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Lst>
  <p:sldSz cy="6858000" cx="9144000"/>
  <p:notesSz cx="9144000" cy="6858000"/>
  <p:embeddedFontLst>
    <p:embeddedFont>
      <p:font typeface="Roboto"/>
      <p:regular r:id="rId96"/>
      <p:bold r:id="rId97"/>
      <p:italic r:id="rId98"/>
      <p:boldItalic r:id="rId99"/>
    </p:embeddedFont>
    <p:embeddedFont>
      <p:font typeface="Fira Sans Extra Condensed Medium"/>
      <p:regular r:id="rId100"/>
      <p:bold r:id="rId101"/>
      <p:italic r:id="rId102"/>
      <p:boldItalic r:id="rId103"/>
    </p:embeddedFont>
    <p:embeddedFont>
      <p:font typeface="Fira Sans Medium"/>
      <p:regular r:id="rId104"/>
      <p:bold r:id="rId105"/>
      <p:italic r:id="rId106"/>
      <p:boldItalic r:id="rId107"/>
    </p:embeddedFont>
    <p:embeddedFont>
      <p:font typeface="Quattrocento Sans"/>
      <p:regular r:id="rId108"/>
      <p:bold r:id="rId109"/>
      <p:italic r:id="rId110"/>
      <p:boldItalic r:id="rId111"/>
    </p:embeddedFont>
    <p:embeddedFont>
      <p:font typeface="Fira Sans"/>
      <p:regular r:id="rId112"/>
      <p:bold r:id="rId113"/>
      <p:italic r:id="rId114"/>
      <p:boldItalic r:id="rId115"/>
    </p:embeddedFont>
    <p:embeddedFont>
      <p:font typeface="Gill Sans"/>
      <p:regular r:id="rId116"/>
      <p:bold r:id="rId1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 uri="http://customooxmlschemas.google.com/">
      <go:slidesCustomData xmlns:go="http://customooxmlschemas.google.com/" r:id="rId118" roundtripDataSignature="AMtx7mideyjj5qBSnPdothQlegFNbBk1R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E699092-9A77-4C85-9C48-A77FD11CDAB5}">
  <a:tblStyle styleId="{BE699092-9A77-4C85-9C48-A77FD11CDAB5}"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4807D4CA-BC4D-400A-AB56-2E78A918BFF4}"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FiraSansMedium-boldItalic.fntdata"/><Relationship Id="rId106" Type="http://schemas.openxmlformats.org/officeDocument/2006/relationships/font" Target="fonts/FiraSansMedium-italic.fntdata"/><Relationship Id="rId105" Type="http://schemas.openxmlformats.org/officeDocument/2006/relationships/font" Target="fonts/FiraSansMedium-bold.fntdata"/><Relationship Id="rId104" Type="http://schemas.openxmlformats.org/officeDocument/2006/relationships/font" Target="fonts/FiraSansMedium-regular.fntdata"/><Relationship Id="rId109" Type="http://schemas.openxmlformats.org/officeDocument/2006/relationships/font" Target="fonts/QuattrocentoSans-bold.fntdata"/><Relationship Id="rId108" Type="http://schemas.openxmlformats.org/officeDocument/2006/relationships/font" Target="fonts/QuattrocentoSans-regular.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FiraSansExtraCondensedMedium-boldItalic.fntdata"/><Relationship Id="rId102" Type="http://schemas.openxmlformats.org/officeDocument/2006/relationships/font" Target="fonts/FiraSansExtraCondensedMedium-italic.fntdata"/><Relationship Id="rId101" Type="http://schemas.openxmlformats.org/officeDocument/2006/relationships/font" Target="fonts/FiraSansExtraCondensedMedium-bold.fntdata"/><Relationship Id="rId100" Type="http://schemas.openxmlformats.org/officeDocument/2006/relationships/font" Target="fonts/FiraSansExtraCondensedMedium-regular.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font" Target="fonts/Roboto-bold.fntdata"/><Relationship Id="rId96" Type="http://schemas.openxmlformats.org/officeDocument/2006/relationships/font" Target="fonts/Roboto-regular.fntdata"/><Relationship Id="rId11" Type="http://schemas.openxmlformats.org/officeDocument/2006/relationships/slide" Target="slides/slide5.xml"/><Relationship Id="rId99" Type="http://schemas.openxmlformats.org/officeDocument/2006/relationships/font" Target="fonts/Roboto-boldItalic.fntdata"/><Relationship Id="rId10" Type="http://schemas.openxmlformats.org/officeDocument/2006/relationships/slide" Target="slides/slide4.xml"/><Relationship Id="rId98" Type="http://schemas.openxmlformats.org/officeDocument/2006/relationships/font" Target="fonts/Roboto-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customschemas.google.com/relationships/presentationmetadata" Target="metadata"/><Relationship Id="rId117" Type="http://schemas.openxmlformats.org/officeDocument/2006/relationships/font" Target="fonts/GillSans-bold.fntdata"/><Relationship Id="rId116" Type="http://schemas.openxmlformats.org/officeDocument/2006/relationships/font" Target="fonts/GillSans-regular.fntdata"/><Relationship Id="rId115" Type="http://schemas.openxmlformats.org/officeDocument/2006/relationships/font" Target="fonts/FiraSans-boldItalic.fntdata"/><Relationship Id="rId15" Type="http://schemas.openxmlformats.org/officeDocument/2006/relationships/slide" Target="slides/slide9.xml"/><Relationship Id="rId110" Type="http://schemas.openxmlformats.org/officeDocument/2006/relationships/font" Target="fonts/QuattrocentoSans-italic.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FiraSans-italic.fntdata"/><Relationship Id="rId18" Type="http://schemas.openxmlformats.org/officeDocument/2006/relationships/slide" Target="slides/slide12.xml"/><Relationship Id="rId113" Type="http://schemas.openxmlformats.org/officeDocument/2006/relationships/font" Target="fonts/FiraSans-bold.fntdata"/><Relationship Id="rId112" Type="http://schemas.openxmlformats.org/officeDocument/2006/relationships/font" Target="fonts/FiraSans-regular.fntdata"/><Relationship Id="rId111" Type="http://schemas.openxmlformats.org/officeDocument/2006/relationships/font" Target="fonts/QuattrocentoSans-boldItalic.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1953eb5a11_0_302:notes"/>
          <p:cNvSpPr txBox="1"/>
          <p:nvPr>
            <p:ph idx="1" type="body"/>
          </p:nvPr>
        </p:nvSpPr>
        <p:spPr>
          <a:xfrm>
            <a:off x="914386" y="3257537"/>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g21953eb5a11_0_302:notes"/>
          <p:cNvSpPr/>
          <p:nvPr>
            <p:ph idx="2" type="sldImg"/>
          </p:nvPr>
        </p:nvSpPr>
        <p:spPr>
          <a:xfrm>
            <a:off x="1431928" y="514346"/>
            <a:ext cx="62811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1953eb5a11_0_471:notes"/>
          <p:cNvSpPr txBox="1"/>
          <p:nvPr>
            <p:ph idx="1" type="body"/>
          </p:nvPr>
        </p:nvSpPr>
        <p:spPr>
          <a:xfrm>
            <a:off x="914386" y="3257537"/>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g21953eb5a11_0_471:notes"/>
          <p:cNvSpPr/>
          <p:nvPr>
            <p:ph idx="2" type="sldImg"/>
          </p:nvPr>
        </p:nvSpPr>
        <p:spPr>
          <a:xfrm>
            <a:off x="1431928" y="514346"/>
            <a:ext cx="62811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1a26d0088d_1_499:notes"/>
          <p:cNvSpPr txBox="1"/>
          <p:nvPr>
            <p:ph idx="1" type="body"/>
          </p:nvPr>
        </p:nvSpPr>
        <p:spPr>
          <a:xfrm>
            <a:off x="914386" y="3257537"/>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g21a26d0088d_1_499:notes"/>
          <p:cNvSpPr/>
          <p:nvPr>
            <p:ph idx="2" type="sldImg"/>
          </p:nvPr>
        </p:nvSpPr>
        <p:spPr>
          <a:xfrm>
            <a:off x="1431928" y="514346"/>
            <a:ext cx="62811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1953eb5a11_0_918:notes"/>
          <p:cNvSpPr txBox="1"/>
          <p:nvPr>
            <p:ph idx="1" type="body"/>
          </p:nvPr>
        </p:nvSpPr>
        <p:spPr>
          <a:xfrm>
            <a:off x="914977" y="3300132"/>
            <a:ext cx="7314000" cy="27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g21953eb5a11_0_918:notes"/>
          <p:cNvSpPr/>
          <p:nvPr>
            <p:ph idx="2" type="sldImg"/>
          </p:nvPr>
        </p:nvSpPr>
        <p:spPr>
          <a:xfrm>
            <a:off x="2982487" y="857250"/>
            <a:ext cx="3179100" cy="2314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1a26d0088d_2_18:notes"/>
          <p:cNvSpPr txBox="1"/>
          <p:nvPr>
            <p:ph idx="1" type="body"/>
          </p:nvPr>
        </p:nvSpPr>
        <p:spPr>
          <a:xfrm>
            <a:off x="914977" y="3300132"/>
            <a:ext cx="7314000" cy="27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g21a26d0088d_2_18:notes"/>
          <p:cNvSpPr/>
          <p:nvPr>
            <p:ph idx="2" type="sldImg"/>
          </p:nvPr>
        </p:nvSpPr>
        <p:spPr>
          <a:xfrm>
            <a:off x="2982487" y="857250"/>
            <a:ext cx="3179100" cy="2314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1a26d0088d_2_41:notes"/>
          <p:cNvSpPr txBox="1"/>
          <p:nvPr>
            <p:ph idx="1" type="body"/>
          </p:nvPr>
        </p:nvSpPr>
        <p:spPr>
          <a:xfrm>
            <a:off x="914977" y="3300132"/>
            <a:ext cx="7314000" cy="27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g21a26d0088d_2_41:notes"/>
          <p:cNvSpPr/>
          <p:nvPr>
            <p:ph idx="2" type="sldImg"/>
          </p:nvPr>
        </p:nvSpPr>
        <p:spPr>
          <a:xfrm>
            <a:off x="2982487" y="857250"/>
            <a:ext cx="3179100" cy="2314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1953eb5a11_0_773:notes"/>
          <p:cNvSpPr txBox="1"/>
          <p:nvPr>
            <p:ph idx="1" type="body"/>
          </p:nvPr>
        </p:nvSpPr>
        <p:spPr>
          <a:xfrm>
            <a:off x="914977" y="3300132"/>
            <a:ext cx="7314000" cy="27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g21953eb5a11_0_773:notes"/>
          <p:cNvSpPr/>
          <p:nvPr>
            <p:ph idx="2" type="sldImg"/>
          </p:nvPr>
        </p:nvSpPr>
        <p:spPr>
          <a:xfrm>
            <a:off x="2982487" y="857250"/>
            <a:ext cx="3179100" cy="2314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1a26d0088d_2_74:notes"/>
          <p:cNvSpPr txBox="1"/>
          <p:nvPr>
            <p:ph idx="1" type="body"/>
          </p:nvPr>
        </p:nvSpPr>
        <p:spPr>
          <a:xfrm>
            <a:off x="914977" y="3300132"/>
            <a:ext cx="7314000" cy="27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g21a26d0088d_2_74:notes"/>
          <p:cNvSpPr/>
          <p:nvPr>
            <p:ph idx="2" type="sldImg"/>
          </p:nvPr>
        </p:nvSpPr>
        <p:spPr>
          <a:xfrm>
            <a:off x="2982487" y="857250"/>
            <a:ext cx="3179100" cy="2314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1953eb5a11_0_784:notes"/>
          <p:cNvSpPr txBox="1"/>
          <p:nvPr>
            <p:ph idx="1" type="body"/>
          </p:nvPr>
        </p:nvSpPr>
        <p:spPr>
          <a:xfrm>
            <a:off x="914977" y="3300132"/>
            <a:ext cx="7314000" cy="27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g21953eb5a11_0_784:notes"/>
          <p:cNvSpPr/>
          <p:nvPr>
            <p:ph idx="2" type="sldImg"/>
          </p:nvPr>
        </p:nvSpPr>
        <p:spPr>
          <a:xfrm>
            <a:off x="2982487" y="857250"/>
            <a:ext cx="3179100" cy="2314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1953eb5a11_0_805:notes"/>
          <p:cNvSpPr/>
          <p:nvPr>
            <p:ph idx="2" type="sldImg"/>
          </p:nvPr>
        </p:nvSpPr>
        <p:spPr>
          <a:xfrm>
            <a:off x="2982487" y="857250"/>
            <a:ext cx="3179100" cy="2314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9" name="Google Shape;539;g21953eb5a11_0_805:notes"/>
          <p:cNvSpPr txBox="1"/>
          <p:nvPr>
            <p:ph idx="1" type="body"/>
          </p:nvPr>
        </p:nvSpPr>
        <p:spPr>
          <a:xfrm>
            <a:off x="914977" y="3300132"/>
            <a:ext cx="7314000" cy="2700600"/>
          </a:xfrm>
          <a:prstGeom prst="rect">
            <a:avLst/>
          </a:prstGeom>
          <a:noFill/>
          <a:ln>
            <a:noFill/>
          </a:ln>
        </p:spPr>
        <p:txBody>
          <a:bodyPr anchorCtr="0" anchor="t" bIns="41150" lIns="82300" spcFirstLastPara="1" rIns="82300" wrap="square" tIns="41150">
            <a:noAutofit/>
          </a:bodyPr>
          <a:lstStyle/>
          <a:p>
            <a:pPr indent="0" lvl="0" marL="0" rtl="0" algn="l">
              <a:spcBef>
                <a:spcPts val="0"/>
              </a:spcBef>
              <a:spcAft>
                <a:spcPts val="0"/>
              </a:spcAft>
              <a:buNone/>
            </a:pPr>
            <a:r>
              <a:t/>
            </a:r>
            <a:endParaRPr/>
          </a:p>
        </p:txBody>
      </p:sp>
      <p:sp>
        <p:nvSpPr>
          <p:cNvPr id="540" name="Google Shape;540;g21953eb5a11_0_805:notes"/>
          <p:cNvSpPr txBox="1"/>
          <p:nvPr>
            <p:ph idx="12" type="sldNum"/>
          </p:nvPr>
        </p:nvSpPr>
        <p:spPr>
          <a:xfrm>
            <a:off x="5179580" y="6514820"/>
            <a:ext cx="3963000" cy="343200"/>
          </a:xfrm>
          <a:prstGeom prst="rect">
            <a:avLst/>
          </a:prstGeom>
          <a:noFill/>
          <a:ln>
            <a:noFill/>
          </a:ln>
        </p:spPr>
        <p:txBody>
          <a:bodyPr anchorCtr="0" anchor="b" bIns="41150" lIns="82300" spcFirstLastPara="1" rIns="82300" wrap="square" tIns="41150">
            <a:noAutofit/>
          </a:bodyPr>
          <a:lstStyle/>
          <a:p>
            <a:pPr indent="0" lvl="0" marL="0" rtl="0" algn="r">
              <a:spcBef>
                <a:spcPts val="0"/>
              </a:spcBef>
              <a:spcAft>
                <a:spcPts val="0"/>
              </a:spcAft>
              <a:buNone/>
            </a:pPr>
            <a:fld id="{00000000-1234-1234-1234-123412341234}" type="slidenum">
              <a:rPr lang="en-US" sz="1300"/>
              <a:t>‹#›</a:t>
            </a:fld>
            <a:endParaRPr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1953eb5a11_0_819:notes"/>
          <p:cNvSpPr txBox="1"/>
          <p:nvPr>
            <p:ph idx="1" type="body"/>
          </p:nvPr>
        </p:nvSpPr>
        <p:spPr>
          <a:xfrm>
            <a:off x="914977" y="3300132"/>
            <a:ext cx="7314000" cy="27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g21953eb5a11_0_819:notes"/>
          <p:cNvSpPr/>
          <p:nvPr>
            <p:ph idx="2" type="sldImg"/>
          </p:nvPr>
        </p:nvSpPr>
        <p:spPr>
          <a:xfrm>
            <a:off x="2982487" y="857250"/>
            <a:ext cx="3179100" cy="2314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196d765926_3_67:notes"/>
          <p:cNvSpPr txBox="1"/>
          <p:nvPr>
            <p:ph idx="1" type="body"/>
          </p:nvPr>
        </p:nvSpPr>
        <p:spPr>
          <a:xfrm>
            <a:off x="914386" y="3257537"/>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g2196d765926_3_67:notes"/>
          <p:cNvSpPr/>
          <p:nvPr>
            <p:ph idx="2" type="sldImg"/>
          </p:nvPr>
        </p:nvSpPr>
        <p:spPr>
          <a:xfrm>
            <a:off x="1431928" y="514346"/>
            <a:ext cx="62811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1a6362f813_11_27:notes"/>
          <p:cNvSpPr txBox="1"/>
          <p:nvPr>
            <p:ph idx="1" type="body"/>
          </p:nvPr>
        </p:nvSpPr>
        <p:spPr>
          <a:xfrm>
            <a:off x="914386" y="3257537"/>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g21a6362f813_11_27:notes"/>
          <p:cNvSpPr/>
          <p:nvPr>
            <p:ph idx="2" type="sldImg"/>
          </p:nvPr>
        </p:nvSpPr>
        <p:spPr>
          <a:xfrm>
            <a:off x="1431928" y="514346"/>
            <a:ext cx="62811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1953eb5a11_0_832:notes"/>
          <p:cNvSpPr txBox="1"/>
          <p:nvPr>
            <p:ph idx="1" type="body"/>
          </p:nvPr>
        </p:nvSpPr>
        <p:spPr>
          <a:xfrm>
            <a:off x="914977" y="3300132"/>
            <a:ext cx="7314000" cy="27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g21953eb5a11_0_832:notes"/>
          <p:cNvSpPr/>
          <p:nvPr>
            <p:ph idx="2" type="sldImg"/>
          </p:nvPr>
        </p:nvSpPr>
        <p:spPr>
          <a:xfrm>
            <a:off x="2982487" y="857250"/>
            <a:ext cx="3179100" cy="2314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1a26d0088d_2_0:notes"/>
          <p:cNvSpPr txBox="1"/>
          <p:nvPr>
            <p:ph idx="1" type="body"/>
          </p:nvPr>
        </p:nvSpPr>
        <p:spPr>
          <a:xfrm>
            <a:off x="914977" y="3300132"/>
            <a:ext cx="7314000" cy="27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g21a26d0088d_2_0:notes"/>
          <p:cNvSpPr/>
          <p:nvPr>
            <p:ph idx="2" type="sldImg"/>
          </p:nvPr>
        </p:nvSpPr>
        <p:spPr>
          <a:xfrm>
            <a:off x="2982487" y="857250"/>
            <a:ext cx="3179100" cy="2314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1953eb5a11_0_685:notes"/>
          <p:cNvSpPr txBox="1"/>
          <p:nvPr>
            <p:ph idx="1" type="body"/>
          </p:nvPr>
        </p:nvSpPr>
        <p:spPr>
          <a:xfrm>
            <a:off x="914977" y="3300132"/>
            <a:ext cx="7314000" cy="27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g21953eb5a11_0_685:notes"/>
          <p:cNvSpPr/>
          <p:nvPr>
            <p:ph idx="2" type="sldImg"/>
          </p:nvPr>
        </p:nvSpPr>
        <p:spPr>
          <a:xfrm>
            <a:off x="2982487" y="857250"/>
            <a:ext cx="3179100" cy="2314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1a26d0088d_2_167:notes"/>
          <p:cNvSpPr txBox="1"/>
          <p:nvPr>
            <p:ph idx="1" type="body"/>
          </p:nvPr>
        </p:nvSpPr>
        <p:spPr>
          <a:xfrm>
            <a:off x="914977" y="3300132"/>
            <a:ext cx="7314000" cy="27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g21a26d0088d_2_167:notes"/>
          <p:cNvSpPr/>
          <p:nvPr>
            <p:ph idx="2" type="sldImg"/>
          </p:nvPr>
        </p:nvSpPr>
        <p:spPr>
          <a:xfrm>
            <a:off x="2982487" y="857250"/>
            <a:ext cx="3179100" cy="2314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1953eb5a11_0_696:notes"/>
          <p:cNvSpPr txBox="1"/>
          <p:nvPr>
            <p:ph idx="1" type="body"/>
          </p:nvPr>
        </p:nvSpPr>
        <p:spPr>
          <a:xfrm>
            <a:off x="914977" y="3300132"/>
            <a:ext cx="7314000" cy="27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g21953eb5a11_0_696:notes"/>
          <p:cNvSpPr/>
          <p:nvPr>
            <p:ph idx="2" type="sldImg"/>
          </p:nvPr>
        </p:nvSpPr>
        <p:spPr>
          <a:xfrm>
            <a:off x="2982487" y="857250"/>
            <a:ext cx="3179100" cy="2314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1953eb5a11_0_718:notes"/>
          <p:cNvSpPr txBox="1"/>
          <p:nvPr>
            <p:ph idx="1" type="body"/>
          </p:nvPr>
        </p:nvSpPr>
        <p:spPr>
          <a:xfrm>
            <a:off x="914977" y="3300132"/>
            <a:ext cx="7314000" cy="27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g21953eb5a11_0_718:notes"/>
          <p:cNvSpPr/>
          <p:nvPr>
            <p:ph idx="2" type="sldImg"/>
          </p:nvPr>
        </p:nvSpPr>
        <p:spPr>
          <a:xfrm>
            <a:off x="2982487" y="857250"/>
            <a:ext cx="3179100" cy="2314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1953eb5a11_0_729:notes"/>
          <p:cNvSpPr txBox="1"/>
          <p:nvPr>
            <p:ph idx="1" type="body"/>
          </p:nvPr>
        </p:nvSpPr>
        <p:spPr>
          <a:xfrm>
            <a:off x="914977" y="3300132"/>
            <a:ext cx="7314000" cy="27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g21953eb5a11_0_729:notes"/>
          <p:cNvSpPr/>
          <p:nvPr>
            <p:ph idx="2" type="sldImg"/>
          </p:nvPr>
        </p:nvSpPr>
        <p:spPr>
          <a:xfrm>
            <a:off x="2982487" y="857250"/>
            <a:ext cx="3179100" cy="2314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1953eb5a11_0_999:notes"/>
          <p:cNvSpPr txBox="1"/>
          <p:nvPr>
            <p:ph idx="1" type="body"/>
          </p:nvPr>
        </p:nvSpPr>
        <p:spPr>
          <a:xfrm>
            <a:off x="914386" y="3257537"/>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g21953eb5a11_0_999:notes"/>
          <p:cNvSpPr/>
          <p:nvPr>
            <p:ph idx="2" type="sldImg"/>
          </p:nvPr>
        </p:nvSpPr>
        <p:spPr>
          <a:xfrm>
            <a:off x="1431928" y="514346"/>
            <a:ext cx="62811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21953eb5a11_0_1061: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1" name="Google Shape;751;g21953eb5a11_0_1061:notes"/>
          <p:cNvSpPr/>
          <p:nvPr>
            <p:ph idx="2" type="sldImg"/>
          </p:nvPr>
        </p:nvSpPr>
        <p:spPr>
          <a:xfrm>
            <a:off x="1524300" y="514350"/>
            <a:ext cx="60963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1953eb5a11_0_12:notes"/>
          <p:cNvSpPr txBox="1"/>
          <p:nvPr>
            <p:ph idx="1" type="body"/>
          </p:nvPr>
        </p:nvSpPr>
        <p:spPr>
          <a:xfrm>
            <a:off x="914386" y="3257537"/>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g21953eb5a11_0_12:notes"/>
          <p:cNvSpPr/>
          <p:nvPr>
            <p:ph idx="2" type="sldImg"/>
          </p:nvPr>
        </p:nvSpPr>
        <p:spPr>
          <a:xfrm>
            <a:off x="1431928" y="514346"/>
            <a:ext cx="62811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21a6362f813_12_6: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2" name="Google Shape;812;g21a6362f813_12_6:notes"/>
          <p:cNvSpPr/>
          <p:nvPr>
            <p:ph idx="2" type="sldImg"/>
          </p:nvPr>
        </p:nvSpPr>
        <p:spPr>
          <a:xfrm>
            <a:off x="1524300" y="514350"/>
            <a:ext cx="60963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21b45e5ba68_4_36: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3" name="Google Shape;823;g21b45e5ba68_4_36:notes"/>
          <p:cNvSpPr/>
          <p:nvPr>
            <p:ph idx="2" type="sldImg"/>
          </p:nvPr>
        </p:nvSpPr>
        <p:spPr>
          <a:xfrm>
            <a:off x="1524300" y="514350"/>
            <a:ext cx="60963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21a6362f813_12_32: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82" name="Google Shape;1182;g21a6362f813_12_32:notes"/>
          <p:cNvSpPr/>
          <p:nvPr>
            <p:ph idx="2" type="sldImg"/>
          </p:nvPr>
        </p:nvSpPr>
        <p:spPr>
          <a:xfrm>
            <a:off x="1524300" y="514350"/>
            <a:ext cx="60963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21953eb5a11_0_1103: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13" name="Google Shape;1213;g21953eb5a11_0_1103:notes"/>
          <p:cNvSpPr/>
          <p:nvPr>
            <p:ph idx="2" type="sldImg"/>
          </p:nvPr>
        </p:nvSpPr>
        <p:spPr>
          <a:xfrm>
            <a:off x="1524300" y="514350"/>
            <a:ext cx="60963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21953eb5a11_0_1114: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24" name="Google Shape;1224;g21953eb5a11_0_1114:notes"/>
          <p:cNvSpPr/>
          <p:nvPr>
            <p:ph idx="2" type="sldImg"/>
          </p:nvPr>
        </p:nvSpPr>
        <p:spPr>
          <a:xfrm>
            <a:off x="1524300" y="514350"/>
            <a:ext cx="60963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21953eb5a11_0_1123: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37" name="Google Shape;1237;g21953eb5a11_0_1123:notes"/>
          <p:cNvSpPr/>
          <p:nvPr>
            <p:ph idx="2" type="sldImg"/>
          </p:nvPr>
        </p:nvSpPr>
        <p:spPr>
          <a:xfrm>
            <a:off x="1524300" y="514350"/>
            <a:ext cx="60963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21953eb5a11_0_1133: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52" name="Google Shape;1252;g21953eb5a11_0_1133:notes"/>
          <p:cNvSpPr/>
          <p:nvPr>
            <p:ph idx="2" type="sldImg"/>
          </p:nvPr>
        </p:nvSpPr>
        <p:spPr>
          <a:xfrm>
            <a:off x="1524300" y="514350"/>
            <a:ext cx="60963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21953eb5a11_0_1325: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75" name="Google Shape;1275;g21953eb5a11_0_1325:notes"/>
          <p:cNvSpPr/>
          <p:nvPr>
            <p:ph idx="2" type="sldImg"/>
          </p:nvPr>
        </p:nvSpPr>
        <p:spPr>
          <a:xfrm>
            <a:off x="1524300" y="514350"/>
            <a:ext cx="60963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g21953eb5a11_0_1335: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88" name="Google Shape;1288;g21953eb5a11_0_1335:notes"/>
          <p:cNvSpPr/>
          <p:nvPr>
            <p:ph idx="2" type="sldImg"/>
          </p:nvPr>
        </p:nvSpPr>
        <p:spPr>
          <a:xfrm>
            <a:off x="1524300" y="514350"/>
            <a:ext cx="60963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21953eb5a11_0_1345: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01" name="Google Shape;1301;g21953eb5a11_0_1345:notes"/>
          <p:cNvSpPr/>
          <p:nvPr>
            <p:ph idx="2" type="sldImg"/>
          </p:nvPr>
        </p:nvSpPr>
        <p:spPr>
          <a:xfrm>
            <a:off x="1524300" y="514350"/>
            <a:ext cx="60963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1953eb5a11_0_416:notes"/>
          <p:cNvSpPr txBox="1"/>
          <p:nvPr>
            <p:ph idx="1" type="body"/>
          </p:nvPr>
        </p:nvSpPr>
        <p:spPr>
          <a:xfrm>
            <a:off x="914386" y="3257537"/>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g21953eb5a11_0_416:notes"/>
          <p:cNvSpPr/>
          <p:nvPr>
            <p:ph idx="2" type="sldImg"/>
          </p:nvPr>
        </p:nvSpPr>
        <p:spPr>
          <a:xfrm>
            <a:off x="1431928" y="514346"/>
            <a:ext cx="62811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21953eb5a11_0_1373: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22" name="Google Shape;1322;g21953eb5a11_0_1373:notes"/>
          <p:cNvSpPr/>
          <p:nvPr>
            <p:ph idx="2" type="sldImg"/>
          </p:nvPr>
        </p:nvSpPr>
        <p:spPr>
          <a:xfrm>
            <a:off x="1524300" y="514350"/>
            <a:ext cx="60963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21953eb5a11_0_1381: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37" name="Google Shape;1337;g21953eb5a11_0_1381:notes"/>
          <p:cNvSpPr/>
          <p:nvPr>
            <p:ph idx="2" type="sldImg"/>
          </p:nvPr>
        </p:nvSpPr>
        <p:spPr>
          <a:xfrm>
            <a:off x="1524300" y="514350"/>
            <a:ext cx="60963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g21953eb5a11_0_1401: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53" name="Google Shape;1353;g21953eb5a11_0_1401:notes"/>
          <p:cNvSpPr/>
          <p:nvPr>
            <p:ph idx="2" type="sldImg"/>
          </p:nvPr>
        </p:nvSpPr>
        <p:spPr>
          <a:xfrm>
            <a:off x="1524300" y="514350"/>
            <a:ext cx="60963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g21953eb5a11_0_1411: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66" name="Google Shape;1366;g21953eb5a11_0_1411:notes"/>
          <p:cNvSpPr/>
          <p:nvPr>
            <p:ph idx="2" type="sldImg"/>
          </p:nvPr>
        </p:nvSpPr>
        <p:spPr>
          <a:xfrm>
            <a:off x="1524300" y="514350"/>
            <a:ext cx="60963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21953eb5a11_0_1420: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81" name="Google Shape;1381;g21953eb5a11_0_1420:notes"/>
          <p:cNvSpPr/>
          <p:nvPr>
            <p:ph idx="2" type="sldImg"/>
          </p:nvPr>
        </p:nvSpPr>
        <p:spPr>
          <a:xfrm>
            <a:off x="2857500" y="514350"/>
            <a:ext cx="34290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21953eb5a11_0_1438:notes"/>
          <p:cNvSpPr txBox="1"/>
          <p:nvPr>
            <p:ph idx="1" type="body"/>
          </p:nvPr>
        </p:nvSpPr>
        <p:spPr>
          <a:xfrm>
            <a:off x="914386" y="3257537"/>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g21953eb5a11_0_1438:notes"/>
          <p:cNvSpPr/>
          <p:nvPr>
            <p:ph idx="2" type="sldImg"/>
          </p:nvPr>
        </p:nvSpPr>
        <p:spPr>
          <a:xfrm>
            <a:off x="1431928" y="514346"/>
            <a:ext cx="62811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21953eb5a11_0_1495:notes"/>
          <p:cNvSpPr txBox="1"/>
          <p:nvPr>
            <p:ph idx="1" type="body"/>
          </p:nvPr>
        </p:nvSpPr>
        <p:spPr>
          <a:xfrm>
            <a:off x="914386" y="3257537"/>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g21953eb5a11_0_1495:notes"/>
          <p:cNvSpPr/>
          <p:nvPr>
            <p:ph idx="2" type="sldImg"/>
          </p:nvPr>
        </p:nvSpPr>
        <p:spPr>
          <a:xfrm>
            <a:off x="1431928" y="514346"/>
            <a:ext cx="62811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21953eb5a11_0_1537:notes"/>
          <p:cNvSpPr txBox="1"/>
          <p:nvPr>
            <p:ph idx="1" type="body"/>
          </p:nvPr>
        </p:nvSpPr>
        <p:spPr>
          <a:xfrm>
            <a:off x="914386" y="3257537"/>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g21953eb5a11_0_1537:notes"/>
          <p:cNvSpPr/>
          <p:nvPr>
            <p:ph idx="2" type="sldImg"/>
          </p:nvPr>
        </p:nvSpPr>
        <p:spPr>
          <a:xfrm>
            <a:off x="1431928" y="514346"/>
            <a:ext cx="62811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g21a6362f813_11_340:notes"/>
          <p:cNvSpPr txBox="1"/>
          <p:nvPr>
            <p:ph idx="1" type="body"/>
          </p:nvPr>
        </p:nvSpPr>
        <p:spPr>
          <a:xfrm>
            <a:off x="914386" y="3257537"/>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g21a6362f813_11_340:notes"/>
          <p:cNvSpPr/>
          <p:nvPr>
            <p:ph idx="2" type="sldImg"/>
          </p:nvPr>
        </p:nvSpPr>
        <p:spPr>
          <a:xfrm>
            <a:off x="1431928" y="514346"/>
            <a:ext cx="62811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g21953eb5a11_0_1562:notes"/>
          <p:cNvSpPr txBox="1"/>
          <p:nvPr>
            <p:ph idx="1" type="body"/>
          </p:nvPr>
        </p:nvSpPr>
        <p:spPr>
          <a:xfrm>
            <a:off x="914386" y="3257537"/>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g21953eb5a11_0_1562:notes"/>
          <p:cNvSpPr/>
          <p:nvPr>
            <p:ph idx="2" type="sldImg"/>
          </p:nvPr>
        </p:nvSpPr>
        <p:spPr>
          <a:xfrm>
            <a:off x="1431928" y="514346"/>
            <a:ext cx="62811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1953eb5a11_0_85:notes"/>
          <p:cNvSpPr txBox="1"/>
          <p:nvPr>
            <p:ph idx="1" type="body"/>
          </p:nvPr>
        </p:nvSpPr>
        <p:spPr>
          <a:xfrm>
            <a:off x="914386" y="3257537"/>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g21953eb5a11_0_85:notes"/>
          <p:cNvSpPr/>
          <p:nvPr>
            <p:ph idx="2" type="sldImg"/>
          </p:nvPr>
        </p:nvSpPr>
        <p:spPr>
          <a:xfrm>
            <a:off x="1431928" y="514346"/>
            <a:ext cx="62811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g21953eb5a11_0_1576:notes"/>
          <p:cNvSpPr txBox="1"/>
          <p:nvPr>
            <p:ph idx="1" type="body"/>
          </p:nvPr>
        </p:nvSpPr>
        <p:spPr>
          <a:xfrm>
            <a:off x="914386" y="3257537"/>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g21953eb5a11_0_1576:notes"/>
          <p:cNvSpPr/>
          <p:nvPr>
            <p:ph idx="2" type="sldImg"/>
          </p:nvPr>
        </p:nvSpPr>
        <p:spPr>
          <a:xfrm>
            <a:off x="1431928" y="514346"/>
            <a:ext cx="62811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7" name="Shape 1537"/>
        <p:cNvGrpSpPr/>
        <p:nvPr/>
      </p:nvGrpSpPr>
      <p:grpSpPr>
        <a:xfrm>
          <a:off x="0" y="0"/>
          <a:ext cx="0" cy="0"/>
          <a:chOff x="0" y="0"/>
          <a:chExt cx="0" cy="0"/>
        </a:xfrm>
      </p:grpSpPr>
      <p:sp>
        <p:nvSpPr>
          <p:cNvPr id="1538" name="Google Shape;1538;g21a6362f813_11_330:notes"/>
          <p:cNvSpPr txBox="1"/>
          <p:nvPr>
            <p:ph idx="1" type="body"/>
          </p:nvPr>
        </p:nvSpPr>
        <p:spPr>
          <a:xfrm>
            <a:off x="914386" y="3257537"/>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g21a6362f813_11_330:notes"/>
          <p:cNvSpPr/>
          <p:nvPr>
            <p:ph idx="2" type="sldImg"/>
          </p:nvPr>
        </p:nvSpPr>
        <p:spPr>
          <a:xfrm>
            <a:off x="1431928" y="514346"/>
            <a:ext cx="62811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21a26d0088d_1_421:notes"/>
          <p:cNvSpPr txBox="1"/>
          <p:nvPr>
            <p:ph idx="1" type="body"/>
          </p:nvPr>
        </p:nvSpPr>
        <p:spPr>
          <a:xfrm>
            <a:off x="914386" y="3257537"/>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g21a26d0088d_1_421:notes"/>
          <p:cNvSpPr/>
          <p:nvPr>
            <p:ph idx="2" type="sldImg"/>
          </p:nvPr>
        </p:nvSpPr>
        <p:spPr>
          <a:xfrm>
            <a:off x="1431928" y="514346"/>
            <a:ext cx="62811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g21a26d0088d_1_8: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82" name="Google Shape;1582;g21a26d0088d_1_8:notes"/>
          <p:cNvSpPr/>
          <p:nvPr>
            <p:ph idx="2" type="sldImg"/>
          </p:nvPr>
        </p:nvSpPr>
        <p:spPr>
          <a:xfrm>
            <a:off x="1524300" y="514350"/>
            <a:ext cx="60963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g21a26d0088d_1_16: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92" name="Google Shape;1592;g21a26d0088d_1_16:notes"/>
          <p:cNvSpPr/>
          <p:nvPr>
            <p:ph idx="2" type="sldImg"/>
          </p:nvPr>
        </p:nvSpPr>
        <p:spPr>
          <a:xfrm>
            <a:off x="2857500" y="514350"/>
            <a:ext cx="34290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2" name="Shape 1602"/>
        <p:cNvGrpSpPr/>
        <p:nvPr/>
      </p:nvGrpSpPr>
      <p:grpSpPr>
        <a:xfrm>
          <a:off x="0" y="0"/>
          <a:ext cx="0" cy="0"/>
          <a:chOff x="0" y="0"/>
          <a:chExt cx="0" cy="0"/>
        </a:xfrm>
      </p:grpSpPr>
      <p:sp>
        <p:nvSpPr>
          <p:cNvPr id="1603" name="Google Shape;1603;g21a26d0088d_1_26: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04" name="Google Shape;1604;g21a26d0088d_1_26:notes"/>
          <p:cNvSpPr/>
          <p:nvPr>
            <p:ph idx="2" type="sldImg"/>
          </p:nvPr>
        </p:nvSpPr>
        <p:spPr>
          <a:xfrm>
            <a:off x="2857500" y="514350"/>
            <a:ext cx="34290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g21a26d0088d_1_37: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17" name="Google Shape;1617;g21a26d0088d_1_37:notes"/>
          <p:cNvSpPr/>
          <p:nvPr>
            <p:ph idx="2" type="sldImg"/>
          </p:nvPr>
        </p:nvSpPr>
        <p:spPr>
          <a:xfrm>
            <a:off x="2857500" y="514350"/>
            <a:ext cx="34290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9" name="Shape 1629"/>
        <p:cNvGrpSpPr/>
        <p:nvPr/>
      </p:nvGrpSpPr>
      <p:grpSpPr>
        <a:xfrm>
          <a:off x="0" y="0"/>
          <a:ext cx="0" cy="0"/>
          <a:chOff x="0" y="0"/>
          <a:chExt cx="0" cy="0"/>
        </a:xfrm>
      </p:grpSpPr>
      <p:sp>
        <p:nvSpPr>
          <p:cNvPr id="1630" name="Google Shape;1630;g21a26d0088d_1_49: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31" name="Google Shape;1631;g21a26d0088d_1_49:notes"/>
          <p:cNvSpPr/>
          <p:nvPr>
            <p:ph idx="2" type="sldImg"/>
          </p:nvPr>
        </p:nvSpPr>
        <p:spPr>
          <a:xfrm>
            <a:off x="2857500" y="514350"/>
            <a:ext cx="34290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8" name="Shape 1638"/>
        <p:cNvGrpSpPr/>
        <p:nvPr/>
      </p:nvGrpSpPr>
      <p:grpSpPr>
        <a:xfrm>
          <a:off x="0" y="0"/>
          <a:ext cx="0" cy="0"/>
          <a:chOff x="0" y="0"/>
          <a:chExt cx="0" cy="0"/>
        </a:xfrm>
      </p:grpSpPr>
      <p:sp>
        <p:nvSpPr>
          <p:cNvPr id="1639" name="Google Shape;1639;g21a26d0088d_1_56: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40" name="Google Shape;1640;g21a26d0088d_1_56:notes"/>
          <p:cNvSpPr/>
          <p:nvPr>
            <p:ph idx="2" type="sldImg"/>
          </p:nvPr>
        </p:nvSpPr>
        <p:spPr>
          <a:xfrm>
            <a:off x="2857500" y="514350"/>
            <a:ext cx="34290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9" name="Shape 1649"/>
        <p:cNvGrpSpPr/>
        <p:nvPr/>
      </p:nvGrpSpPr>
      <p:grpSpPr>
        <a:xfrm>
          <a:off x="0" y="0"/>
          <a:ext cx="0" cy="0"/>
          <a:chOff x="0" y="0"/>
          <a:chExt cx="0" cy="0"/>
        </a:xfrm>
      </p:grpSpPr>
      <p:sp>
        <p:nvSpPr>
          <p:cNvPr id="1650" name="Google Shape;1650;g21a26d0088d_1_65: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51" name="Google Shape;1651;g21a26d0088d_1_65:notes"/>
          <p:cNvSpPr/>
          <p:nvPr>
            <p:ph idx="2" type="sldImg"/>
          </p:nvPr>
        </p:nvSpPr>
        <p:spPr>
          <a:xfrm>
            <a:off x="2857500" y="514350"/>
            <a:ext cx="34290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1a6362f813_10_314:notes"/>
          <p:cNvSpPr txBox="1"/>
          <p:nvPr>
            <p:ph idx="1" type="body"/>
          </p:nvPr>
        </p:nvSpPr>
        <p:spPr>
          <a:xfrm>
            <a:off x="914386" y="3257537"/>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g21a6362f813_10_314:notes"/>
          <p:cNvSpPr/>
          <p:nvPr>
            <p:ph idx="2" type="sldImg"/>
          </p:nvPr>
        </p:nvSpPr>
        <p:spPr>
          <a:xfrm>
            <a:off x="1431928" y="514346"/>
            <a:ext cx="62811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0" name="Shape 1660"/>
        <p:cNvGrpSpPr/>
        <p:nvPr/>
      </p:nvGrpSpPr>
      <p:grpSpPr>
        <a:xfrm>
          <a:off x="0" y="0"/>
          <a:ext cx="0" cy="0"/>
          <a:chOff x="0" y="0"/>
          <a:chExt cx="0" cy="0"/>
        </a:xfrm>
      </p:grpSpPr>
      <p:sp>
        <p:nvSpPr>
          <p:cNvPr id="1661" name="Google Shape;1661;g21a26d0088d_1_74: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62" name="Google Shape;1662;g21a26d0088d_1_74:notes"/>
          <p:cNvSpPr/>
          <p:nvPr>
            <p:ph idx="2" type="sldImg"/>
          </p:nvPr>
        </p:nvSpPr>
        <p:spPr>
          <a:xfrm>
            <a:off x="2857500" y="514350"/>
            <a:ext cx="34290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1" name="Shape 1671"/>
        <p:cNvGrpSpPr/>
        <p:nvPr/>
      </p:nvGrpSpPr>
      <p:grpSpPr>
        <a:xfrm>
          <a:off x="0" y="0"/>
          <a:ext cx="0" cy="0"/>
          <a:chOff x="0" y="0"/>
          <a:chExt cx="0" cy="0"/>
        </a:xfrm>
      </p:grpSpPr>
      <p:sp>
        <p:nvSpPr>
          <p:cNvPr id="1672" name="Google Shape;1672;g21a26d0088d_1_83: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73" name="Google Shape;1673;g21a26d0088d_1_83:notes"/>
          <p:cNvSpPr/>
          <p:nvPr>
            <p:ph idx="2" type="sldImg"/>
          </p:nvPr>
        </p:nvSpPr>
        <p:spPr>
          <a:xfrm>
            <a:off x="2857500" y="514350"/>
            <a:ext cx="34290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2" name="Shape 1682"/>
        <p:cNvGrpSpPr/>
        <p:nvPr/>
      </p:nvGrpSpPr>
      <p:grpSpPr>
        <a:xfrm>
          <a:off x="0" y="0"/>
          <a:ext cx="0" cy="0"/>
          <a:chOff x="0" y="0"/>
          <a:chExt cx="0" cy="0"/>
        </a:xfrm>
      </p:grpSpPr>
      <p:sp>
        <p:nvSpPr>
          <p:cNvPr id="1683" name="Google Shape;1683;g21b45e5ba68_8_0:notes"/>
          <p:cNvSpPr txBox="1"/>
          <p:nvPr>
            <p:ph idx="1" type="body"/>
          </p:nvPr>
        </p:nvSpPr>
        <p:spPr>
          <a:xfrm>
            <a:off x="914386" y="3257537"/>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g21b45e5ba68_8_0:notes"/>
          <p:cNvSpPr/>
          <p:nvPr>
            <p:ph idx="2" type="sldImg"/>
          </p:nvPr>
        </p:nvSpPr>
        <p:spPr>
          <a:xfrm>
            <a:off x="1431928" y="514346"/>
            <a:ext cx="62811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g21a26d0088d_1_136: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97" name="Google Shape;1697;g21a26d0088d_1_136:notes"/>
          <p:cNvSpPr/>
          <p:nvPr>
            <p:ph idx="2" type="sldImg"/>
          </p:nvPr>
        </p:nvSpPr>
        <p:spPr>
          <a:xfrm>
            <a:off x="2857500" y="514350"/>
            <a:ext cx="34290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9" name="Shape 1709"/>
        <p:cNvGrpSpPr/>
        <p:nvPr/>
      </p:nvGrpSpPr>
      <p:grpSpPr>
        <a:xfrm>
          <a:off x="0" y="0"/>
          <a:ext cx="0" cy="0"/>
          <a:chOff x="0" y="0"/>
          <a:chExt cx="0" cy="0"/>
        </a:xfrm>
      </p:grpSpPr>
      <p:sp>
        <p:nvSpPr>
          <p:cNvPr id="1710" name="Google Shape;1710;g21a26d0088d_1_148: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11" name="Google Shape;1711;g21a26d0088d_1_148:notes"/>
          <p:cNvSpPr/>
          <p:nvPr>
            <p:ph idx="2" type="sldImg"/>
          </p:nvPr>
        </p:nvSpPr>
        <p:spPr>
          <a:xfrm>
            <a:off x="2857500" y="514350"/>
            <a:ext cx="34290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3" name="Shape 1723"/>
        <p:cNvGrpSpPr/>
        <p:nvPr/>
      </p:nvGrpSpPr>
      <p:grpSpPr>
        <a:xfrm>
          <a:off x="0" y="0"/>
          <a:ext cx="0" cy="0"/>
          <a:chOff x="0" y="0"/>
          <a:chExt cx="0" cy="0"/>
        </a:xfrm>
      </p:grpSpPr>
      <p:sp>
        <p:nvSpPr>
          <p:cNvPr id="1724" name="Google Shape;1724;g21a26d0088d_1_160: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25" name="Google Shape;1725;g21a26d0088d_1_160:notes"/>
          <p:cNvSpPr/>
          <p:nvPr>
            <p:ph idx="2" type="sldImg"/>
          </p:nvPr>
        </p:nvSpPr>
        <p:spPr>
          <a:xfrm>
            <a:off x="2857500" y="514350"/>
            <a:ext cx="34290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8" name="Shape 1738"/>
        <p:cNvGrpSpPr/>
        <p:nvPr/>
      </p:nvGrpSpPr>
      <p:grpSpPr>
        <a:xfrm>
          <a:off x="0" y="0"/>
          <a:ext cx="0" cy="0"/>
          <a:chOff x="0" y="0"/>
          <a:chExt cx="0" cy="0"/>
        </a:xfrm>
      </p:grpSpPr>
      <p:sp>
        <p:nvSpPr>
          <p:cNvPr id="1739" name="Google Shape;1739;g21953eb5a11_0_1190:notes"/>
          <p:cNvSpPr txBox="1"/>
          <p:nvPr>
            <p:ph idx="1" type="body"/>
          </p:nvPr>
        </p:nvSpPr>
        <p:spPr>
          <a:xfrm>
            <a:off x="914386" y="3257537"/>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g21953eb5a11_0_1190:notes"/>
          <p:cNvSpPr/>
          <p:nvPr>
            <p:ph idx="2" type="sldImg"/>
          </p:nvPr>
        </p:nvSpPr>
        <p:spPr>
          <a:xfrm>
            <a:off x="1431928" y="514346"/>
            <a:ext cx="62811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0" name="Shape 1750"/>
        <p:cNvGrpSpPr/>
        <p:nvPr/>
      </p:nvGrpSpPr>
      <p:grpSpPr>
        <a:xfrm>
          <a:off x="0" y="0"/>
          <a:ext cx="0" cy="0"/>
          <a:chOff x="0" y="0"/>
          <a:chExt cx="0" cy="0"/>
        </a:xfrm>
      </p:grpSpPr>
      <p:sp>
        <p:nvSpPr>
          <p:cNvPr id="1751" name="Google Shape;1751;g21953eb5a11_0_1200:notes"/>
          <p:cNvSpPr txBox="1"/>
          <p:nvPr>
            <p:ph idx="1" type="body"/>
          </p:nvPr>
        </p:nvSpPr>
        <p:spPr>
          <a:xfrm>
            <a:off x="914386" y="3257537"/>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g21953eb5a11_0_1200:notes"/>
          <p:cNvSpPr/>
          <p:nvPr>
            <p:ph idx="2" type="sldImg"/>
          </p:nvPr>
        </p:nvSpPr>
        <p:spPr>
          <a:xfrm>
            <a:off x="1431928" y="514346"/>
            <a:ext cx="62811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3" name="Shape 1763"/>
        <p:cNvGrpSpPr/>
        <p:nvPr/>
      </p:nvGrpSpPr>
      <p:grpSpPr>
        <a:xfrm>
          <a:off x="0" y="0"/>
          <a:ext cx="0" cy="0"/>
          <a:chOff x="0" y="0"/>
          <a:chExt cx="0" cy="0"/>
        </a:xfrm>
      </p:grpSpPr>
      <p:sp>
        <p:nvSpPr>
          <p:cNvPr id="1764" name="Google Shape;1764;g21b45e5ba68_8_13:notes"/>
          <p:cNvSpPr txBox="1"/>
          <p:nvPr>
            <p:ph idx="1" type="body"/>
          </p:nvPr>
        </p:nvSpPr>
        <p:spPr>
          <a:xfrm>
            <a:off x="914386" y="3257537"/>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g21b45e5ba68_8_13:notes"/>
          <p:cNvSpPr/>
          <p:nvPr>
            <p:ph idx="2" type="sldImg"/>
          </p:nvPr>
        </p:nvSpPr>
        <p:spPr>
          <a:xfrm>
            <a:off x="1431928" y="514346"/>
            <a:ext cx="62811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7" name="Shape 1777"/>
        <p:cNvGrpSpPr/>
        <p:nvPr/>
      </p:nvGrpSpPr>
      <p:grpSpPr>
        <a:xfrm>
          <a:off x="0" y="0"/>
          <a:ext cx="0" cy="0"/>
          <a:chOff x="0" y="0"/>
          <a:chExt cx="0" cy="0"/>
        </a:xfrm>
      </p:grpSpPr>
      <p:sp>
        <p:nvSpPr>
          <p:cNvPr id="1778" name="Google Shape;1778;g21a26d0088d_1_173: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79" name="Google Shape;1779;g21a26d0088d_1_173:notes"/>
          <p:cNvSpPr/>
          <p:nvPr>
            <p:ph idx="2" type="sldImg"/>
          </p:nvPr>
        </p:nvSpPr>
        <p:spPr>
          <a:xfrm>
            <a:off x="2857500" y="514350"/>
            <a:ext cx="34290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1a6362f813_10_194:notes"/>
          <p:cNvSpPr txBox="1"/>
          <p:nvPr>
            <p:ph idx="1" type="body"/>
          </p:nvPr>
        </p:nvSpPr>
        <p:spPr>
          <a:xfrm>
            <a:off x="914386" y="3257537"/>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g21a6362f813_10_194:notes"/>
          <p:cNvSpPr/>
          <p:nvPr>
            <p:ph idx="2" type="sldImg"/>
          </p:nvPr>
        </p:nvSpPr>
        <p:spPr>
          <a:xfrm>
            <a:off x="1431928" y="514346"/>
            <a:ext cx="62811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0" name="Shape 1790"/>
        <p:cNvGrpSpPr/>
        <p:nvPr/>
      </p:nvGrpSpPr>
      <p:grpSpPr>
        <a:xfrm>
          <a:off x="0" y="0"/>
          <a:ext cx="0" cy="0"/>
          <a:chOff x="0" y="0"/>
          <a:chExt cx="0" cy="0"/>
        </a:xfrm>
      </p:grpSpPr>
      <p:sp>
        <p:nvSpPr>
          <p:cNvPr id="1791" name="Google Shape;1791;g21a26d0088d_1_184: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92" name="Google Shape;1792;g21a26d0088d_1_184:notes"/>
          <p:cNvSpPr/>
          <p:nvPr>
            <p:ph idx="2" type="sldImg"/>
          </p:nvPr>
        </p:nvSpPr>
        <p:spPr>
          <a:xfrm>
            <a:off x="2857500" y="514350"/>
            <a:ext cx="34290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5" name="Shape 1805"/>
        <p:cNvGrpSpPr/>
        <p:nvPr/>
      </p:nvGrpSpPr>
      <p:grpSpPr>
        <a:xfrm>
          <a:off x="0" y="0"/>
          <a:ext cx="0" cy="0"/>
          <a:chOff x="0" y="0"/>
          <a:chExt cx="0" cy="0"/>
        </a:xfrm>
      </p:grpSpPr>
      <p:sp>
        <p:nvSpPr>
          <p:cNvPr id="1806" name="Google Shape;1806;g21a26d0088d_1_197: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07" name="Google Shape;1807;g21a26d0088d_1_197:notes"/>
          <p:cNvSpPr/>
          <p:nvPr>
            <p:ph idx="2" type="sldImg"/>
          </p:nvPr>
        </p:nvSpPr>
        <p:spPr>
          <a:xfrm>
            <a:off x="2857500" y="514350"/>
            <a:ext cx="34290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8" name="Shape 1818"/>
        <p:cNvGrpSpPr/>
        <p:nvPr/>
      </p:nvGrpSpPr>
      <p:grpSpPr>
        <a:xfrm>
          <a:off x="0" y="0"/>
          <a:ext cx="0" cy="0"/>
          <a:chOff x="0" y="0"/>
          <a:chExt cx="0" cy="0"/>
        </a:xfrm>
      </p:grpSpPr>
      <p:sp>
        <p:nvSpPr>
          <p:cNvPr id="1819" name="Google Shape;1819;g21953eb5a11_0_1229:notes"/>
          <p:cNvSpPr txBox="1"/>
          <p:nvPr>
            <p:ph idx="1" type="body"/>
          </p:nvPr>
        </p:nvSpPr>
        <p:spPr>
          <a:xfrm>
            <a:off x="914386" y="3257537"/>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g21953eb5a11_0_1229:notes"/>
          <p:cNvSpPr/>
          <p:nvPr>
            <p:ph idx="2" type="sldImg"/>
          </p:nvPr>
        </p:nvSpPr>
        <p:spPr>
          <a:xfrm>
            <a:off x="1431928" y="514346"/>
            <a:ext cx="62811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5" name="Shape 1855"/>
        <p:cNvGrpSpPr/>
        <p:nvPr/>
      </p:nvGrpSpPr>
      <p:grpSpPr>
        <a:xfrm>
          <a:off x="0" y="0"/>
          <a:ext cx="0" cy="0"/>
          <a:chOff x="0" y="0"/>
          <a:chExt cx="0" cy="0"/>
        </a:xfrm>
      </p:grpSpPr>
      <p:sp>
        <p:nvSpPr>
          <p:cNvPr id="1856" name="Google Shape;1856;g21b45e5ba68_10_0:notes"/>
          <p:cNvSpPr txBox="1"/>
          <p:nvPr>
            <p:ph idx="1" type="body"/>
          </p:nvPr>
        </p:nvSpPr>
        <p:spPr>
          <a:xfrm>
            <a:off x="914386" y="3257537"/>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g21b45e5ba68_10_0:notes"/>
          <p:cNvSpPr/>
          <p:nvPr>
            <p:ph idx="2" type="sldImg"/>
          </p:nvPr>
        </p:nvSpPr>
        <p:spPr>
          <a:xfrm>
            <a:off x="1431928" y="514346"/>
            <a:ext cx="62811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0" name="Shape 1880"/>
        <p:cNvGrpSpPr/>
        <p:nvPr/>
      </p:nvGrpSpPr>
      <p:grpSpPr>
        <a:xfrm>
          <a:off x="0" y="0"/>
          <a:ext cx="0" cy="0"/>
          <a:chOff x="0" y="0"/>
          <a:chExt cx="0" cy="0"/>
        </a:xfrm>
      </p:grpSpPr>
      <p:sp>
        <p:nvSpPr>
          <p:cNvPr id="1881" name="Google Shape;1881;g21953eb5a11_0_1255:notes"/>
          <p:cNvSpPr txBox="1"/>
          <p:nvPr>
            <p:ph idx="1" type="body"/>
          </p:nvPr>
        </p:nvSpPr>
        <p:spPr>
          <a:xfrm>
            <a:off x="914386" y="3257537"/>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g21953eb5a11_0_1255:notes"/>
          <p:cNvSpPr/>
          <p:nvPr>
            <p:ph idx="2" type="sldImg"/>
          </p:nvPr>
        </p:nvSpPr>
        <p:spPr>
          <a:xfrm>
            <a:off x="1431928" y="514346"/>
            <a:ext cx="62811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3" name="Shape 1893"/>
        <p:cNvGrpSpPr/>
        <p:nvPr/>
      </p:nvGrpSpPr>
      <p:grpSpPr>
        <a:xfrm>
          <a:off x="0" y="0"/>
          <a:ext cx="0" cy="0"/>
          <a:chOff x="0" y="0"/>
          <a:chExt cx="0" cy="0"/>
        </a:xfrm>
      </p:grpSpPr>
      <p:sp>
        <p:nvSpPr>
          <p:cNvPr id="1894" name="Google Shape;1894;g21a26d0088d_5_0:notes"/>
          <p:cNvSpPr txBox="1"/>
          <p:nvPr>
            <p:ph idx="1" type="body"/>
          </p:nvPr>
        </p:nvSpPr>
        <p:spPr>
          <a:xfrm>
            <a:off x="914386" y="3257537"/>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g21a26d0088d_5_0:notes"/>
          <p:cNvSpPr/>
          <p:nvPr>
            <p:ph idx="2" type="sldImg"/>
          </p:nvPr>
        </p:nvSpPr>
        <p:spPr>
          <a:xfrm>
            <a:off x="1431928" y="514346"/>
            <a:ext cx="62811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3" name="Shape 1903"/>
        <p:cNvGrpSpPr/>
        <p:nvPr/>
      </p:nvGrpSpPr>
      <p:grpSpPr>
        <a:xfrm>
          <a:off x="0" y="0"/>
          <a:ext cx="0" cy="0"/>
          <a:chOff x="0" y="0"/>
          <a:chExt cx="0" cy="0"/>
        </a:xfrm>
      </p:grpSpPr>
      <p:sp>
        <p:nvSpPr>
          <p:cNvPr id="1904" name="Google Shape;1904;g21953eb5a11_0_1305:notes"/>
          <p:cNvSpPr txBox="1"/>
          <p:nvPr>
            <p:ph idx="1" type="body"/>
          </p:nvPr>
        </p:nvSpPr>
        <p:spPr>
          <a:xfrm>
            <a:off x="914386" y="3257537"/>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g21953eb5a11_0_1305:notes"/>
          <p:cNvSpPr/>
          <p:nvPr>
            <p:ph idx="2" type="sldImg"/>
          </p:nvPr>
        </p:nvSpPr>
        <p:spPr>
          <a:xfrm>
            <a:off x="1431928" y="514346"/>
            <a:ext cx="62811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7" name="Shape 1917"/>
        <p:cNvGrpSpPr/>
        <p:nvPr/>
      </p:nvGrpSpPr>
      <p:grpSpPr>
        <a:xfrm>
          <a:off x="0" y="0"/>
          <a:ext cx="0" cy="0"/>
          <a:chOff x="0" y="0"/>
          <a:chExt cx="0" cy="0"/>
        </a:xfrm>
      </p:grpSpPr>
      <p:sp>
        <p:nvSpPr>
          <p:cNvPr id="1918" name="Google Shape;1918;g21a26d0088d_1_208: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19" name="Google Shape;1919;g21a26d0088d_1_208:notes"/>
          <p:cNvSpPr/>
          <p:nvPr>
            <p:ph idx="2" type="sldImg"/>
          </p:nvPr>
        </p:nvSpPr>
        <p:spPr>
          <a:xfrm>
            <a:off x="1524300" y="514350"/>
            <a:ext cx="60963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8" name="Shape 1928"/>
        <p:cNvGrpSpPr/>
        <p:nvPr/>
      </p:nvGrpSpPr>
      <p:grpSpPr>
        <a:xfrm>
          <a:off x="0" y="0"/>
          <a:ext cx="0" cy="0"/>
          <a:chOff x="0" y="0"/>
          <a:chExt cx="0" cy="0"/>
        </a:xfrm>
      </p:grpSpPr>
      <p:sp>
        <p:nvSpPr>
          <p:cNvPr id="1929" name="Google Shape;1929;g21a26d0088d_1_217: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30" name="Google Shape;1930;g21a26d0088d_1_217:notes"/>
          <p:cNvSpPr/>
          <p:nvPr>
            <p:ph idx="2" type="sldImg"/>
          </p:nvPr>
        </p:nvSpPr>
        <p:spPr>
          <a:xfrm>
            <a:off x="1524300" y="514350"/>
            <a:ext cx="60963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8" name="Shape 1938"/>
        <p:cNvGrpSpPr/>
        <p:nvPr/>
      </p:nvGrpSpPr>
      <p:grpSpPr>
        <a:xfrm>
          <a:off x="0" y="0"/>
          <a:ext cx="0" cy="0"/>
          <a:chOff x="0" y="0"/>
          <a:chExt cx="0" cy="0"/>
        </a:xfrm>
      </p:grpSpPr>
      <p:sp>
        <p:nvSpPr>
          <p:cNvPr id="1939" name="Google Shape;1939;g21a26d0088d_1_225: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40" name="Google Shape;1940;g21a26d0088d_1_225:notes"/>
          <p:cNvSpPr/>
          <p:nvPr>
            <p:ph idx="2" type="sldImg"/>
          </p:nvPr>
        </p:nvSpPr>
        <p:spPr>
          <a:xfrm>
            <a:off x="1524300" y="514350"/>
            <a:ext cx="60963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1a6362f813_10_385:notes"/>
          <p:cNvSpPr txBox="1"/>
          <p:nvPr>
            <p:ph idx="1" type="body"/>
          </p:nvPr>
        </p:nvSpPr>
        <p:spPr>
          <a:xfrm>
            <a:off x="914386" y="3257537"/>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g21a6362f813_10_385:notes"/>
          <p:cNvSpPr/>
          <p:nvPr>
            <p:ph idx="2" type="sldImg"/>
          </p:nvPr>
        </p:nvSpPr>
        <p:spPr>
          <a:xfrm>
            <a:off x="1431928" y="514346"/>
            <a:ext cx="62811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8" name="Shape 1948"/>
        <p:cNvGrpSpPr/>
        <p:nvPr/>
      </p:nvGrpSpPr>
      <p:grpSpPr>
        <a:xfrm>
          <a:off x="0" y="0"/>
          <a:ext cx="0" cy="0"/>
          <a:chOff x="0" y="0"/>
          <a:chExt cx="0" cy="0"/>
        </a:xfrm>
      </p:grpSpPr>
      <p:sp>
        <p:nvSpPr>
          <p:cNvPr id="1949" name="Google Shape;1949;g21953eb5a11_0_1392: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50" name="Google Shape;1950;g21953eb5a11_0_1392:notes"/>
          <p:cNvSpPr/>
          <p:nvPr>
            <p:ph idx="2" type="sldImg"/>
          </p:nvPr>
        </p:nvSpPr>
        <p:spPr>
          <a:xfrm>
            <a:off x="1524300" y="514350"/>
            <a:ext cx="60963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0" name="Shape 1960"/>
        <p:cNvGrpSpPr/>
        <p:nvPr/>
      </p:nvGrpSpPr>
      <p:grpSpPr>
        <a:xfrm>
          <a:off x="0" y="0"/>
          <a:ext cx="0" cy="0"/>
          <a:chOff x="0" y="0"/>
          <a:chExt cx="0" cy="0"/>
        </a:xfrm>
      </p:grpSpPr>
      <p:sp>
        <p:nvSpPr>
          <p:cNvPr id="1961" name="Google Shape;1961;g21a26d0088d_1_233: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62" name="Google Shape;1962;g21a26d0088d_1_233:notes"/>
          <p:cNvSpPr/>
          <p:nvPr>
            <p:ph idx="2" type="sldImg"/>
          </p:nvPr>
        </p:nvSpPr>
        <p:spPr>
          <a:xfrm>
            <a:off x="1524300" y="514350"/>
            <a:ext cx="60963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0" name="Shape 1970"/>
        <p:cNvGrpSpPr/>
        <p:nvPr/>
      </p:nvGrpSpPr>
      <p:grpSpPr>
        <a:xfrm>
          <a:off x="0" y="0"/>
          <a:ext cx="0" cy="0"/>
          <a:chOff x="0" y="0"/>
          <a:chExt cx="0" cy="0"/>
        </a:xfrm>
      </p:grpSpPr>
      <p:sp>
        <p:nvSpPr>
          <p:cNvPr id="1971" name="Google Shape;1971;g21a26d0088d_1_241: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72" name="Google Shape;1972;g21a26d0088d_1_241:notes"/>
          <p:cNvSpPr/>
          <p:nvPr>
            <p:ph idx="2" type="sldImg"/>
          </p:nvPr>
        </p:nvSpPr>
        <p:spPr>
          <a:xfrm>
            <a:off x="1524300" y="514350"/>
            <a:ext cx="60963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1" name="Shape 1981"/>
        <p:cNvGrpSpPr/>
        <p:nvPr/>
      </p:nvGrpSpPr>
      <p:grpSpPr>
        <a:xfrm>
          <a:off x="0" y="0"/>
          <a:ext cx="0" cy="0"/>
          <a:chOff x="0" y="0"/>
          <a:chExt cx="0" cy="0"/>
        </a:xfrm>
      </p:grpSpPr>
      <p:sp>
        <p:nvSpPr>
          <p:cNvPr id="1982" name="Google Shape;1982;g21a26d0088d_1_250: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83" name="Google Shape;1983;g21a26d0088d_1_250:notes"/>
          <p:cNvSpPr/>
          <p:nvPr>
            <p:ph idx="2" type="sldImg"/>
          </p:nvPr>
        </p:nvSpPr>
        <p:spPr>
          <a:xfrm>
            <a:off x="1524300" y="514350"/>
            <a:ext cx="60963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2" name="Shape 1992"/>
        <p:cNvGrpSpPr/>
        <p:nvPr/>
      </p:nvGrpSpPr>
      <p:grpSpPr>
        <a:xfrm>
          <a:off x="0" y="0"/>
          <a:ext cx="0" cy="0"/>
          <a:chOff x="0" y="0"/>
          <a:chExt cx="0" cy="0"/>
        </a:xfrm>
      </p:grpSpPr>
      <p:sp>
        <p:nvSpPr>
          <p:cNvPr id="1993" name="Google Shape;1993;g21a26d0088d_1_259: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94" name="Google Shape;1994;g21a26d0088d_1_259:notes"/>
          <p:cNvSpPr/>
          <p:nvPr>
            <p:ph idx="2" type="sldImg"/>
          </p:nvPr>
        </p:nvSpPr>
        <p:spPr>
          <a:xfrm>
            <a:off x="1524300" y="514350"/>
            <a:ext cx="60963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3" name="Shape 2003"/>
        <p:cNvGrpSpPr/>
        <p:nvPr/>
      </p:nvGrpSpPr>
      <p:grpSpPr>
        <a:xfrm>
          <a:off x="0" y="0"/>
          <a:ext cx="0" cy="0"/>
          <a:chOff x="0" y="0"/>
          <a:chExt cx="0" cy="0"/>
        </a:xfrm>
      </p:grpSpPr>
      <p:sp>
        <p:nvSpPr>
          <p:cNvPr id="2004" name="Google Shape;2004;g21a26d0088d_1_268: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05" name="Google Shape;2005;g21a26d0088d_1_268:notes"/>
          <p:cNvSpPr/>
          <p:nvPr>
            <p:ph idx="2" type="sldImg"/>
          </p:nvPr>
        </p:nvSpPr>
        <p:spPr>
          <a:xfrm>
            <a:off x="1524300" y="514350"/>
            <a:ext cx="60963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6" name="Shape 2016"/>
        <p:cNvGrpSpPr/>
        <p:nvPr/>
      </p:nvGrpSpPr>
      <p:grpSpPr>
        <a:xfrm>
          <a:off x="0" y="0"/>
          <a:ext cx="0" cy="0"/>
          <a:chOff x="0" y="0"/>
          <a:chExt cx="0" cy="0"/>
        </a:xfrm>
      </p:grpSpPr>
      <p:sp>
        <p:nvSpPr>
          <p:cNvPr id="2017" name="Google Shape;2017;g21a26d0088d_1_279: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18" name="Google Shape;2018;g21a26d0088d_1_279:notes"/>
          <p:cNvSpPr/>
          <p:nvPr>
            <p:ph idx="2" type="sldImg"/>
          </p:nvPr>
        </p:nvSpPr>
        <p:spPr>
          <a:xfrm>
            <a:off x="1524300" y="514350"/>
            <a:ext cx="60963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8" name="Shape 2028"/>
        <p:cNvGrpSpPr/>
        <p:nvPr/>
      </p:nvGrpSpPr>
      <p:grpSpPr>
        <a:xfrm>
          <a:off x="0" y="0"/>
          <a:ext cx="0" cy="0"/>
          <a:chOff x="0" y="0"/>
          <a:chExt cx="0" cy="0"/>
        </a:xfrm>
      </p:grpSpPr>
      <p:sp>
        <p:nvSpPr>
          <p:cNvPr id="2029" name="Google Shape;2029;g21a26d0088d_1_289: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30" name="Google Shape;2030;g21a26d0088d_1_289:notes"/>
          <p:cNvSpPr/>
          <p:nvPr>
            <p:ph idx="2" type="sldImg"/>
          </p:nvPr>
        </p:nvSpPr>
        <p:spPr>
          <a:xfrm>
            <a:off x="1524300" y="514350"/>
            <a:ext cx="60963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8" name="Shape 2038"/>
        <p:cNvGrpSpPr/>
        <p:nvPr/>
      </p:nvGrpSpPr>
      <p:grpSpPr>
        <a:xfrm>
          <a:off x="0" y="0"/>
          <a:ext cx="0" cy="0"/>
          <a:chOff x="0" y="0"/>
          <a:chExt cx="0" cy="0"/>
        </a:xfrm>
      </p:grpSpPr>
      <p:sp>
        <p:nvSpPr>
          <p:cNvPr id="2039" name="Google Shape;2039;g21a26d0088d_1_297: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40" name="Google Shape;2040;g21a26d0088d_1_297:notes"/>
          <p:cNvSpPr/>
          <p:nvPr>
            <p:ph idx="2" type="sldImg"/>
          </p:nvPr>
        </p:nvSpPr>
        <p:spPr>
          <a:xfrm>
            <a:off x="1524300" y="514350"/>
            <a:ext cx="60963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8" name="Shape 2048"/>
        <p:cNvGrpSpPr/>
        <p:nvPr/>
      </p:nvGrpSpPr>
      <p:grpSpPr>
        <a:xfrm>
          <a:off x="0" y="0"/>
          <a:ext cx="0" cy="0"/>
          <a:chOff x="0" y="0"/>
          <a:chExt cx="0" cy="0"/>
        </a:xfrm>
      </p:grpSpPr>
      <p:sp>
        <p:nvSpPr>
          <p:cNvPr id="2049" name="Google Shape;2049;g21a26d0088d_1_305:notes"/>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50" name="Google Shape;2050;g21a26d0088d_1_305:notes"/>
          <p:cNvSpPr/>
          <p:nvPr>
            <p:ph idx="2" type="sldImg"/>
          </p:nvPr>
        </p:nvSpPr>
        <p:spPr>
          <a:xfrm>
            <a:off x="1524300" y="514350"/>
            <a:ext cx="60963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1953eb5a11_0_448:notes"/>
          <p:cNvSpPr txBox="1"/>
          <p:nvPr>
            <p:ph idx="1" type="body"/>
          </p:nvPr>
        </p:nvSpPr>
        <p:spPr>
          <a:xfrm>
            <a:off x="914386" y="3257537"/>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g21953eb5a11_0_448:notes"/>
          <p:cNvSpPr/>
          <p:nvPr>
            <p:ph idx="2" type="sldImg"/>
          </p:nvPr>
        </p:nvSpPr>
        <p:spPr>
          <a:xfrm>
            <a:off x="1431928" y="514346"/>
            <a:ext cx="62811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 name="Shape 11"/>
        <p:cNvGrpSpPr/>
        <p:nvPr/>
      </p:nvGrpSpPr>
      <p:grpSpPr>
        <a:xfrm>
          <a:off x="0" y="0"/>
          <a:ext cx="0" cy="0"/>
          <a:chOff x="0" y="0"/>
          <a:chExt cx="0" cy="0"/>
        </a:xfrm>
      </p:grpSpPr>
      <p:sp>
        <p:nvSpPr>
          <p:cNvPr id="12" name="Google Shape;12;p18"/>
          <p:cNvSpPr txBox="1"/>
          <p:nvPr>
            <p:ph type="title"/>
          </p:nvPr>
        </p:nvSpPr>
        <p:spPr>
          <a:xfrm>
            <a:off x="1087932" y="207975"/>
            <a:ext cx="7436612" cy="636269"/>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2000">
                <a:solidFill>
                  <a:srgbClr val="7E7E7E"/>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8"/>
          <p:cNvSpPr txBox="1"/>
          <p:nvPr>
            <p:ph idx="1" type="body"/>
          </p:nvPr>
        </p:nvSpPr>
        <p:spPr>
          <a:xfrm>
            <a:off x="1089521" y="1470660"/>
            <a:ext cx="5386070" cy="1500505"/>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a:solidFill>
                  <a:schemeClr val="dk1"/>
                </a:solidFil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4" name="Google Shape;14;p18"/>
          <p:cNvSpPr txBox="1"/>
          <p:nvPr>
            <p:ph idx="11" type="ftr"/>
          </p:nvPr>
        </p:nvSpPr>
        <p:spPr>
          <a:xfrm>
            <a:off x="1130604" y="6547733"/>
            <a:ext cx="2414904" cy="1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800">
                <a:solidFill>
                  <a:srgbClr val="7E7E7E"/>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8"/>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8"/>
          <p:cNvSpPr txBox="1"/>
          <p:nvPr>
            <p:ph idx="12" type="sldNum"/>
          </p:nvPr>
        </p:nvSpPr>
        <p:spPr>
          <a:xfrm>
            <a:off x="8656319" y="6541268"/>
            <a:ext cx="217170" cy="15367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900"/>
              <a:buFont typeface="Arial"/>
              <a:buNone/>
              <a:defRPr b="1" i="0" sz="900" u="none" cap="none" strike="noStrike">
                <a:solidFill>
                  <a:srgbClr val="7E7E7E"/>
                </a:solidFill>
                <a:latin typeface="Arial"/>
                <a:ea typeface="Arial"/>
                <a:cs typeface="Arial"/>
                <a:sym typeface="Arial"/>
              </a:defRPr>
            </a:lvl1pPr>
            <a:lvl2pPr indent="0" lvl="1" marL="101600" marR="0" algn="l">
              <a:lnSpc>
                <a:spcPct val="100000"/>
              </a:lnSpc>
              <a:spcBef>
                <a:spcPts val="0"/>
              </a:spcBef>
              <a:spcAft>
                <a:spcPts val="0"/>
              </a:spcAft>
              <a:buClr>
                <a:srgbClr val="000000"/>
              </a:buClr>
              <a:buSzPts val="900"/>
              <a:buFont typeface="Arial"/>
              <a:buNone/>
              <a:defRPr b="1" i="0" sz="900" u="none" cap="none" strike="noStrike">
                <a:solidFill>
                  <a:srgbClr val="7E7E7E"/>
                </a:solidFill>
                <a:latin typeface="Arial"/>
                <a:ea typeface="Arial"/>
                <a:cs typeface="Arial"/>
                <a:sym typeface="Arial"/>
              </a:defRPr>
            </a:lvl2pPr>
            <a:lvl3pPr indent="0" lvl="2" marL="101600" marR="0" algn="l">
              <a:lnSpc>
                <a:spcPct val="100000"/>
              </a:lnSpc>
              <a:spcBef>
                <a:spcPts val="0"/>
              </a:spcBef>
              <a:spcAft>
                <a:spcPts val="0"/>
              </a:spcAft>
              <a:buClr>
                <a:srgbClr val="000000"/>
              </a:buClr>
              <a:buSzPts val="900"/>
              <a:buFont typeface="Arial"/>
              <a:buNone/>
              <a:defRPr b="1" i="0" sz="900" u="none" cap="none" strike="noStrike">
                <a:solidFill>
                  <a:srgbClr val="7E7E7E"/>
                </a:solidFill>
                <a:latin typeface="Arial"/>
                <a:ea typeface="Arial"/>
                <a:cs typeface="Arial"/>
                <a:sym typeface="Arial"/>
              </a:defRPr>
            </a:lvl3pPr>
            <a:lvl4pPr indent="0" lvl="3" marL="101600" marR="0" algn="l">
              <a:lnSpc>
                <a:spcPct val="100000"/>
              </a:lnSpc>
              <a:spcBef>
                <a:spcPts val="0"/>
              </a:spcBef>
              <a:spcAft>
                <a:spcPts val="0"/>
              </a:spcAft>
              <a:buClr>
                <a:srgbClr val="000000"/>
              </a:buClr>
              <a:buSzPts val="900"/>
              <a:buFont typeface="Arial"/>
              <a:buNone/>
              <a:defRPr b="1" i="0" sz="900" u="none" cap="none" strike="noStrike">
                <a:solidFill>
                  <a:srgbClr val="7E7E7E"/>
                </a:solidFill>
                <a:latin typeface="Arial"/>
                <a:ea typeface="Arial"/>
                <a:cs typeface="Arial"/>
                <a:sym typeface="Arial"/>
              </a:defRPr>
            </a:lvl4pPr>
            <a:lvl5pPr indent="0" lvl="4" marL="101600" marR="0" algn="l">
              <a:lnSpc>
                <a:spcPct val="100000"/>
              </a:lnSpc>
              <a:spcBef>
                <a:spcPts val="0"/>
              </a:spcBef>
              <a:spcAft>
                <a:spcPts val="0"/>
              </a:spcAft>
              <a:buClr>
                <a:srgbClr val="000000"/>
              </a:buClr>
              <a:buSzPts val="900"/>
              <a:buFont typeface="Arial"/>
              <a:buNone/>
              <a:defRPr b="1" i="0" sz="900" u="none" cap="none" strike="noStrike">
                <a:solidFill>
                  <a:srgbClr val="7E7E7E"/>
                </a:solidFill>
                <a:latin typeface="Arial"/>
                <a:ea typeface="Arial"/>
                <a:cs typeface="Arial"/>
                <a:sym typeface="Arial"/>
              </a:defRPr>
            </a:lvl5pPr>
            <a:lvl6pPr indent="0" lvl="5" marL="101600" marR="0" algn="l">
              <a:lnSpc>
                <a:spcPct val="100000"/>
              </a:lnSpc>
              <a:spcBef>
                <a:spcPts val="0"/>
              </a:spcBef>
              <a:spcAft>
                <a:spcPts val="0"/>
              </a:spcAft>
              <a:buClr>
                <a:srgbClr val="000000"/>
              </a:buClr>
              <a:buSzPts val="900"/>
              <a:buFont typeface="Arial"/>
              <a:buNone/>
              <a:defRPr b="1" i="0" sz="900" u="none" cap="none" strike="noStrike">
                <a:solidFill>
                  <a:srgbClr val="7E7E7E"/>
                </a:solidFill>
                <a:latin typeface="Arial"/>
                <a:ea typeface="Arial"/>
                <a:cs typeface="Arial"/>
                <a:sym typeface="Arial"/>
              </a:defRPr>
            </a:lvl6pPr>
            <a:lvl7pPr indent="0" lvl="6" marL="101600" marR="0" algn="l">
              <a:lnSpc>
                <a:spcPct val="100000"/>
              </a:lnSpc>
              <a:spcBef>
                <a:spcPts val="0"/>
              </a:spcBef>
              <a:spcAft>
                <a:spcPts val="0"/>
              </a:spcAft>
              <a:buClr>
                <a:srgbClr val="000000"/>
              </a:buClr>
              <a:buSzPts val="900"/>
              <a:buFont typeface="Arial"/>
              <a:buNone/>
              <a:defRPr b="1" i="0" sz="900" u="none" cap="none" strike="noStrike">
                <a:solidFill>
                  <a:srgbClr val="7E7E7E"/>
                </a:solidFill>
                <a:latin typeface="Arial"/>
                <a:ea typeface="Arial"/>
                <a:cs typeface="Arial"/>
                <a:sym typeface="Arial"/>
              </a:defRPr>
            </a:lvl7pPr>
            <a:lvl8pPr indent="0" lvl="7" marL="101600" marR="0" algn="l">
              <a:lnSpc>
                <a:spcPct val="100000"/>
              </a:lnSpc>
              <a:spcBef>
                <a:spcPts val="0"/>
              </a:spcBef>
              <a:spcAft>
                <a:spcPts val="0"/>
              </a:spcAft>
              <a:buClr>
                <a:srgbClr val="000000"/>
              </a:buClr>
              <a:buSzPts val="900"/>
              <a:buFont typeface="Arial"/>
              <a:buNone/>
              <a:defRPr b="1" i="0" sz="900" u="none" cap="none" strike="noStrike">
                <a:solidFill>
                  <a:srgbClr val="7E7E7E"/>
                </a:solidFill>
                <a:latin typeface="Arial"/>
                <a:ea typeface="Arial"/>
                <a:cs typeface="Arial"/>
                <a:sym typeface="Arial"/>
              </a:defRPr>
            </a:lvl8pPr>
            <a:lvl9pPr indent="0" lvl="8" marL="101600" marR="0" algn="l">
              <a:lnSpc>
                <a:spcPct val="100000"/>
              </a:lnSpc>
              <a:spcBef>
                <a:spcPts val="0"/>
              </a:spcBef>
              <a:spcAft>
                <a:spcPts val="0"/>
              </a:spcAft>
              <a:buClr>
                <a:srgbClr val="000000"/>
              </a:buClr>
              <a:buSzPts val="900"/>
              <a:buFont typeface="Arial"/>
              <a:buNone/>
              <a:defRPr b="1" i="0" sz="900" u="none" cap="none" strike="noStrike">
                <a:solidFill>
                  <a:srgbClr val="7E7E7E"/>
                </a:solidFill>
                <a:latin typeface="Arial"/>
                <a:ea typeface="Arial"/>
                <a:cs typeface="Arial"/>
                <a:sym typeface="Arial"/>
              </a:defRPr>
            </a:lvl9pPr>
          </a:lstStyle>
          <a:p>
            <a:pPr indent="0" lvl="0" marL="1016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p:cSld name="Title Only">
    <p:bg>
      <p:bgPr>
        <a:solidFill>
          <a:schemeClr val="lt1"/>
        </a:solidFill>
      </p:bgPr>
    </p:bg>
    <p:spTree>
      <p:nvGrpSpPr>
        <p:cNvPr id="17" name="Shape 17"/>
        <p:cNvGrpSpPr/>
        <p:nvPr/>
      </p:nvGrpSpPr>
      <p:grpSpPr>
        <a:xfrm>
          <a:off x="0" y="0"/>
          <a:ext cx="0" cy="0"/>
          <a:chOff x="0" y="0"/>
          <a:chExt cx="0" cy="0"/>
        </a:xfrm>
      </p:grpSpPr>
      <p:sp>
        <p:nvSpPr>
          <p:cNvPr id="18" name="Google Shape;18;p19"/>
          <p:cNvSpPr/>
          <p:nvPr/>
        </p:nvSpPr>
        <p:spPr>
          <a:xfrm>
            <a:off x="0" y="0"/>
            <a:ext cx="2286000" cy="6858000"/>
          </a:xfrm>
          <a:custGeom>
            <a:rect b="b" l="l" r="r" t="t"/>
            <a:pathLst>
              <a:path extrusionOk="0" h="6858000" w="2286000">
                <a:moveTo>
                  <a:pt x="2286000" y="0"/>
                </a:moveTo>
                <a:lnTo>
                  <a:pt x="0" y="0"/>
                </a:lnTo>
                <a:lnTo>
                  <a:pt x="0" y="6858000"/>
                </a:lnTo>
                <a:lnTo>
                  <a:pt x="2286000" y="6858000"/>
                </a:lnTo>
                <a:lnTo>
                  <a:pt x="2286000" y="0"/>
                </a:lnTo>
                <a:close/>
              </a:path>
            </a:pathLst>
          </a:custGeom>
          <a:solidFill>
            <a:srgbClr val="94D05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 name="Google Shape;19;p19"/>
          <p:cNvSpPr/>
          <p:nvPr/>
        </p:nvSpPr>
        <p:spPr>
          <a:xfrm>
            <a:off x="2746248" y="4343400"/>
            <a:ext cx="6072505" cy="0"/>
          </a:xfrm>
          <a:custGeom>
            <a:rect b="b" l="l" r="r" t="t"/>
            <a:pathLst>
              <a:path extrusionOk="0" h="120000" w="6072505">
                <a:moveTo>
                  <a:pt x="0" y="0"/>
                </a:moveTo>
                <a:lnTo>
                  <a:pt x="6072505" y="0"/>
                </a:lnTo>
              </a:path>
            </a:pathLst>
          </a:custGeom>
          <a:noFill/>
          <a:ln cap="flat" cmpd="sng" w="12700">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 name="Google Shape;20;p19"/>
          <p:cNvSpPr txBox="1"/>
          <p:nvPr>
            <p:ph type="title"/>
          </p:nvPr>
        </p:nvSpPr>
        <p:spPr>
          <a:xfrm>
            <a:off x="1087932" y="207975"/>
            <a:ext cx="7436612" cy="636269"/>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2000">
                <a:solidFill>
                  <a:srgbClr val="7E7E7E"/>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9"/>
          <p:cNvSpPr txBox="1"/>
          <p:nvPr>
            <p:ph idx="11" type="ftr"/>
          </p:nvPr>
        </p:nvSpPr>
        <p:spPr>
          <a:xfrm>
            <a:off x="1130604" y="6547733"/>
            <a:ext cx="2414904" cy="1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800">
                <a:solidFill>
                  <a:srgbClr val="7E7E7E"/>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9"/>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9"/>
          <p:cNvSpPr txBox="1"/>
          <p:nvPr>
            <p:ph idx="12" type="sldNum"/>
          </p:nvPr>
        </p:nvSpPr>
        <p:spPr>
          <a:xfrm>
            <a:off x="8656319" y="6541268"/>
            <a:ext cx="217170" cy="15367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900"/>
              <a:buFont typeface="Arial"/>
              <a:buNone/>
              <a:defRPr b="1" i="0" sz="900" u="none" cap="none" strike="noStrike">
                <a:solidFill>
                  <a:srgbClr val="7E7E7E"/>
                </a:solidFill>
                <a:latin typeface="Arial"/>
                <a:ea typeface="Arial"/>
                <a:cs typeface="Arial"/>
                <a:sym typeface="Arial"/>
              </a:defRPr>
            </a:lvl1pPr>
            <a:lvl2pPr indent="0" lvl="1" marL="101600" marR="0" algn="l">
              <a:lnSpc>
                <a:spcPct val="100000"/>
              </a:lnSpc>
              <a:spcBef>
                <a:spcPts val="0"/>
              </a:spcBef>
              <a:spcAft>
                <a:spcPts val="0"/>
              </a:spcAft>
              <a:buClr>
                <a:srgbClr val="000000"/>
              </a:buClr>
              <a:buSzPts val="900"/>
              <a:buFont typeface="Arial"/>
              <a:buNone/>
              <a:defRPr b="1" i="0" sz="900" u="none" cap="none" strike="noStrike">
                <a:solidFill>
                  <a:srgbClr val="7E7E7E"/>
                </a:solidFill>
                <a:latin typeface="Arial"/>
                <a:ea typeface="Arial"/>
                <a:cs typeface="Arial"/>
                <a:sym typeface="Arial"/>
              </a:defRPr>
            </a:lvl2pPr>
            <a:lvl3pPr indent="0" lvl="2" marL="101600" marR="0" algn="l">
              <a:lnSpc>
                <a:spcPct val="100000"/>
              </a:lnSpc>
              <a:spcBef>
                <a:spcPts val="0"/>
              </a:spcBef>
              <a:spcAft>
                <a:spcPts val="0"/>
              </a:spcAft>
              <a:buClr>
                <a:srgbClr val="000000"/>
              </a:buClr>
              <a:buSzPts val="900"/>
              <a:buFont typeface="Arial"/>
              <a:buNone/>
              <a:defRPr b="1" i="0" sz="900" u="none" cap="none" strike="noStrike">
                <a:solidFill>
                  <a:srgbClr val="7E7E7E"/>
                </a:solidFill>
                <a:latin typeface="Arial"/>
                <a:ea typeface="Arial"/>
                <a:cs typeface="Arial"/>
                <a:sym typeface="Arial"/>
              </a:defRPr>
            </a:lvl3pPr>
            <a:lvl4pPr indent="0" lvl="3" marL="101600" marR="0" algn="l">
              <a:lnSpc>
                <a:spcPct val="100000"/>
              </a:lnSpc>
              <a:spcBef>
                <a:spcPts val="0"/>
              </a:spcBef>
              <a:spcAft>
                <a:spcPts val="0"/>
              </a:spcAft>
              <a:buClr>
                <a:srgbClr val="000000"/>
              </a:buClr>
              <a:buSzPts val="900"/>
              <a:buFont typeface="Arial"/>
              <a:buNone/>
              <a:defRPr b="1" i="0" sz="900" u="none" cap="none" strike="noStrike">
                <a:solidFill>
                  <a:srgbClr val="7E7E7E"/>
                </a:solidFill>
                <a:latin typeface="Arial"/>
                <a:ea typeface="Arial"/>
                <a:cs typeface="Arial"/>
                <a:sym typeface="Arial"/>
              </a:defRPr>
            </a:lvl4pPr>
            <a:lvl5pPr indent="0" lvl="4" marL="101600" marR="0" algn="l">
              <a:lnSpc>
                <a:spcPct val="100000"/>
              </a:lnSpc>
              <a:spcBef>
                <a:spcPts val="0"/>
              </a:spcBef>
              <a:spcAft>
                <a:spcPts val="0"/>
              </a:spcAft>
              <a:buClr>
                <a:srgbClr val="000000"/>
              </a:buClr>
              <a:buSzPts val="900"/>
              <a:buFont typeface="Arial"/>
              <a:buNone/>
              <a:defRPr b="1" i="0" sz="900" u="none" cap="none" strike="noStrike">
                <a:solidFill>
                  <a:srgbClr val="7E7E7E"/>
                </a:solidFill>
                <a:latin typeface="Arial"/>
                <a:ea typeface="Arial"/>
                <a:cs typeface="Arial"/>
                <a:sym typeface="Arial"/>
              </a:defRPr>
            </a:lvl5pPr>
            <a:lvl6pPr indent="0" lvl="5" marL="101600" marR="0" algn="l">
              <a:lnSpc>
                <a:spcPct val="100000"/>
              </a:lnSpc>
              <a:spcBef>
                <a:spcPts val="0"/>
              </a:spcBef>
              <a:spcAft>
                <a:spcPts val="0"/>
              </a:spcAft>
              <a:buClr>
                <a:srgbClr val="000000"/>
              </a:buClr>
              <a:buSzPts val="900"/>
              <a:buFont typeface="Arial"/>
              <a:buNone/>
              <a:defRPr b="1" i="0" sz="900" u="none" cap="none" strike="noStrike">
                <a:solidFill>
                  <a:srgbClr val="7E7E7E"/>
                </a:solidFill>
                <a:latin typeface="Arial"/>
                <a:ea typeface="Arial"/>
                <a:cs typeface="Arial"/>
                <a:sym typeface="Arial"/>
              </a:defRPr>
            </a:lvl6pPr>
            <a:lvl7pPr indent="0" lvl="6" marL="101600" marR="0" algn="l">
              <a:lnSpc>
                <a:spcPct val="100000"/>
              </a:lnSpc>
              <a:spcBef>
                <a:spcPts val="0"/>
              </a:spcBef>
              <a:spcAft>
                <a:spcPts val="0"/>
              </a:spcAft>
              <a:buClr>
                <a:srgbClr val="000000"/>
              </a:buClr>
              <a:buSzPts val="900"/>
              <a:buFont typeface="Arial"/>
              <a:buNone/>
              <a:defRPr b="1" i="0" sz="900" u="none" cap="none" strike="noStrike">
                <a:solidFill>
                  <a:srgbClr val="7E7E7E"/>
                </a:solidFill>
                <a:latin typeface="Arial"/>
                <a:ea typeface="Arial"/>
                <a:cs typeface="Arial"/>
                <a:sym typeface="Arial"/>
              </a:defRPr>
            </a:lvl7pPr>
            <a:lvl8pPr indent="0" lvl="7" marL="101600" marR="0" algn="l">
              <a:lnSpc>
                <a:spcPct val="100000"/>
              </a:lnSpc>
              <a:spcBef>
                <a:spcPts val="0"/>
              </a:spcBef>
              <a:spcAft>
                <a:spcPts val="0"/>
              </a:spcAft>
              <a:buClr>
                <a:srgbClr val="000000"/>
              </a:buClr>
              <a:buSzPts val="900"/>
              <a:buFont typeface="Arial"/>
              <a:buNone/>
              <a:defRPr b="1" i="0" sz="900" u="none" cap="none" strike="noStrike">
                <a:solidFill>
                  <a:srgbClr val="7E7E7E"/>
                </a:solidFill>
                <a:latin typeface="Arial"/>
                <a:ea typeface="Arial"/>
                <a:cs typeface="Arial"/>
                <a:sym typeface="Arial"/>
              </a:defRPr>
            </a:lvl8pPr>
            <a:lvl9pPr indent="0" lvl="8" marL="101600" marR="0" algn="l">
              <a:lnSpc>
                <a:spcPct val="100000"/>
              </a:lnSpc>
              <a:spcBef>
                <a:spcPts val="0"/>
              </a:spcBef>
              <a:spcAft>
                <a:spcPts val="0"/>
              </a:spcAft>
              <a:buClr>
                <a:srgbClr val="000000"/>
              </a:buClr>
              <a:buSzPts val="900"/>
              <a:buFont typeface="Arial"/>
              <a:buNone/>
              <a:defRPr b="1" i="0" sz="900" u="none" cap="none" strike="noStrike">
                <a:solidFill>
                  <a:srgbClr val="7E7E7E"/>
                </a:solidFill>
                <a:latin typeface="Arial"/>
                <a:ea typeface="Arial"/>
                <a:cs typeface="Arial"/>
                <a:sym typeface="Arial"/>
              </a:defRPr>
            </a:lvl9pPr>
          </a:lstStyle>
          <a:p>
            <a:pPr indent="0" lvl="0" marL="1016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4" name="Shape 24"/>
        <p:cNvGrpSpPr/>
        <p:nvPr/>
      </p:nvGrpSpPr>
      <p:grpSpPr>
        <a:xfrm>
          <a:off x="0" y="0"/>
          <a:ext cx="0" cy="0"/>
          <a:chOff x="0" y="0"/>
          <a:chExt cx="0" cy="0"/>
        </a:xfrm>
      </p:grpSpPr>
      <p:sp>
        <p:nvSpPr>
          <p:cNvPr id="25" name="Google Shape;25;p20"/>
          <p:cNvSpPr txBox="1"/>
          <p:nvPr>
            <p:ph type="ctrTitle"/>
          </p:nvPr>
        </p:nvSpPr>
        <p:spPr>
          <a:xfrm>
            <a:off x="685800" y="2125980"/>
            <a:ext cx="7772400" cy="144018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2000">
                <a:solidFill>
                  <a:srgbClr val="7E7E7E"/>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0"/>
          <p:cNvSpPr txBox="1"/>
          <p:nvPr>
            <p:ph idx="1" type="subTitle"/>
          </p:nvPr>
        </p:nvSpPr>
        <p:spPr>
          <a:xfrm>
            <a:off x="1371600" y="3840480"/>
            <a:ext cx="6400800" cy="1714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20"/>
          <p:cNvSpPr txBox="1"/>
          <p:nvPr>
            <p:ph idx="11" type="ftr"/>
          </p:nvPr>
        </p:nvSpPr>
        <p:spPr>
          <a:xfrm>
            <a:off x="1130604" y="6547733"/>
            <a:ext cx="2414904" cy="1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800">
                <a:solidFill>
                  <a:srgbClr val="7E7E7E"/>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20"/>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0"/>
          <p:cNvSpPr txBox="1"/>
          <p:nvPr>
            <p:ph idx="12" type="sldNum"/>
          </p:nvPr>
        </p:nvSpPr>
        <p:spPr>
          <a:xfrm>
            <a:off x="8656319" y="6541268"/>
            <a:ext cx="217170" cy="15367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900"/>
              <a:buFont typeface="Arial"/>
              <a:buNone/>
              <a:defRPr b="1" i="0" sz="900" u="none" cap="none" strike="noStrike">
                <a:solidFill>
                  <a:srgbClr val="7E7E7E"/>
                </a:solidFill>
                <a:latin typeface="Arial"/>
                <a:ea typeface="Arial"/>
                <a:cs typeface="Arial"/>
                <a:sym typeface="Arial"/>
              </a:defRPr>
            </a:lvl1pPr>
            <a:lvl2pPr indent="0" lvl="1" marL="101600" marR="0" algn="l">
              <a:lnSpc>
                <a:spcPct val="100000"/>
              </a:lnSpc>
              <a:spcBef>
                <a:spcPts val="0"/>
              </a:spcBef>
              <a:spcAft>
                <a:spcPts val="0"/>
              </a:spcAft>
              <a:buClr>
                <a:srgbClr val="000000"/>
              </a:buClr>
              <a:buSzPts val="900"/>
              <a:buFont typeface="Arial"/>
              <a:buNone/>
              <a:defRPr b="1" i="0" sz="900" u="none" cap="none" strike="noStrike">
                <a:solidFill>
                  <a:srgbClr val="7E7E7E"/>
                </a:solidFill>
                <a:latin typeface="Arial"/>
                <a:ea typeface="Arial"/>
                <a:cs typeface="Arial"/>
                <a:sym typeface="Arial"/>
              </a:defRPr>
            </a:lvl2pPr>
            <a:lvl3pPr indent="0" lvl="2" marL="101600" marR="0" algn="l">
              <a:lnSpc>
                <a:spcPct val="100000"/>
              </a:lnSpc>
              <a:spcBef>
                <a:spcPts val="0"/>
              </a:spcBef>
              <a:spcAft>
                <a:spcPts val="0"/>
              </a:spcAft>
              <a:buClr>
                <a:srgbClr val="000000"/>
              </a:buClr>
              <a:buSzPts val="900"/>
              <a:buFont typeface="Arial"/>
              <a:buNone/>
              <a:defRPr b="1" i="0" sz="900" u="none" cap="none" strike="noStrike">
                <a:solidFill>
                  <a:srgbClr val="7E7E7E"/>
                </a:solidFill>
                <a:latin typeface="Arial"/>
                <a:ea typeface="Arial"/>
                <a:cs typeface="Arial"/>
                <a:sym typeface="Arial"/>
              </a:defRPr>
            </a:lvl3pPr>
            <a:lvl4pPr indent="0" lvl="3" marL="101600" marR="0" algn="l">
              <a:lnSpc>
                <a:spcPct val="100000"/>
              </a:lnSpc>
              <a:spcBef>
                <a:spcPts val="0"/>
              </a:spcBef>
              <a:spcAft>
                <a:spcPts val="0"/>
              </a:spcAft>
              <a:buClr>
                <a:srgbClr val="000000"/>
              </a:buClr>
              <a:buSzPts val="900"/>
              <a:buFont typeface="Arial"/>
              <a:buNone/>
              <a:defRPr b="1" i="0" sz="900" u="none" cap="none" strike="noStrike">
                <a:solidFill>
                  <a:srgbClr val="7E7E7E"/>
                </a:solidFill>
                <a:latin typeface="Arial"/>
                <a:ea typeface="Arial"/>
                <a:cs typeface="Arial"/>
                <a:sym typeface="Arial"/>
              </a:defRPr>
            </a:lvl4pPr>
            <a:lvl5pPr indent="0" lvl="4" marL="101600" marR="0" algn="l">
              <a:lnSpc>
                <a:spcPct val="100000"/>
              </a:lnSpc>
              <a:spcBef>
                <a:spcPts val="0"/>
              </a:spcBef>
              <a:spcAft>
                <a:spcPts val="0"/>
              </a:spcAft>
              <a:buClr>
                <a:srgbClr val="000000"/>
              </a:buClr>
              <a:buSzPts val="900"/>
              <a:buFont typeface="Arial"/>
              <a:buNone/>
              <a:defRPr b="1" i="0" sz="900" u="none" cap="none" strike="noStrike">
                <a:solidFill>
                  <a:srgbClr val="7E7E7E"/>
                </a:solidFill>
                <a:latin typeface="Arial"/>
                <a:ea typeface="Arial"/>
                <a:cs typeface="Arial"/>
                <a:sym typeface="Arial"/>
              </a:defRPr>
            </a:lvl5pPr>
            <a:lvl6pPr indent="0" lvl="5" marL="101600" marR="0" algn="l">
              <a:lnSpc>
                <a:spcPct val="100000"/>
              </a:lnSpc>
              <a:spcBef>
                <a:spcPts val="0"/>
              </a:spcBef>
              <a:spcAft>
                <a:spcPts val="0"/>
              </a:spcAft>
              <a:buClr>
                <a:srgbClr val="000000"/>
              </a:buClr>
              <a:buSzPts val="900"/>
              <a:buFont typeface="Arial"/>
              <a:buNone/>
              <a:defRPr b="1" i="0" sz="900" u="none" cap="none" strike="noStrike">
                <a:solidFill>
                  <a:srgbClr val="7E7E7E"/>
                </a:solidFill>
                <a:latin typeface="Arial"/>
                <a:ea typeface="Arial"/>
                <a:cs typeface="Arial"/>
                <a:sym typeface="Arial"/>
              </a:defRPr>
            </a:lvl6pPr>
            <a:lvl7pPr indent="0" lvl="6" marL="101600" marR="0" algn="l">
              <a:lnSpc>
                <a:spcPct val="100000"/>
              </a:lnSpc>
              <a:spcBef>
                <a:spcPts val="0"/>
              </a:spcBef>
              <a:spcAft>
                <a:spcPts val="0"/>
              </a:spcAft>
              <a:buClr>
                <a:srgbClr val="000000"/>
              </a:buClr>
              <a:buSzPts val="900"/>
              <a:buFont typeface="Arial"/>
              <a:buNone/>
              <a:defRPr b="1" i="0" sz="900" u="none" cap="none" strike="noStrike">
                <a:solidFill>
                  <a:srgbClr val="7E7E7E"/>
                </a:solidFill>
                <a:latin typeface="Arial"/>
                <a:ea typeface="Arial"/>
                <a:cs typeface="Arial"/>
                <a:sym typeface="Arial"/>
              </a:defRPr>
            </a:lvl7pPr>
            <a:lvl8pPr indent="0" lvl="7" marL="101600" marR="0" algn="l">
              <a:lnSpc>
                <a:spcPct val="100000"/>
              </a:lnSpc>
              <a:spcBef>
                <a:spcPts val="0"/>
              </a:spcBef>
              <a:spcAft>
                <a:spcPts val="0"/>
              </a:spcAft>
              <a:buClr>
                <a:srgbClr val="000000"/>
              </a:buClr>
              <a:buSzPts val="900"/>
              <a:buFont typeface="Arial"/>
              <a:buNone/>
              <a:defRPr b="1" i="0" sz="900" u="none" cap="none" strike="noStrike">
                <a:solidFill>
                  <a:srgbClr val="7E7E7E"/>
                </a:solidFill>
                <a:latin typeface="Arial"/>
                <a:ea typeface="Arial"/>
                <a:cs typeface="Arial"/>
                <a:sym typeface="Arial"/>
              </a:defRPr>
            </a:lvl8pPr>
            <a:lvl9pPr indent="0" lvl="8" marL="101600" marR="0" algn="l">
              <a:lnSpc>
                <a:spcPct val="100000"/>
              </a:lnSpc>
              <a:spcBef>
                <a:spcPts val="0"/>
              </a:spcBef>
              <a:spcAft>
                <a:spcPts val="0"/>
              </a:spcAft>
              <a:buClr>
                <a:srgbClr val="000000"/>
              </a:buClr>
              <a:buSzPts val="900"/>
              <a:buFont typeface="Arial"/>
              <a:buNone/>
              <a:defRPr b="1" i="0" sz="900" u="none" cap="none" strike="noStrike">
                <a:solidFill>
                  <a:srgbClr val="7E7E7E"/>
                </a:solidFill>
                <a:latin typeface="Arial"/>
                <a:ea typeface="Arial"/>
                <a:cs typeface="Arial"/>
                <a:sym typeface="Arial"/>
              </a:defRPr>
            </a:lvl9pPr>
          </a:lstStyle>
          <a:p>
            <a:pPr indent="0" lvl="0" marL="1016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0" name="Shape 30"/>
        <p:cNvGrpSpPr/>
        <p:nvPr/>
      </p:nvGrpSpPr>
      <p:grpSpPr>
        <a:xfrm>
          <a:off x="0" y="0"/>
          <a:ext cx="0" cy="0"/>
          <a:chOff x="0" y="0"/>
          <a:chExt cx="0" cy="0"/>
        </a:xfrm>
      </p:grpSpPr>
      <p:sp>
        <p:nvSpPr>
          <p:cNvPr id="31" name="Google Shape;31;p21"/>
          <p:cNvSpPr txBox="1"/>
          <p:nvPr>
            <p:ph type="title"/>
          </p:nvPr>
        </p:nvSpPr>
        <p:spPr>
          <a:xfrm>
            <a:off x="1087932" y="207975"/>
            <a:ext cx="7436612" cy="636269"/>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2000">
                <a:solidFill>
                  <a:srgbClr val="7E7E7E"/>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1"/>
          <p:cNvSpPr txBox="1"/>
          <p:nvPr>
            <p:ph idx="1" type="body"/>
          </p:nvPr>
        </p:nvSpPr>
        <p:spPr>
          <a:xfrm>
            <a:off x="1219961" y="1372361"/>
            <a:ext cx="1828800" cy="39624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a:solidFill>
                  <a:schemeClr val="dk1"/>
                </a:solidFil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3" name="Google Shape;33;p21"/>
          <p:cNvSpPr txBox="1"/>
          <p:nvPr>
            <p:ph idx="2" type="body"/>
          </p:nvPr>
        </p:nvSpPr>
        <p:spPr>
          <a:xfrm>
            <a:off x="4709160" y="1577340"/>
            <a:ext cx="3977640" cy="452628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4" name="Google Shape;34;p21"/>
          <p:cNvSpPr txBox="1"/>
          <p:nvPr>
            <p:ph idx="11" type="ftr"/>
          </p:nvPr>
        </p:nvSpPr>
        <p:spPr>
          <a:xfrm>
            <a:off x="1130604" y="6547733"/>
            <a:ext cx="2414904" cy="1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800">
                <a:solidFill>
                  <a:srgbClr val="7E7E7E"/>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1"/>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21"/>
          <p:cNvSpPr txBox="1"/>
          <p:nvPr>
            <p:ph idx="12" type="sldNum"/>
          </p:nvPr>
        </p:nvSpPr>
        <p:spPr>
          <a:xfrm>
            <a:off x="8656319" y="6541268"/>
            <a:ext cx="217170" cy="15367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900"/>
              <a:buFont typeface="Arial"/>
              <a:buNone/>
              <a:defRPr b="1" i="0" sz="900" u="none" cap="none" strike="noStrike">
                <a:solidFill>
                  <a:srgbClr val="7E7E7E"/>
                </a:solidFill>
                <a:latin typeface="Arial"/>
                <a:ea typeface="Arial"/>
                <a:cs typeface="Arial"/>
                <a:sym typeface="Arial"/>
              </a:defRPr>
            </a:lvl1pPr>
            <a:lvl2pPr indent="0" lvl="1" marL="101600" marR="0" algn="l">
              <a:lnSpc>
                <a:spcPct val="100000"/>
              </a:lnSpc>
              <a:spcBef>
                <a:spcPts val="0"/>
              </a:spcBef>
              <a:spcAft>
                <a:spcPts val="0"/>
              </a:spcAft>
              <a:buClr>
                <a:srgbClr val="000000"/>
              </a:buClr>
              <a:buSzPts val="900"/>
              <a:buFont typeface="Arial"/>
              <a:buNone/>
              <a:defRPr b="1" i="0" sz="900" u="none" cap="none" strike="noStrike">
                <a:solidFill>
                  <a:srgbClr val="7E7E7E"/>
                </a:solidFill>
                <a:latin typeface="Arial"/>
                <a:ea typeface="Arial"/>
                <a:cs typeface="Arial"/>
                <a:sym typeface="Arial"/>
              </a:defRPr>
            </a:lvl2pPr>
            <a:lvl3pPr indent="0" lvl="2" marL="101600" marR="0" algn="l">
              <a:lnSpc>
                <a:spcPct val="100000"/>
              </a:lnSpc>
              <a:spcBef>
                <a:spcPts val="0"/>
              </a:spcBef>
              <a:spcAft>
                <a:spcPts val="0"/>
              </a:spcAft>
              <a:buClr>
                <a:srgbClr val="000000"/>
              </a:buClr>
              <a:buSzPts val="900"/>
              <a:buFont typeface="Arial"/>
              <a:buNone/>
              <a:defRPr b="1" i="0" sz="900" u="none" cap="none" strike="noStrike">
                <a:solidFill>
                  <a:srgbClr val="7E7E7E"/>
                </a:solidFill>
                <a:latin typeface="Arial"/>
                <a:ea typeface="Arial"/>
                <a:cs typeface="Arial"/>
                <a:sym typeface="Arial"/>
              </a:defRPr>
            </a:lvl3pPr>
            <a:lvl4pPr indent="0" lvl="3" marL="101600" marR="0" algn="l">
              <a:lnSpc>
                <a:spcPct val="100000"/>
              </a:lnSpc>
              <a:spcBef>
                <a:spcPts val="0"/>
              </a:spcBef>
              <a:spcAft>
                <a:spcPts val="0"/>
              </a:spcAft>
              <a:buClr>
                <a:srgbClr val="000000"/>
              </a:buClr>
              <a:buSzPts val="900"/>
              <a:buFont typeface="Arial"/>
              <a:buNone/>
              <a:defRPr b="1" i="0" sz="900" u="none" cap="none" strike="noStrike">
                <a:solidFill>
                  <a:srgbClr val="7E7E7E"/>
                </a:solidFill>
                <a:latin typeface="Arial"/>
                <a:ea typeface="Arial"/>
                <a:cs typeface="Arial"/>
                <a:sym typeface="Arial"/>
              </a:defRPr>
            </a:lvl4pPr>
            <a:lvl5pPr indent="0" lvl="4" marL="101600" marR="0" algn="l">
              <a:lnSpc>
                <a:spcPct val="100000"/>
              </a:lnSpc>
              <a:spcBef>
                <a:spcPts val="0"/>
              </a:spcBef>
              <a:spcAft>
                <a:spcPts val="0"/>
              </a:spcAft>
              <a:buClr>
                <a:srgbClr val="000000"/>
              </a:buClr>
              <a:buSzPts val="900"/>
              <a:buFont typeface="Arial"/>
              <a:buNone/>
              <a:defRPr b="1" i="0" sz="900" u="none" cap="none" strike="noStrike">
                <a:solidFill>
                  <a:srgbClr val="7E7E7E"/>
                </a:solidFill>
                <a:latin typeface="Arial"/>
                <a:ea typeface="Arial"/>
                <a:cs typeface="Arial"/>
                <a:sym typeface="Arial"/>
              </a:defRPr>
            </a:lvl5pPr>
            <a:lvl6pPr indent="0" lvl="5" marL="101600" marR="0" algn="l">
              <a:lnSpc>
                <a:spcPct val="100000"/>
              </a:lnSpc>
              <a:spcBef>
                <a:spcPts val="0"/>
              </a:spcBef>
              <a:spcAft>
                <a:spcPts val="0"/>
              </a:spcAft>
              <a:buClr>
                <a:srgbClr val="000000"/>
              </a:buClr>
              <a:buSzPts val="900"/>
              <a:buFont typeface="Arial"/>
              <a:buNone/>
              <a:defRPr b="1" i="0" sz="900" u="none" cap="none" strike="noStrike">
                <a:solidFill>
                  <a:srgbClr val="7E7E7E"/>
                </a:solidFill>
                <a:latin typeface="Arial"/>
                <a:ea typeface="Arial"/>
                <a:cs typeface="Arial"/>
                <a:sym typeface="Arial"/>
              </a:defRPr>
            </a:lvl6pPr>
            <a:lvl7pPr indent="0" lvl="6" marL="101600" marR="0" algn="l">
              <a:lnSpc>
                <a:spcPct val="100000"/>
              </a:lnSpc>
              <a:spcBef>
                <a:spcPts val="0"/>
              </a:spcBef>
              <a:spcAft>
                <a:spcPts val="0"/>
              </a:spcAft>
              <a:buClr>
                <a:srgbClr val="000000"/>
              </a:buClr>
              <a:buSzPts val="900"/>
              <a:buFont typeface="Arial"/>
              <a:buNone/>
              <a:defRPr b="1" i="0" sz="900" u="none" cap="none" strike="noStrike">
                <a:solidFill>
                  <a:srgbClr val="7E7E7E"/>
                </a:solidFill>
                <a:latin typeface="Arial"/>
                <a:ea typeface="Arial"/>
                <a:cs typeface="Arial"/>
                <a:sym typeface="Arial"/>
              </a:defRPr>
            </a:lvl7pPr>
            <a:lvl8pPr indent="0" lvl="7" marL="101600" marR="0" algn="l">
              <a:lnSpc>
                <a:spcPct val="100000"/>
              </a:lnSpc>
              <a:spcBef>
                <a:spcPts val="0"/>
              </a:spcBef>
              <a:spcAft>
                <a:spcPts val="0"/>
              </a:spcAft>
              <a:buClr>
                <a:srgbClr val="000000"/>
              </a:buClr>
              <a:buSzPts val="900"/>
              <a:buFont typeface="Arial"/>
              <a:buNone/>
              <a:defRPr b="1" i="0" sz="900" u="none" cap="none" strike="noStrike">
                <a:solidFill>
                  <a:srgbClr val="7E7E7E"/>
                </a:solidFill>
                <a:latin typeface="Arial"/>
                <a:ea typeface="Arial"/>
                <a:cs typeface="Arial"/>
                <a:sym typeface="Arial"/>
              </a:defRPr>
            </a:lvl8pPr>
            <a:lvl9pPr indent="0" lvl="8" marL="101600" marR="0" algn="l">
              <a:lnSpc>
                <a:spcPct val="100000"/>
              </a:lnSpc>
              <a:spcBef>
                <a:spcPts val="0"/>
              </a:spcBef>
              <a:spcAft>
                <a:spcPts val="0"/>
              </a:spcAft>
              <a:buClr>
                <a:srgbClr val="000000"/>
              </a:buClr>
              <a:buSzPts val="900"/>
              <a:buFont typeface="Arial"/>
              <a:buNone/>
              <a:defRPr b="1" i="0" sz="900" u="none" cap="none" strike="noStrike">
                <a:solidFill>
                  <a:srgbClr val="7E7E7E"/>
                </a:solidFill>
                <a:latin typeface="Arial"/>
                <a:ea typeface="Arial"/>
                <a:cs typeface="Arial"/>
                <a:sym typeface="Arial"/>
              </a:defRPr>
            </a:lvl9pPr>
          </a:lstStyle>
          <a:p>
            <a:pPr indent="0" lvl="0" marL="1016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7" name="Shape 37"/>
        <p:cNvGrpSpPr/>
        <p:nvPr/>
      </p:nvGrpSpPr>
      <p:grpSpPr>
        <a:xfrm>
          <a:off x="0" y="0"/>
          <a:ext cx="0" cy="0"/>
          <a:chOff x="0" y="0"/>
          <a:chExt cx="0" cy="0"/>
        </a:xfrm>
      </p:grpSpPr>
      <p:sp>
        <p:nvSpPr>
          <p:cNvPr id="38" name="Google Shape;38;p22"/>
          <p:cNvSpPr txBox="1"/>
          <p:nvPr>
            <p:ph idx="11" type="ftr"/>
          </p:nvPr>
        </p:nvSpPr>
        <p:spPr>
          <a:xfrm>
            <a:off x="1130604" y="6547733"/>
            <a:ext cx="2414904" cy="139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800">
                <a:solidFill>
                  <a:srgbClr val="7E7E7E"/>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2"/>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22"/>
          <p:cNvSpPr txBox="1"/>
          <p:nvPr>
            <p:ph idx="12" type="sldNum"/>
          </p:nvPr>
        </p:nvSpPr>
        <p:spPr>
          <a:xfrm>
            <a:off x="8656319" y="6541268"/>
            <a:ext cx="217170" cy="153670"/>
          </a:xfrm>
          <a:prstGeom prst="rect">
            <a:avLst/>
          </a:prstGeom>
          <a:noFill/>
          <a:ln>
            <a:noFill/>
          </a:ln>
        </p:spPr>
        <p:txBody>
          <a:bodyPr anchorCtr="0" anchor="t" bIns="0" lIns="0" spcFirstLastPara="1" rIns="0" wrap="square" tIns="0">
            <a:spAutoFit/>
          </a:bodyPr>
          <a:lstStyle>
            <a:lvl1pPr indent="0" lvl="0" marL="101600" marR="0" algn="l">
              <a:lnSpc>
                <a:spcPct val="100000"/>
              </a:lnSpc>
              <a:spcBef>
                <a:spcPts val="0"/>
              </a:spcBef>
              <a:spcAft>
                <a:spcPts val="0"/>
              </a:spcAft>
              <a:buClr>
                <a:srgbClr val="000000"/>
              </a:buClr>
              <a:buSzPts val="900"/>
              <a:buFont typeface="Arial"/>
              <a:buNone/>
              <a:defRPr b="1" i="0" sz="900" u="none" cap="none" strike="noStrike">
                <a:solidFill>
                  <a:srgbClr val="7E7E7E"/>
                </a:solidFill>
                <a:latin typeface="Arial"/>
                <a:ea typeface="Arial"/>
                <a:cs typeface="Arial"/>
                <a:sym typeface="Arial"/>
              </a:defRPr>
            </a:lvl1pPr>
            <a:lvl2pPr indent="0" lvl="1" marL="101600" marR="0" algn="l">
              <a:lnSpc>
                <a:spcPct val="100000"/>
              </a:lnSpc>
              <a:spcBef>
                <a:spcPts val="0"/>
              </a:spcBef>
              <a:spcAft>
                <a:spcPts val="0"/>
              </a:spcAft>
              <a:buClr>
                <a:srgbClr val="000000"/>
              </a:buClr>
              <a:buSzPts val="900"/>
              <a:buFont typeface="Arial"/>
              <a:buNone/>
              <a:defRPr b="1" i="0" sz="900" u="none" cap="none" strike="noStrike">
                <a:solidFill>
                  <a:srgbClr val="7E7E7E"/>
                </a:solidFill>
                <a:latin typeface="Arial"/>
                <a:ea typeface="Arial"/>
                <a:cs typeface="Arial"/>
                <a:sym typeface="Arial"/>
              </a:defRPr>
            </a:lvl2pPr>
            <a:lvl3pPr indent="0" lvl="2" marL="101600" marR="0" algn="l">
              <a:lnSpc>
                <a:spcPct val="100000"/>
              </a:lnSpc>
              <a:spcBef>
                <a:spcPts val="0"/>
              </a:spcBef>
              <a:spcAft>
                <a:spcPts val="0"/>
              </a:spcAft>
              <a:buClr>
                <a:srgbClr val="000000"/>
              </a:buClr>
              <a:buSzPts val="900"/>
              <a:buFont typeface="Arial"/>
              <a:buNone/>
              <a:defRPr b="1" i="0" sz="900" u="none" cap="none" strike="noStrike">
                <a:solidFill>
                  <a:srgbClr val="7E7E7E"/>
                </a:solidFill>
                <a:latin typeface="Arial"/>
                <a:ea typeface="Arial"/>
                <a:cs typeface="Arial"/>
                <a:sym typeface="Arial"/>
              </a:defRPr>
            </a:lvl3pPr>
            <a:lvl4pPr indent="0" lvl="3" marL="101600" marR="0" algn="l">
              <a:lnSpc>
                <a:spcPct val="100000"/>
              </a:lnSpc>
              <a:spcBef>
                <a:spcPts val="0"/>
              </a:spcBef>
              <a:spcAft>
                <a:spcPts val="0"/>
              </a:spcAft>
              <a:buClr>
                <a:srgbClr val="000000"/>
              </a:buClr>
              <a:buSzPts val="900"/>
              <a:buFont typeface="Arial"/>
              <a:buNone/>
              <a:defRPr b="1" i="0" sz="900" u="none" cap="none" strike="noStrike">
                <a:solidFill>
                  <a:srgbClr val="7E7E7E"/>
                </a:solidFill>
                <a:latin typeface="Arial"/>
                <a:ea typeface="Arial"/>
                <a:cs typeface="Arial"/>
                <a:sym typeface="Arial"/>
              </a:defRPr>
            </a:lvl4pPr>
            <a:lvl5pPr indent="0" lvl="4" marL="101600" marR="0" algn="l">
              <a:lnSpc>
                <a:spcPct val="100000"/>
              </a:lnSpc>
              <a:spcBef>
                <a:spcPts val="0"/>
              </a:spcBef>
              <a:spcAft>
                <a:spcPts val="0"/>
              </a:spcAft>
              <a:buClr>
                <a:srgbClr val="000000"/>
              </a:buClr>
              <a:buSzPts val="900"/>
              <a:buFont typeface="Arial"/>
              <a:buNone/>
              <a:defRPr b="1" i="0" sz="900" u="none" cap="none" strike="noStrike">
                <a:solidFill>
                  <a:srgbClr val="7E7E7E"/>
                </a:solidFill>
                <a:latin typeface="Arial"/>
                <a:ea typeface="Arial"/>
                <a:cs typeface="Arial"/>
                <a:sym typeface="Arial"/>
              </a:defRPr>
            </a:lvl5pPr>
            <a:lvl6pPr indent="0" lvl="5" marL="101600" marR="0" algn="l">
              <a:lnSpc>
                <a:spcPct val="100000"/>
              </a:lnSpc>
              <a:spcBef>
                <a:spcPts val="0"/>
              </a:spcBef>
              <a:spcAft>
                <a:spcPts val="0"/>
              </a:spcAft>
              <a:buClr>
                <a:srgbClr val="000000"/>
              </a:buClr>
              <a:buSzPts val="900"/>
              <a:buFont typeface="Arial"/>
              <a:buNone/>
              <a:defRPr b="1" i="0" sz="900" u="none" cap="none" strike="noStrike">
                <a:solidFill>
                  <a:srgbClr val="7E7E7E"/>
                </a:solidFill>
                <a:latin typeface="Arial"/>
                <a:ea typeface="Arial"/>
                <a:cs typeface="Arial"/>
                <a:sym typeface="Arial"/>
              </a:defRPr>
            </a:lvl6pPr>
            <a:lvl7pPr indent="0" lvl="6" marL="101600" marR="0" algn="l">
              <a:lnSpc>
                <a:spcPct val="100000"/>
              </a:lnSpc>
              <a:spcBef>
                <a:spcPts val="0"/>
              </a:spcBef>
              <a:spcAft>
                <a:spcPts val="0"/>
              </a:spcAft>
              <a:buClr>
                <a:srgbClr val="000000"/>
              </a:buClr>
              <a:buSzPts val="900"/>
              <a:buFont typeface="Arial"/>
              <a:buNone/>
              <a:defRPr b="1" i="0" sz="900" u="none" cap="none" strike="noStrike">
                <a:solidFill>
                  <a:srgbClr val="7E7E7E"/>
                </a:solidFill>
                <a:latin typeface="Arial"/>
                <a:ea typeface="Arial"/>
                <a:cs typeface="Arial"/>
                <a:sym typeface="Arial"/>
              </a:defRPr>
            </a:lvl7pPr>
            <a:lvl8pPr indent="0" lvl="7" marL="101600" marR="0" algn="l">
              <a:lnSpc>
                <a:spcPct val="100000"/>
              </a:lnSpc>
              <a:spcBef>
                <a:spcPts val="0"/>
              </a:spcBef>
              <a:spcAft>
                <a:spcPts val="0"/>
              </a:spcAft>
              <a:buClr>
                <a:srgbClr val="000000"/>
              </a:buClr>
              <a:buSzPts val="900"/>
              <a:buFont typeface="Arial"/>
              <a:buNone/>
              <a:defRPr b="1" i="0" sz="900" u="none" cap="none" strike="noStrike">
                <a:solidFill>
                  <a:srgbClr val="7E7E7E"/>
                </a:solidFill>
                <a:latin typeface="Arial"/>
                <a:ea typeface="Arial"/>
                <a:cs typeface="Arial"/>
                <a:sym typeface="Arial"/>
              </a:defRPr>
            </a:lvl8pPr>
            <a:lvl9pPr indent="0" lvl="8" marL="101600" marR="0" algn="l">
              <a:lnSpc>
                <a:spcPct val="100000"/>
              </a:lnSpc>
              <a:spcBef>
                <a:spcPts val="0"/>
              </a:spcBef>
              <a:spcAft>
                <a:spcPts val="0"/>
              </a:spcAft>
              <a:buClr>
                <a:srgbClr val="000000"/>
              </a:buClr>
              <a:buSzPts val="900"/>
              <a:buFont typeface="Arial"/>
              <a:buNone/>
              <a:defRPr b="1" i="0" sz="900" u="none" cap="none" strike="noStrike">
                <a:solidFill>
                  <a:srgbClr val="7E7E7E"/>
                </a:solidFill>
                <a:latin typeface="Arial"/>
                <a:ea typeface="Arial"/>
                <a:cs typeface="Arial"/>
                <a:sym typeface="Arial"/>
              </a:defRPr>
            </a:lvl9pPr>
          </a:lstStyle>
          <a:p>
            <a:pPr indent="0" lvl="0" marL="1016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p:spTree>
      <p:nvGrpSpPr>
        <p:cNvPr id="41" name="Shape 41"/>
        <p:cNvGrpSpPr/>
        <p:nvPr/>
      </p:nvGrpSpPr>
      <p:grpSpPr>
        <a:xfrm>
          <a:off x="0" y="0"/>
          <a:ext cx="0" cy="0"/>
          <a:chOff x="0" y="0"/>
          <a:chExt cx="0" cy="0"/>
        </a:xfrm>
      </p:grpSpPr>
      <p:sp>
        <p:nvSpPr>
          <p:cNvPr id="42" name="Google Shape;42;g21953eb5a11_0_74"/>
          <p:cNvSpPr txBox="1"/>
          <p:nvPr>
            <p:ph type="title"/>
          </p:nvPr>
        </p:nvSpPr>
        <p:spPr>
          <a:xfrm>
            <a:off x="404091" y="809670"/>
            <a:ext cx="8335800" cy="3183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b="0" i="0" sz="2000">
                <a:solidFill>
                  <a:srgbClr val="24467D"/>
                </a:solidFill>
                <a:latin typeface="Gill Sans"/>
                <a:ea typeface="Gill Sans"/>
                <a:cs typeface="Gill Sans"/>
                <a:sym typeface="Gill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3" name="Google Shape;43;g21953eb5a11_0_74"/>
          <p:cNvSpPr txBox="1"/>
          <p:nvPr>
            <p:ph idx="1" type="body"/>
          </p:nvPr>
        </p:nvSpPr>
        <p:spPr>
          <a:xfrm>
            <a:off x="4649932" y="1279710"/>
            <a:ext cx="4103700" cy="3583500"/>
          </a:xfrm>
          <a:prstGeom prst="rect">
            <a:avLst/>
          </a:prstGeom>
          <a:noFill/>
          <a:ln>
            <a:noFill/>
          </a:ln>
        </p:spPr>
        <p:txBody>
          <a:bodyPr anchorCtr="0" anchor="t" bIns="0" lIns="0" spcFirstLastPara="1" rIns="0" wrap="square" tIns="0">
            <a:spAutoFit/>
          </a:bodyPr>
          <a:lstStyle>
            <a:lvl1pPr indent="-228600" lvl="0" marL="457200" rtl="0" algn="l">
              <a:spcBef>
                <a:spcPts val="0"/>
              </a:spcBef>
              <a:spcAft>
                <a:spcPts val="0"/>
              </a:spcAft>
              <a:buSzPts val="1400"/>
              <a:buNone/>
              <a:defRPr b="0" i="0" sz="800">
                <a:solidFill>
                  <a:srgbClr val="444444"/>
                </a:solidFill>
                <a:latin typeface="Gill Sans"/>
                <a:ea typeface="Gill Sans"/>
                <a:cs typeface="Gill Sans"/>
                <a:sym typeface="Gill Sans"/>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44" name="Google Shape;44;g21953eb5a11_0_74"/>
          <p:cNvSpPr txBox="1"/>
          <p:nvPr>
            <p:ph idx="11" type="ftr"/>
          </p:nvPr>
        </p:nvSpPr>
        <p:spPr>
          <a:xfrm>
            <a:off x="404091" y="6482074"/>
            <a:ext cx="1772700" cy="147300"/>
          </a:xfrm>
          <a:prstGeom prst="rect">
            <a:avLst/>
          </a:prstGeom>
          <a:noFill/>
          <a:ln>
            <a:noFill/>
          </a:ln>
        </p:spPr>
        <p:txBody>
          <a:bodyPr anchorCtr="0" anchor="t" bIns="0" lIns="0" spcFirstLastPara="1" rIns="0" wrap="square" tIns="0">
            <a:spAutoFit/>
          </a:bodyPr>
          <a:lstStyle>
            <a:lvl1pPr lvl="0" rtl="0">
              <a:spcBef>
                <a:spcPts val="0"/>
              </a:spcBef>
              <a:spcAft>
                <a:spcPts val="0"/>
              </a:spcAft>
              <a:buSzPts val="1400"/>
              <a:buNone/>
              <a:defRPr b="0" i="0" sz="900">
                <a:solidFill>
                  <a:srgbClr val="A1A0A0"/>
                </a:solidFill>
                <a:latin typeface="Trebuchet MS"/>
                <a:ea typeface="Trebuchet MS"/>
                <a:cs typeface="Trebuchet MS"/>
                <a:sym typeface="Trebuchet M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5" name="Google Shape;45;g21953eb5a11_0_74"/>
          <p:cNvSpPr txBox="1"/>
          <p:nvPr>
            <p:ph idx="10" type="dt"/>
          </p:nvPr>
        </p:nvSpPr>
        <p:spPr>
          <a:xfrm>
            <a:off x="457200" y="6377940"/>
            <a:ext cx="2103000" cy="3429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solidFill>
                  <a:srgbClr val="888888"/>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6" name="Google Shape;46;g21953eb5a11_0_74"/>
          <p:cNvSpPr txBox="1"/>
          <p:nvPr>
            <p:ph idx="12" type="sldNum"/>
          </p:nvPr>
        </p:nvSpPr>
        <p:spPr>
          <a:xfrm>
            <a:off x="8009493" y="6482074"/>
            <a:ext cx="765600" cy="138600"/>
          </a:xfrm>
          <a:prstGeom prst="rect">
            <a:avLst/>
          </a:prstGeom>
          <a:noFill/>
          <a:ln>
            <a:noFill/>
          </a:ln>
        </p:spPr>
        <p:txBody>
          <a:bodyPr anchorCtr="0" anchor="t" bIns="0" lIns="0" spcFirstLastPara="1" rIns="0" wrap="square" tIns="0">
            <a:spAutoFit/>
          </a:bodyPr>
          <a:lstStyle>
            <a:lvl1pPr indent="0" lvl="0" marL="12700" rtl="0">
              <a:lnSpc>
                <a:spcPct val="100000"/>
              </a:lnSpc>
              <a:spcBef>
                <a:spcPts val="0"/>
              </a:spcBef>
              <a:buNone/>
              <a:defRPr b="0" i="0" sz="900">
                <a:solidFill>
                  <a:srgbClr val="A1A0A0"/>
                </a:solidFill>
                <a:latin typeface="Lucida Sans"/>
                <a:ea typeface="Lucida Sans"/>
                <a:cs typeface="Lucida Sans"/>
                <a:sym typeface="Lucida Sans"/>
              </a:defRPr>
            </a:lvl1pPr>
            <a:lvl2pPr indent="0" lvl="1" marL="12700" rtl="0">
              <a:lnSpc>
                <a:spcPct val="100000"/>
              </a:lnSpc>
              <a:spcBef>
                <a:spcPts val="0"/>
              </a:spcBef>
              <a:buNone/>
              <a:defRPr b="0" i="0" sz="900">
                <a:solidFill>
                  <a:srgbClr val="A1A0A0"/>
                </a:solidFill>
                <a:latin typeface="Lucida Sans"/>
                <a:ea typeface="Lucida Sans"/>
                <a:cs typeface="Lucida Sans"/>
                <a:sym typeface="Lucida Sans"/>
              </a:defRPr>
            </a:lvl2pPr>
            <a:lvl3pPr indent="0" lvl="2" marL="12700" rtl="0">
              <a:lnSpc>
                <a:spcPct val="100000"/>
              </a:lnSpc>
              <a:spcBef>
                <a:spcPts val="0"/>
              </a:spcBef>
              <a:buNone/>
              <a:defRPr b="0" i="0" sz="900">
                <a:solidFill>
                  <a:srgbClr val="A1A0A0"/>
                </a:solidFill>
                <a:latin typeface="Lucida Sans"/>
                <a:ea typeface="Lucida Sans"/>
                <a:cs typeface="Lucida Sans"/>
                <a:sym typeface="Lucida Sans"/>
              </a:defRPr>
            </a:lvl3pPr>
            <a:lvl4pPr indent="0" lvl="3" marL="12700" rtl="0">
              <a:lnSpc>
                <a:spcPct val="100000"/>
              </a:lnSpc>
              <a:spcBef>
                <a:spcPts val="0"/>
              </a:spcBef>
              <a:buNone/>
              <a:defRPr b="0" i="0" sz="900">
                <a:solidFill>
                  <a:srgbClr val="A1A0A0"/>
                </a:solidFill>
                <a:latin typeface="Lucida Sans"/>
                <a:ea typeface="Lucida Sans"/>
                <a:cs typeface="Lucida Sans"/>
                <a:sym typeface="Lucida Sans"/>
              </a:defRPr>
            </a:lvl4pPr>
            <a:lvl5pPr indent="0" lvl="4" marL="12700" rtl="0">
              <a:lnSpc>
                <a:spcPct val="100000"/>
              </a:lnSpc>
              <a:spcBef>
                <a:spcPts val="0"/>
              </a:spcBef>
              <a:buNone/>
              <a:defRPr b="0" i="0" sz="900">
                <a:solidFill>
                  <a:srgbClr val="A1A0A0"/>
                </a:solidFill>
                <a:latin typeface="Lucida Sans"/>
                <a:ea typeface="Lucida Sans"/>
                <a:cs typeface="Lucida Sans"/>
                <a:sym typeface="Lucida Sans"/>
              </a:defRPr>
            </a:lvl5pPr>
            <a:lvl6pPr indent="0" lvl="5" marL="12700" rtl="0">
              <a:lnSpc>
                <a:spcPct val="100000"/>
              </a:lnSpc>
              <a:spcBef>
                <a:spcPts val="0"/>
              </a:spcBef>
              <a:buNone/>
              <a:defRPr b="0" i="0" sz="900">
                <a:solidFill>
                  <a:srgbClr val="A1A0A0"/>
                </a:solidFill>
                <a:latin typeface="Lucida Sans"/>
                <a:ea typeface="Lucida Sans"/>
                <a:cs typeface="Lucida Sans"/>
                <a:sym typeface="Lucida Sans"/>
              </a:defRPr>
            </a:lvl6pPr>
            <a:lvl7pPr indent="0" lvl="6" marL="12700" rtl="0">
              <a:lnSpc>
                <a:spcPct val="100000"/>
              </a:lnSpc>
              <a:spcBef>
                <a:spcPts val="0"/>
              </a:spcBef>
              <a:buNone/>
              <a:defRPr b="0" i="0" sz="900">
                <a:solidFill>
                  <a:srgbClr val="A1A0A0"/>
                </a:solidFill>
                <a:latin typeface="Lucida Sans"/>
                <a:ea typeface="Lucida Sans"/>
                <a:cs typeface="Lucida Sans"/>
                <a:sym typeface="Lucida Sans"/>
              </a:defRPr>
            </a:lvl7pPr>
            <a:lvl8pPr indent="0" lvl="7" marL="12700" rtl="0">
              <a:lnSpc>
                <a:spcPct val="100000"/>
              </a:lnSpc>
              <a:spcBef>
                <a:spcPts val="0"/>
              </a:spcBef>
              <a:buNone/>
              <a:defRPr b="0" i="0" sz="900">
                <a:solidFill>
                  <a:srgbClr val="A1A0A0"/>
                </a:solidFill>
                <a:latin typeface="Lucida Sans"/>
                <a:ea typeface="Lucida Sans"/>
                <a:cs typeface="Lucida Sans"/>
                <a:sym typeface="Lucida Sans"/>
              </a:defRPr>
            </a:lvl8pPr>
            <a:lvl9pPr indent="0" lvl="8" marL="12700" rtl="0">
              <a:lnSpc>
                <a:spcPct val="100000"/>
              </a:lnSpc>
              <a:spcBef>
                <a:spcPts val="0"/>
              </a:spcBef>
              <a:buNone/>
              <a:defRPr b="0" i="0" sz="900">
                <a:solidFill>
                  <a:srgbClr val="A1A0A0"/>
                </a:solidFill>
                <a:latin typeface="Lucida Sans"/>
                <a:ea typeface="Lucida Sans"/>
                <a:cs typeface="Lucida Sans"/>
                <a:sym typeface="Lucida Sans"/>
              </a:defRPr>
            </a:lvl9pPr>
          </a:lstStyle>
          <a:p>
            <a:pPr indent="0" lvl="0" marL="12700" rtl="0" algn="l">
              <a:spcBef>
                <a:spcPts val="0"/>
              </a:spcBef>
              <a:spcAft>
                <a:spcPts val="0"/>
              </a:spcAft>
              <a:buNone/>
            </a:pPr>
            <a:r>
              <a:rPr lang="en-US"/>
              <a:t>Feb 2023 | </a:t>
            </a:r>
            <a:fld id="{00000000-1234-1234-1234-123412341234}" type="slidenum">
              <a:rPr lang="en-US"/>
              <a:t>‹#›</a:t>
            </a:fld>
            <a:endParaRPr b="1">
              <a:solidFill>
                <a:srgbClr val="7E7E7E"/>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showMasterSp="0">
  <p:cSld name="OBJECT_1">
    <p:bg>
      <p:bgPr>
        <a:solidFill>
          <a:schemeClr val="lt1"/>
        </a:solidFill>
      </p:bgPr>
    </p:bg>
    <p:spTree>
      <p:nvGrpSpPr>
        <p:cNvPr id="47" name="Shape 47"/>
        <p:cNvGrpSpPr/>
        <p:nvPr/>
      </p:nvGrpSpPr>
      <p:grpSpPr>
        <a:xfrm>
          <a:off x="0" y="0"/>
          <a:ext cx="0" cy="0"/>
          <a:chOff x="0" y="0"/>
          <a:chExt cx="0" cy="0"/>
        </a:xfrm>
      </p:grpSpPr>
      <p:pic>
        <p:nvPicPr>
          <p:cNvPr id="48" name="Google Shape;48;g2196d765926_3_56"/>
          <p:cNvPicPr preferRelativeResize="0"/>
          <p:nvPr/>
        </p:nvPicPr>
        <p:blipFill rotWithShape="1">
          <a:blip r:embed="rId2">
            <a:alphaModFix/>
          </a:blip>
          <a:srcRect b="0" l="0" r="0" t="0"/>
          <a:stretch/>
        </p:blipFill>
        <p:spPr>
          <a:xfrm>
            <a:off x="0" y="0"/>
            <a:ext cx="8875057" cy="3146612"/>
          </a:xfrm>
          <a:prstGeom prst="rect">
            <a:avLst/>
          </a:prstGeom>
          <a:noFill/>
          <a:ln>
            <a:noFill/>
          </a:ln>
        </p:spPr>
      </p:pic>
      <p:sp>
        <p:nvSpPr>
          <p:cNvPr id="49" name="Google Shape;49;g2196d765926_3_56"/>
          <p:cNvSpPr/>
          <p:nvPr/>
        </p:nvSpPr>
        <p:spPr>
          <a:xfrm>
            <a:off x="0" y="2880360"/>
            <a:ext cx="9153144" cy="3978751"/>
          </a:xfrm>
          <a:custGeom>
            <a:rect b="b" l="l" r="r" t="t"/>
            <a:pathLst>
              <a:path extrusionOk="0" h="4508500" w="10058400">
                <a:moveTo>
                  <a:pt x="10058400" y="0"/>
                </a:moveTo>
                <a:lnTo>
                  <a:pt x="0" y="0"/>
                </a:lnTo>
                <a:lnTo>
                  <a:pt x="0" y="4507992"/>
                </a:lnTo>
                <a:lnTo>
                  <a:pt x="10058400" y="4507992"/>
                </a:lnTo>
                <a:lnTo>
                  <a:pt x="10058400" y="0"/>
                </a:lnTo>
                <a:close/>
              </a:path>
            </a:pathLst>
          </a:custGeom>
          <a:solidFill>
            <a:srgbClr val="11B6F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300"/>
          </a:p>
        </p:txBody>
      </p:sp>
      <p:sp>
        <p:nvSpPr>
          <p:cNvPr id="50" name="Google Shape;50;g2196d765926_3_56"/>
          <p:cNvSpPr txBox="1"/>
          <p:nvPr>
            <p:ph idx="11" type="ftr"/>
          </p:nvPr>
        </p:nvSpPr>
        <p:spPr>
          <a:xfrm>
            <a:off x="404091" y="6482074"/>
            <a:ext cx="1772700" cy="147300"/>
          </a:xfrm>
          <a:prstGeom prst="rect">
            <a:avLst/>
          </a:prstGeom>
          <a:noFill/>
          <a:ln>
            <a:noFill/>
          </a:ln>
        </p:spPr>
        <p:txBody>
          <a:bodyPr anchorCtr="0" anchor="t" bIns="0" lIns="0" spcFirstLastPara="1" rIns="0" wrap="square" tIns="0">
            <a:spAutoFit/>
          </a:bodyPr>
          <a:lstStyle>
            <a:lvl1pPr lvl="0" rtl="0">
              <a:spcBef>
                <a:spcPts val="0"/>
              </a:spcBef>
              <a:spcAft>
                <a:spcPts val="0"/>
              </a:spcAft>
              <a:buSzPts val="1400"/>
              <a:buNone/>
              <a:defRPr b="0" i="0" sz="900">
                <a:solidFill>
                  <a:srgbClr val="A1A0A0"/>
                </a:solidFill>
                <a:latin typeface="Trebuchet MS"/>
                <a:ea typeface="Trebuchet MS"/>
                <a:cs typeface="Trebuchet MS"/>
                <a:sym typeface="Trebuchet M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1" name="Google Shape;51;g2196d765926_3_56"/>
          <p:cNvSpPr txBox="1"/>
          <p:nvPr>
            <p:ph idx="10" type="dt"/>
          </p:nvPr>
        </p:nvSpPr>
        <p:spPr>
          <a:xfrm>
            <a:off x="457200" y="6377940"/>
            <a:ext cx="2103000" cy="3429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solidFill>
                  <a:srgbClr val="888888"/>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2" name="Google Shape;52;g2196d765926_3_56"/>
          <p:cNvSpPr txBox="1"/>
          <p:nvPr>
            <p:ph idx="12" type="sldNum"/>
          </p:nvPr>
        </p:nvSpPr>
        <p:spPr>
          <a:xfrm>
            <a:off x="8009493" y="6482074"/>
            <a:ext cx="765600" cy="138600"/>
          </a:xfrm>
          <a:prstGeom prst="rect">
            <a:avLst/>
          </a:prstGeom>
          <a:noFill/>
          <a:ln>
            <a:noFill/>
          </a:ln>
        </p:spPr>
        <p:txBody>
          <a:bodyPr anchorCtr="0" anchor="t" bIns="0" lIns="0" spcFirstLastPara="1" rIns="0" wrap="square" tIns="0">
            <a:spAutoFit/>
          </a:bodyPr>
          <a:lstStyle>
            <a:lvl1pPr indent="0" lvl="0" marL="12700" rtl="0">
              <a:lnSpc>
                <a:spcPct val="100000"/>
              </a:lnSpc>
              <a:spcBef>
                <a:spcPts val="0"/>
              </a:spcBef>
              <a:buNone/>
              <a:defRPr b="0" i="0" sz="900">
                <a:solidFill>
                  <a:srgbClr val="A1A0A0"/>
                </a:solidFill>
                <a:latin typeface="Lucida Sans"/>
                <a:ea typeface="Lucida Sans"/>
                <a:cs typeface="Lucida Sans"/>
                <a:sym typeface="Lucida Sans"/>
              </a:defRPr>
            </a:lvl1pPr>
            <a:lvl2pPr indent="0" lvl="1" marL="12700" rtl="0">
              <a:lnSpc>
                <a:spcPct val="100000"/>
              </a:lnSpc>
              <a:spcBef>
                <a:spcPts val="0"/>
              </a:spcBef>
              <a:buNone/>
              <a:defRPr b="0" i="0" sz="900">
                <a:solidFill>
                  <a:srgbClr val="A1A0A0"/>
                </a:solidFill>
                <a:latin typeface="Lucida Sans"/>
                <a:ea typeface="Lucida Sans"/>
                <a:cs typeface="Lucida Sans"/>
                <a:sym typeface="Lucida Sans"/>
              </a:defRPr>
            </a:lvl2pPr>
            <a:lvl3pPr indent="0" lvl="2" marL="12700" rtl="0">
              <a:lnSpc>
                <a:spcPct val="100000"/>
              </a:lnSpc>
              <a:spcBef>
                <a:spcPts val="0"/>
              </a:spcBef>
              <a:buNone/>
              <a:defRPr b="0" i="0" sz="900">
                <a:solidFill>
                  <a:srgbClr val="A1A0A0"/>
                </a:solidFill>
                <a:latin typeface="Lucida Sans"/>
                <a:ea typeface="Lucida Sans"/>
                <a:cs typeface="Lucida Sans"/>
                <a:sym typeface="Lucida Sans"/>
              </a:defRPr>
            </a:lvl3pPr>
            <a:lvl4pPr indent="0" lvl="3" marL="12700" rtl="0">
              <a:lnSpc>
                <a:spcPct val="100000"/>
              </a:lnSpc>
              <a:spcBef>
                <a:spcPts val="0"/>
              </a:spcBef>
              <a:buNone/>
              <a:defRPr b="0" i="0" sz="900">
                <a:solidFill>
                  <a:srgbClr val="A1A0A0"/>
                </a:solidFill>
                <a:latin typeface="Lucida Sans"/>
                <a:ea typeface="Lucida Sans"/>
                <a:cs typeface="Lucida Sans"/>
                <a:sym typeface="Lucida Sans"/>
              </a:defRPr>
            </a:lvl4pPr>
            <a:lvl5pPr indent="0" lvl="4" marL="12700" rtl="0">
              <a:lnSpc>
                <a:spcPct val="100000"/>
              </a:lnSpc>
              <a:spcBef>
                <a:spcPts val="0"/>
              </a:spcBef>
              <a:buNone/>
              <a:defRPr b="0" i="0" sz="900">
                <a:solidFill>
                  <a:srgbClr val="A1A0A0"/>
                </a:solidFill>
                <a:latin typeface="Lucida Sans"/>
                <a:ea typeface="Lucida Sans"/>
                <a:cs typeface="Lucida Sans"/>
                <a:sym typeface="Lucida Sans"/>
              </a:defRPr>
            </a:lvl5pPr>
            <a:lvl6pPr indent="0" lvl="5" marL="12700" rtl="0">
              <a:lnSpc>
                <a:spcPct val="100000"/>
              </a:lnSpc>
              <a:spcBef>
                <a:spcPts val="0"/>
              </a:spcBef>
              <a:buNone/>
              <a:defRPr b="0" i="0" sz="900">
                <a:solidFill>
                  <a:srgbClr val="A1A0A0"/>
                </a:solidFill>
                <a:latin typeface="Lucida Sans"/>
                <a:ea typeface="Lucida Sans"/>
                <a:cs typeface="Lucida Sans"/>
                <a:sym typeface="Lucida Sans"/>
              </a:defRPr>
            </a:lvl6pPr>
            <a:lvl7pPr indent="0" lvl="6" marL="12700" rtl="0">
              <a:lnSpc>
                <a:spcPct val="100000"/>
              </a:lnSpc>
              <a:spcBef>
                <a:spcPts val="0"/>
              </a:spcBef>
              <a:buNone/>
              <a:defRPr b="0" i="0" sz="900">
                <a:solidFill>
                  <a:srgbClr val="A1A0A0"/>
                </a:solidFill>
                <a:latin typeface="Lucida Sans"/>
                <a:ea typeface="Lucida Sans"/>
                <a:cs typeface="Lucida Sans"/>
                <a:sym typeface="Lucida Sans"/>
              </a:defRPr>
            </a:lvl7pPr>
            <a:lvl8pPr indent="0" lvl="7" marL="12700" rtl="0">
              <a:lnSpc>
                <a:spcPct val="100000"/>
              </a:lnSpc>
              <a:spcBef>
                <a:spcPts val="0"/>
              </a:spcBef>
              <a:buNone/>
              <a:defRPr b="0" i="0" sz="900">
                <a:solidFill>
                  <a:srgbClr val="A1A0A0"/>
                </a:solidFill>
                <a:latin typeface="Lucida Sans"/>
                <a:ea typeface="Lucida Sans"/>
                <a:cs typeface="Lucida Sans"/>
                <a:sym typeface="Lucida Sans"/>
              </a:defRPr>
            </a:lvl8pPr>
            <a:lvl9pPr indent="0" lvl="8" marL="12700" rtl="0">
              <a:lnSpc>
                <a:spcPct val="100000"/>
              </a:lnSpc>
              <a:spcBef>
                <a:spcPts val="0"/>
              </a:spcBef>
              <a:buNone/>
              <a:defRPr b="0" i="0" sz="900">
                <a:solidFill>
                  <a:srgbClr val="A1A0A0"/>
                </a:solidFill>
                <a:latin typeface="Lucida Sans"/>
                <a:ea typeface="Lucida Sans"/>
                <a:cs typeface="Lucida Sans"/>
                <a:sym typeface="Lucida Sans"/>
              </a:defRPr>
            </a:lvl9pPr>
          </a:lstStyle>
          <a:p>
            <a:pPr indent="0" lvl="0" marL="12700" rtl="0" algn="l">
              <a:spcBef>
                <a:spcPts val="0"/>
              </a:spcBef>
              <a:spcAft>
                <a:spcPts val="0"/>
              </a:spcAft>
              <a:buNone/>
            </a:pPr>
            <a:r>
              <a:rPr lang="en-US"/>
              <a:t>Feb 2023 | </a:t>
            </a:r>
            <a:fld id="{00000000-1234-1234-1234-123412341234}" type="slidenum">
              <a:rPr lang="en-US"/>
              <a:t>‹#›</a:t>
            </a:fld>
            <a:endParaRPr b="1">
              <a:solidFill>
                <a:srgbClr val="7E7E7E"/>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graphic_P00003">
  <p:cSld name="Infographic_P00003">
    <p:spTree>
      <p:nvGrpSpPr>
        <p:cNvPr id="53" name="Shape 53"/>
        <p:cNvGrpSpPr/>
        <p:nvPr/>
      </p:nvGrpSpPr>
      <p:grpSpPr>
        <a:xfrm>
          <a:off x="0" y="0"/>
          <a:ext cx="0" cy="0"/>
          <a:chOff x="0" y="0"/>
          <a:chExt cx="0" cy="0"/>
        </a:xfrm>
      </p:grpSpPr>
      <p:sp>
        <p:nvSpPr>
          <p:cNvPr id="54" name="Google Shape;54;g21a6362f813_10_164"/>
          <p:cNvSpPr txBox="1"/>
          <p:nvPr>
            <p:ph idx="1" type="body"/>
          </p:nvPr>
        </p:nvSpPr>
        <p:spPr>
          <a:xfrm>
            <a:off x="381001" y="901143"/>
            <a:ext cx="8368500" cy="231000"/>
          </a:xfrm>
          <a:prstGeom prst="rect">
            <a:avLst/>
          </a:prstGeom>
          <a:noFill/>
          <a:ln>
            <a:noFill/>
          </a:ln>
        </p:spPr>
        <p:txBody>
          <a:bodyPr anchorCtr="0" anchor="ctr" bIns="0" lIns="0" spcFirstLastPara="1" rIns="0" wrap="square" tIns="0">
            <a:noAutofit/>
          </a:bodyPr>
          <a:lstStyle>
            <a:lvl1pPr indent="-228600" lvl="0" marL="457200" rtl="0" algn="ctr">
              <a:lnSpc>
                <a:spcPct val="90000"/>
              </a:lnSpc>
              <a:spcBef>
                <a:spcPts val="1000"/>
              </a:spcBef>
              <a:spcAft>
                <a:spcPts val="0"/>
              </a:spcAft>
              <a:buClr>
                <a:srgbClr val="A5A5A5"/>
              </a:buClr>
              <a:buSzPts val="1600"/>
              <a:buNone/>
              <a:defRPr b="0" sz="1600">
                <a:solidFill>
                  <a:srgbClr val="A5A5A5"/>
                </a:solidFill>
                <a:latin typeface="Calibri"/>
                <a:ea typeface="Calibri"/>
                <a:cs typeface="Calibri"/>
                <a:sym typeface="Calibri"/>
              </a:defRPr>
            </a:lvl1pPr>
            <a:lvl2pPr indent="-228600" lvl="1" marL="914400" rtl="0" algn="l">
              <a:lnSpc>
                <a:spcPct val="90000"/>
              </a:lnSpc>
              <a:spcBef>
                <a:spcPts val="500"/>
              </a:spcBef>
              <a:spcAft>
                <a:spcPts val="0"/>
              </a:spcAft>
              <a:buClr>
                <a:schemeClr val="dk1"/>
              </a:buClr>
              <a:buSzPts val="1600"/>
              <a:buNone/>
              <a:defRPr sz="1600"/>
            </a:lvl2pPr>
            <a:lvl3pPr indent="-228600" lvl="2" marL="1371600" rtl="0" algn="l">
              <a:lnSpc>
                <a:spcPct val="90000"/>
              </a:lnSpc>
              <a:spcBef>
                <a:spcPts val="500"/>
              </a:spcBef>
              <a:spcAft>
                <a:spcPts val="0"/>
              </a:spcAft>
              <a:buClr>
                <a:schemeClr val="dk1"/>
              </a:buClr>
              <a:buSzPts val="1333"/>
              <a:buNone/>
              <a:defRPr sz="1333"/>
            </a:lvl3pPr>
            <a:lvl4pPr indent="-228600" lvl="3" marL="1828800" rtl="0" algn="l">
              <a:lnSpc>
                <a:spcPct val="90000"/>
              </a:lnSpc>
              <a:spcBef>
                <a:spcPts val="500"/>
              </a:spcBef>
              <a:spcAft>
                <a:spcPts val="0"/>
              </a:spcAft>
              <a:buClr>
                <a:schemeClr val="dk1"/>
              </a:buClr>
              <a:buSzPts val="1200"/>
              <a:buNone/>
              <a:defRPr sz="1200"/>
            </a:lvl4pPr>
            <a:lvl5pPr indent="-228600" lvl="4" marL="2286000" rtl="0" algn="l">
              <a:lnSpc>
                <a:spcPct val="90000"/>
              </a:lnSpc>
              <a:spcBef>
                <a:spcPts val="500"/>
              </a:spcBef>
              <a:spcAft>
                <a:spcPts val="0"/>
              </a:spcAft>
              <a:buClr>
                <a:schemeClr val="dk1"/>
              </a:buClr>
              <a:buSzPts val="1200"/>
              <a:buNone/>
              <a:defRPr sz="1200"/>
            </a:lvl5pPr>
            <a:lvl6pPr indent="-228600" lvl="5" marL="2743200" rtl="0" algn="l">
              <a:lnSpc>
                <a:spcPct val="90000"/>
              </a:lnSpc>
              <a:spcBef>
                <a:spcPts val="500"/>
              </a:spcBef>
              <a:spcAft>
                <a:spcPts val="0"/>
              </a:spcAft>
              <a:buClr>
                <a:schemeClr val="dk1"/>
              </a:buClr>
              <a:buSzPts val="1200"/>
              <a:buNone/>
              <a:defRPr sz="1200"/>
            </a:lvl6pPr>
            <a:lvl7pPr indent="-228600" lvl="6" marL="3200400" rtl="0" algn="l">
              <a:lnSpc>
                <a:spcPct val="90000"/>
              </a:lnSpc>
              <a:spcBef>
                <a:spcPts val="500"/>
              </a:spcBef>
              <a:spcAft>
                <a:spcPts val="0"/>
              </a:spcAft>
              <a:buClr>
                <a:schemeClr val="dk1"/>
              </a:buClr>
              <a:buSzPts val="1200"/>
              <a:buNone/>
              <a:defRPr sz="1200"/>
            </a:lvl7pPr>
            <a:lvl8pPr indent="-228600" lvl="7" marL="3657600" rtl="0" algn="l">
              <a:lnSpc>
                <a:spcPct val="90000"/>
              </a:lnSpc>
              <a:spcBef>
                <a:spcPts val="500"/>
              </a:spcBef>
              <a:spcAft>
                <a:spcPts val="0"/>
              </a:spcAft>
              <a:buClr>
                <a:schemeClr val="dk1"/>
              </a:buClr>
              <a:buSzPts val="1200"/>
              <a:buNone/>
              <a:defRPr sz="1200"/>
            </a:lvl8pPr>
            <a:lvl9pPr indent="-228600" lvl="8" marL="4114800" rtl="0" algn="l">
              <a:lnSpc>
                <a:spcPct val="90000"/>
              </a:lnSpc>
              <a:spcBef>
                <a:spcPts val="500"/>
              </a:spcBef>
              <a:spcAft>
                <a:spcPts val="0"/>
              </a:spcAft>
              <a:buClr>
                <a:schemeClr val="dk1"/>
              </a:buClr>
              <a:buSzPts val="1200"/>
              <a:buNone/>
              <a:defRPr sz="1200"/>
            </a:lvl9pPr>
          </a:lstStyle>
          <a:p/>
        </p:txBody>
      </p:sp>
      <p:sp>
        <p:nvSpPr>
          <p:cNvPr id="55" name="Google Shape;55;g21a6362f813_10_164"/>
          <p:cNvSpPr txBox="1"/>
          <p:nvPr>
            <p:ph type="title"/>
          </p:nvPr>
        </p:nvSpPr>
        <p:spPr>
          <a:xfrm>
            <a:off x="381001" y="177801"/>
            <a:ext cx="8368500" cy="660600"/>
          </a:xfrm>
          <a:prstGeom prst="rect">
            <a:avLst/>
          </a:prstGeom>
          <a:noFill/>
          <a:ln>
            <a:noFill/>
          </a:ln>
        </p:spPr>
        <p:txBody>
          <a:bodyPr anchorCtr="0" anchor="ctr" bIns="0" lIns="0" spcFirstLastPara="1" rIns="0" wrap="square" tIns="0">
            <a:normAutofit/>
          </a:bodyPr>
          <a:lstStyle>
            <a:lvl1pPr lvl="0" rtl="0" algn="ctr">
              <a:lnSpc>
                <a:spcPct val="90000"/>
              </a:lnSpc>
              <a:spcBef>
                <a:spcPts val="0"/>
              </a:spcBef>
              <a:spcAft>
                <a:spcPts val="0"/>
              </a:spcAft>
              <a:buClr>
                <a:srgbClr val="7F7F7F"/>
              </a:buClr>
              <a:buSzPts val="3733"/>
              <a:buFont typeface="Calibri"/>
              <a:buNone/>
              <a:defRPr sz="3733">
                <a:solidFill>
                  <a:srgbClr val="7F7F7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7"/>
          <p:cNvSpPr txBox="1"/>
          <p:nvPr>
            <p:ph type="title"/>
          </p:nvPr>
        </p:nvSpPr>
        <p:spPr>
          <a:xfrm>
            <a:off x="1087932" y="207975"/>
            <a:ext cx="7436612" cy="636269"/>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rgbClr val="7E7E7E"/>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7"/>
          <p:cNvSpPr txBox="1"/>
          <p:nvPr>
            <p:ph idx="1" type="body"/>
          </p:nvPr>
        </p:nvSpPr>
        <p:spPr>
          <a:xfrm>
            <a:off x="1089521" y="1470660"/>
            <a:ext cx="5386070" cy="1500505"/>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8" name="Google Shape;8;p17"/>
          <p:cNvSpPr txBox="1"/>
          <p:nvPr>
            <p:ph idx="11" type="ftr"/>
          </p:nvPr>
        </p:nvSpPr>
        <p:spPr>
          <a:xfrm>
            <a:off x="1130604" y="6547733"/>
            <a:ext cx="2414904" cy="139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rgbClr val="7E7E7E"/>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9" name="Google Shape;9;p17"/>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0" name="Google Shape;10;p17"/>
          <p:cNvSpPr txBox="1"/>
          <p:nvPr>
            <p:ph idx="12" type="sldNum"/>
          </p:nvPr>
        </p:nvSpPr>
        <p:spPr>
          <a:xfrm>
            <a:off x="8656319" y="6541268"/>
            <a:ext cx="217170" cy="153670"/>
          </a:xfrm>
          <a:prstGeom prst="rect">
            <a:avLst/>
          </a:prstGeom>
          <a:noFill/>
          <a:ln>
            <a:noFill/>
          </a:ln>
        </p:spPr>
        <p:txBody>
          <a:bodyPr anchorCtr="0" anchor="t" bIns="0" lIns="0" spcFirstLastPara="1" rIns="0" wrap="square" tIns="0">
            <a:spAutoFit/>
          </a:bodyPr>
          <a:lstStyle>
            <a:lvl1pPr indent="0" lvl="0" marL="101600" marR="0" rtl="0" algn="l">
              <a:lnSpc>
                <a:spcPct val="100000"/>
              </a:lnSpc>
              <a:spcBef>
                <a:spcPts val="0"/>
              </a:spcBef>
              <a:spcAft>
                <a:spcPts val="0"/>
              </a:spcAft>
              <a:buClr>
                <a:srgbClr val="000000"/>
              </a:buClr>
              <a:buSzPts val="900"/>
              <a:buFont typeface="Arial"/>
              <a:buNone/>
              <a:defRPr b="1" i="0" sz="900" u="none" cap="none" strike="noStrike">
                <a:solidFill>
                  <a:srgbClr val="7E7E7E"/>
                </a:solidFill>
                <a:latin typeface="Arial"/>
                <a:ea typeface="Arial"/>
                <a:cs typeface="Arial"/>
                <a:sym typeface="Arial"/>
              </a:defRPr>
            </a:lvl1pPr>
            <a:lvl2pPr indent="0" lvl="1" marL="101600" marR="0" rtl="0" algn="l">
              <a:lnSpc>
                <a:spcPct val="100000"/>
              </a:lnSpc>
              <a:spcBef>
                <a:spcPts val="0"/>
              </a:spcBef>
              <a:spcAft>
                <a:spcPts val="0"/>
              </a:spcAft>
              <a:buClr>
                <a:srgbClr val="000000"/>
              </a:buClr>
              <a:buSzPts val="900"/>
              <a:buFont typeface="Arial"/>
              <a:buNone/>
              <a:defRPr b="1" i="0" sz="900" u="none" cap="none" strike="noStrike">
                <a:solidFill>
                  <a:srgbClr val="7E7E7E"/>
                </a:solidFill>
                <a:latin typeface="Arial"/>
                <a:ea typeface="Arial"/>
                <a:cs typeface="Arial"/>
                <a:sym typeface="Arial"/>
              </a:defRPr>
            </a:lvl2pPr>
            <a:lvl3pPr indent="0" lvl="2" marL="101600" marR="0" rtl="0" algn="l">
              <a:lnSpc>
                <a:spcPct val="100000"/>
              </a:lnSpc>
              <a:spcBef>
                <a:spcPts val="0"/>
              </a:spcBef>
              <a:spcAft>
                <a:spcPts val="0"/>
              </a:spcAft>
              <a:buClr>
                <a:srgbClr val="000000"/>
              </a:buClr>
              <a:buSzPts val="900"/>
              <a:buFont typeface="Arial"/>
              <a:buNone/>
              <a:defRPr b="1" i="0" sz="900" u="none" cap="none" strike="noStrike">
                <a:solidFill>
                  <a:srgbClr val="7E7E7E"/>
                </a:solidFill>
                <a:latin typeface="Arial"/>
                <a:ea typeface="Arial"/>
                <a:cs typeface="Arial"/>
                <a:sym typeface="Arial"/>
              </a:defRPr>
            </a:lvl3pPr>
            <a:lvl4pPr indent="0" lvl="3" marL="101600" marR="0" rtl="0" algn="l">
              <a:lnSpc>
                <a:spcPct val="100000"/>
              </a:lnSpc>
              <a:spcBef>
                <a:spcPts val="0"/>
              </a:spcBef>
              <a:spcAft>
                <a:spcPts val="0"/>
              </a:spcAft>
              <a:buClr>
                <a:srgbClr val="000000"/>
              </a:buClr>
              <a:buSzPts val="900"/>
              <a:buFont typeface="Arial"/>
              <a:buNone/>
              <a:defRPr b="1" i="0" sz="900" u="none" cap="none" strike="noStrike">
                <a:solidFill>
                  <a:srgbClr val="7E7E7E"/>
                </a:solidFill>
                <a:latin typeface="Arial"/>
                <a:ea typeface="Arial"/>
                <a:cs typeface="Arial"/>
                <a:sym typeface="Arial"/>
              </a:defRPr>
            </a:lvl4pPr>
            <a:lvl5pPr indent="0" lvl="4" marL="101600" marR="0" rtl="0" algn="l">
              <a:lnSpc>
                <a:spcPct val="100000"/>
              </a:lnSpc>
              <a:spcBef>
                <a:spcPts val="0"/>
              </a:spcBef>
              <a:spcAft>
                <a:spcPts val="0"/>
              </a:spcAft>
              <a:buClr>
                <a:srgbClr val="000000"/>
              </a:buClr>
              <a:buSzPts val="900"/>
              <a:buFont typeface="Arial"/>
              <a:buNone/>
              <a:defRPr b="1" i="0" sz="900" u="none" cap="none" strike="noStrike">
                <a:solidFill>
                  <a:srgbClr val="7E7E7E"/>
                </a:solidFill>
                <a:latin typeface="Arial"/>
                <a:ea typeface="Arial"/>
                <a:cs typeface="Arial"/>
                <a:sym typeface="Arial"/>
              </a:defRPr>
            </a:lvl5pPr>
            <a:lvl6pPr indent="0" lvl="5" marL="101600" marR="0" rtl="0" algn="l">
              <a:lnSpc>
                <a:spcPct val="100000"/>
              </a:lnSpc>
              <a:spcBef>
                <a:spcPts val="0"/>
              </a:spcBef>
              <a:spcAft>
                <a:spcPts val="0"/>
              </a:spcAft>
              <a:buClr>
                <a:srgbClr val="000000"/>
              </a:buClr>
              <a:buSzPts val="900"/>
              <a:buFont typeface="Arial"/>
              <a:buNone/>
              <a:defRPr b="1" i="0" sz="900" u="none" cap="none" strike="noStrike">
                <a:solidFill>
                  <a:srgbClr val="7E7E7E"/>
                </a:solidFill>
                <a:latin typeface="Arial"/>
                <a:ea typeface="Arial"/>
                <a:cs typeface="Arial"/>
                <a:sym typeface="Arial"/>
              </a:defRPr>
            </a:lvl6pPr>
            <a:lvl7pPr indent="0" lvl="6" marL="101600" marR="0" rtl="0" algn="l">
              <a:lnSpc>
                <a:spcPct val="100000"/>
              </a:lnSpc>
              <a:spcBef>
                <a:spcPts val="0"/>
              </a:spcBef>
              <a:spcAft>
                <a:spcPts val="0"/>
              </a:spcAft>
              <a:buClr>
                <a:srgbClr val="000000"/>
              </a:buClr>
              <a:buSzPts val="900"/>
              <a:buFont typeface="Arial"/>
              <a:buNone/>
              <a:defRPr b="1" i="0" sz="900" u="none" cap="none" strike="noStrike">
                <a:solidFill>
                  <a:srgbClr val="7E7E7E"/>
                </a:solidFill>
                <a:latin typeface="Arial"/>
                <a:ea typeface="Arial"/>
                <a:cs typeface="Arial"/>
                <a:sym typeface="Arial"/>
              </a:defRPr>
            </a:lvl7pPr>
            <a:lvl8pPr indent="0" lvl="7" marL="101600" marR="0" rtl="0" algn="l">
              <a:lnSpc>
                <a:spcPct val="100000"/>
              </a:lnSpc>
              <a:spcBef>
                <a:spcPts val="0"/>
              </a:spcBef>
              <a:spcAft>
                <a:spcPts val="0"/>
              </a:spcAft>
              <a:buClr>
                <a:srgbClr val="000000"/>
              </a:buClr>
              <a:buSzPts val="900"/>
              <a:buFont typeface="Arial"/>
              <a:buNone/>
              <a:defRPr b="1" i="0" sz="900" u="none" cap="none" strike="noStrike">
                <a:solidFill>
                  <a:srgbClr val="7E7E7E"/>
                </a:solidFill>
                <a:latin typeface="Arial"/>
                <a:ea typeface="Arial"/>
                <a:cs typeface="Arial"/>
                <a:sym typeface="Arial"/>
              </a:defRPr>
            </a:lvl8pPr>
            <a:lvl9pPr indent="0" lvl="8" marL="101600" marR="0" rtl="0" algn="l">
              <a:lnSpc>
                <a:spcPct val="100000"/>
              </a:lnSpc>
              <a:spcBef>
                <a:spcPts val="0"/>
              </a:spcBef>
              <a:spcAft>
                <a:spcPts val="0"/>
              </a:spcAft>
              <a:buClr>
                <a:srgbClr val="000000"/>
              </a:buClr>
              <a:buSzPts val="900"/>
              <a:buFont typeface="Arial"/>
              <a:buNone/>
              <a:defRPr b="1" i="0" sz="900" u="none" cap="none" strike="noStrike">
                <a:solidFill>
                  <a:srgbClr val="7E7E7E"/>
                </a:solidFill>
                <a:latin typeface="Arial"/>
                <a:ea typeface="Arial"/>
                <a:cs typeface="Arial"/>
                <a:sym typeface="Arial"/>
              </a:defRPr>
            </a:lvl9pPr>
          </a:lstStyle>
          <a:p>
            <a:pPr indent="0" lvl="0" marL="10160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3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5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17.png"/><Relationship Id="rId6" Type="http://schemas.openxmlformats.org/officeDocument/2006/relationships/image" Target="../media/image14.png"/><Relationship Id="rId7" Type="http://schemas.openxmlformats.org/officeDocument/2006/relationships/image" Target="../media/image20.png"/><Relationship Id="rId8"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8.png"/><Relationship Id="rId5"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21.png"/><Relationship Id="rId5"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25.png"/><Relationship Id="rId5"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23.png"/><Relationship Id="rId5"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24.png"/><Relationship Id="rId5" Type="http://schemas.openxmlformats.org/officeDocument/2006/relationships/image" Target="../media/image26.png"/><Relationship Id="rId6" Type="http://schemas.openxmlformats.org/officeDocument/2006/relationships/image" Target="../media/image28.png"/><Relationship Id="rId7"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29.png"/><Relationship Id="rId5"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32.png"/><Relationship Id="rId5" Type="http://schemas.openxmlformats.org/officeDocument/2006/relationships/image" Target="../media/image27.png"/></Relationships>
</file>

<file path=ppt/slides/_rels/slide2.xml.rels><?xml version="1.0" encoding="UTF-8" standalone="yes"?><Relationships xmlns="http://schemas.openxmlformats.org/package/2006/relationships"><Relationship Id="rId11" Type="http://schemas.openxmlformats.org/officeDocument/2006/relationships/image" Target="../media/image8.jpg"/><Relationship Id="rId10" Type="http://schemas.openxmlformats.org/officeDocument/2006/relationships/image" Target="../media/image54.jpg"/><Relationship Id="rId13" Type="http://schemas.openxmlformats.org/officeDocument/2006/relationships/image" Target="../media/image4.jpg"/><Relationship Id="rId12" Type="http://schemas.openxmlformats.org/officeDocument/2006/relationships/image" Target="../media/image80.jpg"/><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45.jpg"/><Relationship Id="rId9" Type="http://schemas.openxmlformats.org/officeDocument/2006/relationships/image" Target="../media/image62.jpg"/><Relationship Id="rId14" Type="http://schemas.openxmlformats.org/officeDocument/2006/relationships/image" Target="../media/image81.png"/><Relationship Id="rId5" Type="http://schemas.openxmlformats.org/officeDocument/2006/relationships/image" Target="../media/image69.jpg"/><Relationship Id="rId6" Type="http://schemas.openxmlformats.org/officeDocument/2006/relationships/image" Target="../media/image39.jpg"/><Relationship Id="rId7" Type="http://schemas.openxmlformats.org/officeDocument/2006/relationships/image" Target="../media/image7.jpg"/><Relationship Id="rId8" Type="http://schemas.openxmlformats.org/officeDocument/2006/relationships/image" Target="../media/image4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30.png"/><Relationship Id="rId5" Type="http://schemas.openxmlformats.org/officeDocument/2006/relationships/hyperlink" Target="https://public.tableau.com/shared/SGX5YXXHY?:display_count=n&amp;:origin=viz_share_link"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34.png"/><Relationship Id="rId5"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34.png"/><Relationship Id="rId5"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34.png"/><Relationship Id="rId5"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34.png"/><Relationship Id="rId5"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34.png"/><Relationship Id="rId5" Type="http://schemas.openxmlformats.org/officeDocument/2006/relationships/image" Target="../media/image5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34.png"/><Relationship Id="rId5"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56.png"/><Relationship Id="rId4" Type="http://schemas.openxmlformats.org/officeDocument/2006/relationships/image" Target="../media/image1.png"/><Relationship Id="rId5" Type="http://schemas.openxmlformats.org/officeDocument/2006/relationships/image" Target="../media/image6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9.pn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60.png"/><Relationship Id="rId4" Type="http://schemas.openxmlformats.org/officeDocument/2006/relationships/image" Target="../media/image49.png"/><Relationship Id="rId5" Type="http://schemas.openxmlformats.org/officeDocument/2006/relationships/hyperlink" Target="https://docs.google.com/spreadsheets/d/1KuygVK9dnaGZolgrqquUwB4Odyh2CMlB/edit#gid=619807374" TargetMode="External"/><Relationship Id="rId6" Type="http://schemas.openxmlformats.org/officeDocument/2006/relationships/image" Target="../media/image58.png"/><Relationship Id="rId7"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hyperlink" Target="https://docs.google.com/spreadsheets/d/1KuygVK9dnaGZolgrqquUwB4Odyh2CMlB/edit#gid=619807374" TargetMode="External"/><Relationship Id="rId4" Type="http://schemas.openxmlformats.org/officeDocument/2006/relationships/image" Target="../media/image55.png"/><Relationship Id="rId5" Type="http://schemas.openxmlformats.org/officeDocument/2006/relationships/image" Target="../media/image1.png"/><Relationship Id="rId6" Type="http://schemas.openxmlformats.org/officeDocument/2006/relationships/image" Target="../media/image57.png"/></Relationships>
</file>

<file path=ppt/slides/_rels/slide39.xml.rels><?xml version="1.0" encoding="UTF-8" standalone="yes"?><Relationships xmlns="http://schemas.openxmlformats.org/package/2006/relationships"><Relationship Id="rId10" Type="http://schemas.openxmlformats.org/officeDocument/2006/relationships/image" Target="../media/image66.png"/><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4.png"/><Relationship Id="rId5" Type="http://schemas.openxmlformats.org/officeDocument/2006/relationships/image" Target="../media/image70.png"/><Relationship Id="rId6" Type="http://schemas.openxmlformats.org/officeDocument/2006/relationships/image" Target="../media/image68.png"/><Relationship Id="rId7" Type="http://schemas.openxmlformats.org/officeDocument/2006/relationships/image" Target="../media/image1.png"/><Relationship Id="rId8" Type="http://schemas.openxmlformats.org/officeDocument/2006/relationships/image" Target="../media/image6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78.png"/><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55.png"/><Relationship Id="rId4" Type="http://schemas.openxmlformats.org/officeDocument/2006/relationships/image" Target="../media/image57.png"/><Relationship Id="rId5" Type="http://schemas.openxmlformats.org/officeDocument/2006/relationships/image" Target="../media/image1.png"/><Relationship Id="rId6" Type="http://schemas.openxmlformats.org/officeDocument/2006/relationships/image" Target="../media/image7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hyperlink" Target="https://docs.google.com/spreadsheets/d/1KuygVK9dnaGZolgrqquUwB4Odyh2CMlB/edit#gid=619807374" TargetMode="External"/><Relationship Id="rId4" Type="http://schemas.openxmlformats.org/officeDocument/2006/relationships/image" Target="../media/image77.png"/><Relationship Id="rId5" Type="http://schemas.openxmlformats.org/officeDocument/2006/relationships/image" Target="../media/image85.png"/><Relationship Id="rId6"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png"/><Relationship Id="rId4" Type="http://schemas.openxmlformats.org/officeDocument/2006/relationships/image" Target="../media/image73.png"/><Relationship Id="rId5" Type="http://schemas.openxmlformats.org/officeDocument/2006/relationships/image" Target="../media/image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83.png"/><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1.png"/><Relationship Id="rId4" Type="http://schemas.openxmlformats.org/officeDocument/2006/relationships/image" Target="../media/image74.png"/><Relationship Id="rId5" Type="http://schemas.openxmlformats.org/officeDocument/2006/relationships/image" Target="../media/image86.png"/><Relationship Id="rId6" Type="http://schemas.openxmlformats.org/officeDocument/2006/relationships/image" Target="../media/image7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1.png"/><Relationship Id="rId4" Type="http://schemas.openxmlformats.org/officeDocument/2006/relationships/image" Target="../media/image82.png"/><Relationship Id="rId5" Type="http://schemas.openxmlformats.org/officeDocument/2006/relationships/image" Target="../media/image75.png"/><Relationship Id="rId6" Type="http://schemas.openxmlformats.org/officeDocument/2006/relationships/image" Target="../media/image8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1.png"/><Relationship Id="rId4" Type="http://schemas.openxmlformats.org/officeDocument/2006/relationships/image" Target="../media/image11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1.png"/><Relationship Id="rId4" Type="http://schemas.openxmlformats.org/officeDocument/2006/relationships/image" Target="../media/image10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38.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1.png"/><Relationship Id="rId4" Type="http://schemas.openxmlformats.org/officeDocument/2006/relationships/image" Target="../media/image8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92.pn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97.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9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96.png"/><Relationship Id="rId4" Type="http://schemas.openxmlformats.org/officeDocument/2006/relationships/image" Target="../media/image9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9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91.png"/><Relationship Id="rId4" Type="http://schemas.openxmlformats.org/officeDocument/2006/relationships/image" Target="../media/image9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106.png"/><Relationship Id="rId4" Type="http://schemas.openxmlformats.org/officeDocument/2006/relationships/image" Target="../media/image10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122.png"/><Relationship Id="rId4" Type="http://schemas.openxmlformats.org/officeDocument/2006/relationships/image" Target="../media/image11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101.png"/><Relationship Id="rId4" Type="http://schemas.openxmlformats.org/officeDocument/2006/relationships/image" Target="../media/image10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10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11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hyperlink" Target="https://www.mathworks.com/help/stats/lasso-and-elastic-net.html" TargetMode="External"/><Relationship Id="rId4" Type="http://schemas.openxmlformats.org/officeDocument/2006/relationships/hyperlink" Target="https://corporatefinanceinstitute.com/resources/data-science/elastic-net/" TargetMode="External"/><Relationship Id="rId5" Type="http://schemas.openxmlformats.org/officeDocument/2006/relationships/image" Target="../media/image9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image" Target="../media/image1.png"/><Relationship Id="rId4" Type="http://schemas.openxmlformats.org/officeDocument/2006/relationships/image" Target="../media/image10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 Id="rId3" Type="http://schemas.openxmlformats.org/officeDocument/2006/relationships/image" Target="../media/image1.png"/><Relationship Id="rId4" Type="http://schemas.openxmlformats.org/officeDocument/2006/relationships/image" Target="../media/image108.png"/><Relationship Id="rId5" Type="http://schemas.openxmlformats.org/officeDocument/2006/relationships/image" Target="../media/image10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1.png"/><Relationship Id="rId4" Type="http://schemas.openxmlformats.org/officeDocument/2006/relationships/image" Target="../media/image11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1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116.png"/><Relationship Id="rId4" Type="http://schemas.openxmlformats.org/officeDocument/2006/relationships/image" Target="../media/image11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11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image" Target="../media/image1.png"/><Relationship Id="rId4" Type="http://schemas.openxmlformats.org/officeDocument/2006/relationships/image" Target="../media/image126.png"/><Relationship Id="rId5" Type="http://schemas.openxmlformats.org/officeDocument/2006/relationships/image" Target="../media/image113.png"/><Relationship Id="rId6" Type="http://schemas.openxmlformats.org/officeDocument/2006/relationships/image" Target="../media/image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 Id="rId3" Type="http://schemas.openxmlformats.org/officeDocument/2006/relationships/image" Target="../media/image1.png"/><Relationship Id="rId4" Type="http://schemas.openxmlformats.org/officeDocument/2006/relationships/image" Target="../media/image117.png"/><Relationship Id="rId5" Type="http://schemas.openxmlformats.org/officeDocument/2006/relationships/image" Target="../media/image11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image" Target="../media/image1.png"/><Relationship Id="rId4" Type="http://schemas.openxmlformats.org/officeDocument/2006/relationships/image" Target="../media/image12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 Id="rId3" Type="http://schemas.openxmlformats.org/officeDocument/2006/relationships/image" Target="../media/image1.png"/><Relationship Id="rId4" Type="http://schemas.openxmlformats.org/officeDocument/2006/relationships/image" Target="../media/image13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 Id="rId3" Type="http://schemas.openxmlformats.org/officeDocument/2006/relationships/image" Target="../media/image1.png"/><Relationship Id="rId4" Type="http://schemas.openxmlformats.org/officeDocument/2006/relationships/image" Target="../media/image12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12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1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1.png"/><Relationship Id="rId4" Type="http://schemas.openxmlformats.org/officeDocument/2006/relationships/image" Target="../media/image13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12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132.png"/><Relationship Id="rId4" Type="http://schemas.openxmlformats.org/officeDocument/2006/relationships/image" Target="../media/image127.png"/><Relationship Id="rId5" Type="http://schemas.openxmlformats.org/officeDocument/2006/relationships/image" Target="../media/image12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130.png"/><Relationship Id="rId4" Type="http://schemas.openxmlformats.org/officeDocument/2006/relationships/image" Target="../media/image136.png"/><Relationship Id="rId5" Type="http://schemas.openxmlformats.org/officeDocument/2006/relationships/image" Target="../media/image12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135.png"/></Relationships>
</file>

<file path=ppt/slides/_rels/slide85.xml.rels><?xml version="1.0" encoding="UTF-8" standalone="yes"?><Relationships xmlns="http://schemas.openxmlformats.org/package/2006/relationships"><Relationship Id="rId11" Type="http://schemas.openxmlformats.org/officeDocument/2006/relationships/hyperlink" Target="https://en.wikipedia.org/wiki/Estimation_theory" TargetMode="External"/><Relationship Id="rId10" Type="http://schemas.openxmlformats.org/officeDocument/2006/relationships/hyperlink" Target="https://en.wikipedia.org/wiki/Regression_analysis" TargetMode="External"/><Relationship Id="rId13" Type="http://schemas.openxmlformats.org/officeDocument/2006/relationships/hyperlink" Target="https://en.wikipedia.org/wiki/Dependent_variable" TargetMode="External"/><Relationship Id="rId12" Type="http://schemas.openxmlformats.org/officeDocument/2006/relationships/hyperlink" Target="https://en.wikipedia.org/wiki/Binary_variable" TargetMode="External"/><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137.png"/><Relationship Id="rId4" Type="http://schemas.openxmlformats.org/officeDocument/2006/relationships/hyperlink" Target="https://en.wikipedia.org/wiki/Statistics" TargetMode="External"/><Relationship Id="rId9" Type="http://schemas.openxmlformats.org/officeDocument/2006/relationships/hyperlink" Target="https://en.wikipedia.org/wiki/Independent_variable" TargetMode="External"/><Relationship Id="rId15" Type="http://schemas.openxmlformats.org/officeDocument/2006/relationships/hyperlink" Target="https://en.wikipedia.org/wiki/Independent_variable" TargetMode="External"/><Relationship Id="rId14" Type="http://schemas.openxmlformats.org/officeDocument/2006/relationships/hyperlink" Target="https://en.wikipedia.org/wiki/Indicator_variable" TargetMode="External"/><Relationship Id="rId17" Type="http://schemas.openxmlformats.org/officeDocument/2006/relationships/hyperlink" Target="https://en.wikipedia.org/wiki/Logistic_function" TargetMode="External"/><Relationship Id="rId16" Type="http://schemas.openxmlformats.org/officeDocument/2006/relationships/hyperlink" Target="https://en.wikipedia.org/wiki/Continuous_variable" TargetMode="External"/><Relationship Id="rId5" Type="http://schemas.openxmlformats.org/officeDocument/2006/relationships/hyperlink" Target="https://en.wikipedia.org/wiki/Statistical_model" TargetMode="External"/><Relationship Id="rId6" Type="http://schemas.openxmlformats.org/officeDocument/2006/relationships/hyperlink" Target="https://en.wikipedia.org/wiki/Probability" TargetMode="External"/><Relationship Id="rId7" Type="http://schemas.openxmlformats.org/officeDocument/2006/relationships/hyperlink" Target="https://en.wikipedia.org/wiki/Log-odds" TargetMode="External"/><Relationship Id="rId8" Type="http://schemas.openxmlformats.org/officeDocument/2006/relationships/hyperlink" Target="https://en.wikipedia.org/wiki/Linear_function_(calculus)"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133.png"/><Relationship Id="rId4" Type="http://schemas.openxmlformats.org/officeDocument/2006/relationships/image" Target="../media/image5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51.jpg"/><Relationship Id="rId6"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9" name="Shape 59"/>
        <p:cNvGrpSpPr/>
        <p:nvPr/>
      </p:nvGrpSpPr>
      <p:grpSpPr>
        <a:xfrm>
          <a:off x="0" y="0"/>
          <a:ext cx="0" cy="0"/>
          <a:chOff x="0" y="0"/>
          <a:chExt cx="0" cy="0"/>
        </a:xfrm>
      </p:grpSpPr>
      <p:sp>
        <p:nvSpPr>
          <p:cNvPr id="60" name="Google Shape;60;g21953eb5a11_0_302"/>
          <p:cNvSpPr txBox="1"/>
          <p:nvPr>
            <p:ph type="title"/>
          </p:nvPr>
        </p:nvSpPr>
        <p:spPr>
          <a:xfrm>
            <a:off x="3405446" y="918877"/>
            <a:ext cx="4878000" cy="981600"/>
          </a:xfrm>
          <a:prstGeom prst="rect">
            <a:avLst/>
          </a:prstGeom>
          <a:noFill/>
          <a:ln>
            <a:noFill/>
          </a:ln>
        </p:spPr>
        <p:txBody>
          <a:bodyPr anchorCtr="0" anchor="t" bIns="0" lIns="0" spcFirstLastPara="1" rIns="0" wrap="square" tIns="64000">
            <a:spAutoFit/>
          </a:bodyPr>
          <a:lstStyle/>
          <a:p>
            <a:pPr indent="0" lvl="0" marL="12700" marR="1625600" rtl="0" algn="l">
              <a:lnSpc>
                <a:spcPct val="108571"/>
              </a:lnSpc>
              <a:spcBef>
                <a:spcPts val="0"/>
              </a:spcBef>
              <a:spcAft>
                <a:spcPts val="0"/>
              </a:spcAft>
              <a:buNone/>
            </a:pPr>
            <a:r>
              <a:rPr lang="en-US" sz="3200">
                <a:solidFill>
                  <a:srgbClr val="FFFFFF"/>
                </a:solidFill>
              </a:rPr>
              <a:t>Project Overview</a:t>
            </a:r>
            <a:endParaRPr sz="3200"/>
          </a:p>
          <a:p>
            <a:pPr indent="0" lvl="0" marL="12700" marR="0" rtl="0" algn="l">
              <a:lnSpc>
                <a:spcPct val="116700"/>
              </a:lnSpc>
              <a:spcBef>
                <a:spcPts val="1900"/>
              </a:spcBef>
              <a:spcAft>
                <a:spcPts val="0"/>
              </a:spcAft>
              <a:buNone/>
            </a:pPr>
            <a:r>
              <a:rPr lang="en-US" sz="900">
                <a:solidFill>
                  <a:srgbClr val="FFFFFF"/>
                </a:solidFill>
              </a:rPr>
              <a:t>This project aims to analyze the relationship between mortgage attributes to climate risks</a:t>
            </a:r>
            <a:endParaRPr sz="900">
              <a:latin typeface="Lucida Sans"/>
              <a:ea typeface="Lucida Sans"/>
              <a:cs typeface="Lucida Sans"/>
              <a:sym typeface="Lucida Sans"/>
            </a:endParaRPr>
          </a:p>
        </p:txBody>
      </p:sp>
      <p:sp>
        <p:nvSpPr>
          <p:cNvPr id="61" name="Google Shape;61;g21953eb5a11_0_302"/>
          <p:cNvSpPr/>
          <p:nvPr/>
        </p:nvSpPr>
        <p:spPr>
          <a:xfrm>
            <a:off x="0" y="2417725"/>
            <a:ext cx="9144000" cy="4440300"/>
          </a:xfrm>
          <a:prstGeom prst="rect">
            <a:avLst/>
          </a:prstGeom>
          <a:solidFill>
            <a:srgbClr val="11B6F1"/>
          </a:solidFill>
          <a:ln cap="flat" cmpd="sng" w="9525">
            <a:solidFill>
              <a:srgbClr val="11B6F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g21953eb5a11_0_302"/>
          <p:cNvSpPr txBox="1"/>
          <p:nvPr/>
        </p:nvSpPr>
        <p:spPr>
          <a:xfrm>
            <a:off x="990611" y="5467888"/>
            <a:ext cx="5048100" cy="442500"/>
          </a:xfrm>
          <a:prstGeom prst="rect">
            <a:avLst/>
          </a:prstGeom>
          <a:noFill/>
          <a:ln>
            <a:noFill/>
          </a:ln>
        </p:spPr>
        <p:txBody>
          <a:bodyPr anchorCtr="0" anchor="t" bIns="0" lIns="0" spcFirstLastPara="1" rIns="0" wrap="square" tIns="11425">
            <a:spAutoFit/>
          </a:bodyPr>
          <a:lstStyle/>
          <a:p>
            <a:pPr indent="0" lvl="0" marL="0" rtl="0" algn="l">
              <a:lnSpc>
                <a:spcPct val="100000"/>
              </a:lnSpc>
              <a:spcBef>
                <a:spcPts val="0"/>
              </a:spcBef>
              <a:spcAft>
                <a:spcPts val="0"/>
              </a:spcAft>
              <a:buNone/>
            </a:pPr>
            <a:r>
              <a:rPr lang="en-US">
                <a:solidFill>
                  <a:srgbClr val="FFFFFF"/>
                </a:solidFill>
                <a:latin typeface="Gill Sans"/>
                <a:ea typeface="Gill Sans"/>
                <a:cs typeface="Gill Sans"/>
                <a:sym typeface="Gill Sans"/>
              </a:rPr>
              <a:t>Cor</a:t>
            </a:r>
            <a:r>
              <a:rPr lang="en-US">
                <a:solidFill>
                  <a:srgbClr val="FFFFFF"/>
                </a:solidFill>
                <a:latin typeface="Gill Sans"/>
                <a:ea typeface="Gill Sans"/>
                <a:cs typeface="Gill Sans"/>
                <a:sym typeface="Gill Sans"/>
              </a:rPr>
              <a:t>porate Sponsor: Freddie Mac</a:t>
            </a:r>
            <a:r>
              <a:rPr lang="en-US" sz="1400">
                <a:solidFill>
                  <a:srgbClr val="FFFFFF"/>
                </a:solidFill>
                <a:latin typeface="Gill Sans"/>
                <a:ea typeface="Gill Sans"/>
                <a:cs typeface="Gill Sans"/>
                <a:sym typeface="Gill Sans"/>
              </a:rPr>
              <a:t> </a:t>
            </a:r>
            <a:endParaRPr>
              <a:solidFill>
                <a:srgbClr val="FFFFFF"/>
              </a:solidFill>
              <a:latin typeface="Gill Sans"/>
              <a:ea typeface="Gill Sans"/>
              <a:cs typeface="Gill Sans"/>
              <a:sym typeface="Gill Sans"/>
            </a:endParaRPr>
          </a:p>
          <a:p>
            <a:pPr indent="0" lvl="0" marL="0" rtl="0" algn="l">
              <a:lnSpc>
                <a:spcPct val="100000"/>
              </a:lnSpc>
              <a:spcBef>
                <a:spcPts val="0"/>
              </a:spcBef>
              <a:spcAft>
                <a:spcPts val="0"/>
              </a:spcAft>
              <a:buNone/>
            </a:pPr>
            <a:r>
              <a:rPr lang="en-US">
                <a:solidFill>
                  <a:srgbClr val="FFFFFF"/>
                </a:solidFill>
                <a:latin typeface="Gill Sans"/>
                <a:ea typeface="Gill Sans"/>
                <a:cs typeface="Gill Sans"/>
                <a:sym typeface="Gill Sans"/>
              </a:rPr>
              <a:t>Faculty Advisor: Professor Clifford Rossi</a:t>
            </a:r>
            <a:endParaRPr>
              <a:solidFill>
                <a:srgbClr val="FFFFFF"/>
              </a:solidFill>
              <a:latin typeface="Gill Sans"/>
              <a:ea typeface="Gill Sans"/>
              <a:cs typeface="Gill Sans"/>
              <a:sym typeface="Gill Sans"/>
            </a:endParaRPr>
          </a:p>
        </p:txBody>
      </p:sp>
      <p:sp>
        <p:nvSpPr>
          <p:cNvPr id="63" name="Google Shape;63;g21953eb5a11_0_302"/>
          <p:cNvSpPr txBox="1"/>
          <p:nvPr/>
        </p:nvSpPr>
        <p:spPr>
          <a:xfrm>
            <a:off x="404091" y="6221013"/>
            <a:ext cx="586500" cy="180900"/>
          </a:xfrm>
          <a:prstGeom prst="rect">
            <a:avLst/>
          </a:prstGeom>
          <a:noFill/>
          <a:ln>
            <a:noFill/>
          </a:ln>
        </p:spPr>
        <p:txBody>
          <a:bodyPr anchorCtr="0" anchor="t" bIns="0" lIns="0" spcFirstLastPara="1" rIns="0" wrap="square" tIns="11425">
            <a:spAutoFit/>
          </a:bodyPr>
          <a:lstStyle/>
          <a:p>
            <a:pPr indent="0" lvl="0" marL="12700" rtl="0" algn="l">
              <a:lnSpc>
                <a:spcPct val="100000"/>
              </a:lnSpc>
              <a:spcBef>
                <a:spcPts val="0"/>
              </a:spcBef>
              <a:spcAft>
                <a:spcPts val="0"/>
              </a:spcAft>
              <a:buNone/>
            </a:pPr>
            <a:r>
              <a:rPr lang="en-US" sz="1100">
                <a:solidFill>
                  <a:srgbClr val="FFFFFF"/>
                </a:solidFill>
                <a:latin typeface="Gill Sans"/>
                <a:ea typeface="Gill Sans"/>
                <a:cs typeface="Gill Sans"/>
                <a:sym typeface="Gill Sans"/>
              </a:rPr>
              <a:t>Mar 2023</a:t>
            </a:r>
            <a:endParaRPr sz="1100">
              <a:latin typeface="Gill Sans"/>
              <a:ea typeface="Gill Sans"/>
              <a:cs typeface="Gill Sans"/>
              <a:sym typeface="Gill Sans"/>
            </a:endParaRPr>
          </a:p>
        </p:txBody>
      </p:sp>
      <p:sp>
        <p:nvSpPr>
          <p:cNvPr id="64" name="Google Shape;64;g21953eb5a11_0_302"/>
          <p:cNvSpPr txBox="1"/>
          <p:nvPr/>
        </p:nvSpPr>
        <p:spPr>
          <a:xfrm>
            <a:off x="990601" y="3750850"/>
            <a:ext cx="4700100" cy="1406400"/>
          </a:xfrm>
          <a:prstGeom prst="rect">
            <a:avLst/>
          </a:prstGeom>
          <a:noFill/>
          <a:ln>
            <a:noFill/>
          </a:ln>
        </p:spPr>
        <p:txBody>
          <a:bodyPr anchorCtr="0" anchor="t" bIns="0" lIns="0" spcFirstLastPara="1" rIns="0" wrap="square" tIns="45725">
            <a:spAutoFit/>
          </a:bodyPr>
          <a:lstStyle/>
          <a:p>
            <a:pPr indent="0" lvl="0" marL="12700" marR="0" rtl="0" algn="l">
              <a:lnSpc>
                <a:spcPct val="115555"/>
              </a:lnSpc>
              <a:spcBef>
                <a:spcPts val="0"/>
              </a:spcBef>
              <a:spcAft>
                <a:spcPts val="0"/>
              </a:spcAft>
              <a:buNone/>
            </a:pPr>
            <a:r>
              <a:rPr lang="en-US" sz="4100">
                <a:solidFill>
                  <a:srgbClr val="FFFFFF"/>
                </a:solidFill>
                <a:latin typeface="Gill Sans"/>
                <a:ea typeface="Gill Sans"/>
                <a:cs typeface="Gill Sans"/>
                <a:sym typeface="Gill Sans"/>
              </a:rPr>
              <a:t>Mortgage Climate Risk Report</a:t>
            </a:r>
            <a:endParaRPr sz="4100">
              <a:latin typeface="Gill Sans"/>
              <a:ea typeface="Gill Sans"/>
              <a:cs typeface="Gill Sans"/>
              <a:sym typeface="Gill Sans"/>
            </a:endParaRPr>
          </a:p>
        </p:txBody>
      </p:sp>
      <p:pic>
        <p:nvPicPr>
          <p:cNvPr id="65" name="Google Shape;65;g21953eb5a11_0_302"/>
          <p:cNvPicPr preferRelativeResize="0"/>
          <p:nvPr/>
        </p:nvPicPr>
        <p:blipFill>
          <a:blip r:embed="rId3">
            <a:alphaModFix/>
          </a:blip>
          <a:stretch>
            <a:fillRect/>
          </a:stretch>
        </p:blipFill>
        <p:spPr>
          <a:xfrm>
            <a:off x="7456273" y="6334125"/>
            <a:ext cx="1493500" cy="296925"/>
          </a:xfrm>
          <a:prstGeom prst="rect">
            <a:avLst/>
          </a:prstGeom>
          <a:noFill/>
          <a:ln>
            <a:noFill/>
          </a:ln>
        </p:spPr>
      </p:pic>
      <p:pic>
        <p:nvPicPr>
          <p:cNvPr id="66" name="Google Shape;66;g21953eb5a11_0_302"/>
          <p:cNvPicPr preferRelativeResize="0"/>
          <p:nvPr/>
        </p:nvPicPr>
        <p:blipFill rotWithShape="1">
          <a:blip r:embed="rId4">
            <a:alphaModFix/>
          </a:blip>
          <a:srcRect b="27415" l="0" r="0" t="13370"/>
          <a:stretch/>
        </p:blipFill>
        <p:spPr>
          <a:xfrm>
            <a:off x="0" y="0"/>
            <a:ext cx="9144003" cy="3529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43" name="Shape 343"/>
        <p:cNvGrpSpPr/>
        <p:nvPr/>
      </p:nvGrpSpPr>
      <p:grpSpPr>
        <a:xfrm>
          <a:off x="0" y="0"/>
          <a:ext cx="0" cy="0"/>
          <a:chOff x="0" y="0"/>
          <a:chExt cx="0" cy="0"/>
        </a:xfrm>
      </p:grpSpPr>
      <p:grpSp>
        <p:nvGrpSpPr>
          <p:cNvPr id="344" name="Google Shape;344;g21953eb5a11_0_471"/>
          <p:cNvGrpSpPr/>
          <p:nvPr/>
        </p:nvGrpSpPr>
        <p:grpSpPr>
          <a:xfrm>
            <a:off x="0" y="0"/>
            <a:ext cx="9144091" cy="6271593"/>
            <a:chOff x="0" y="0"/>
            <a:chExt cx="10058400" cy="7107426"/>
          </a:xfrm>
        </p:grpSpPr>
        <p:sp>
          <p:nvSpPr>
            <p:cNvPr id="345" name="Google Shape;345;g21953eb5a11_0_471"/>
            <p:cNvSpPr/>
            <p:nvPr/>
          </p:nvSpPr>
          <p:spPr>
            <a:xfrm>
              <a:off x="461772" y="7107426"/>
              <a:ext cx="9139555" cy="0"/>
            </a:xfrm>
            <a:custGeom>
              <a:rect b="b" l="l" r="r" t="t"/>
              <a:pathLst>
                <a:path extrusionOk="0" h="120000" w="9139555">
                  <a:moveTo>
                    <a:pt x="0" y="0"/>
                  </a:moveTo>
                  <a:lnTo>
                    <a:pt x="9139428" y="0"/>
                  </a:lnTo>
                </a:path>
              </a:pathLst>
            </a:custGeom>
            <a:noFill/>
            <a:ln cap="flat" cmpd="sng" w="9525">
              <a:solidFill>
                <a:srgbClr val="A1A0A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300"/>
            </a:p>
          </p:txBody>
        </p:sp>
        <p:pic>
          <p:nvPicPr>
            <p:cNvPr id="346" name="Google Shape;346;g21953eb5a11_0_471"/>
            <p:cNvPicPr preferRelativeResize="0"/>
            <p:nvPr/>
          </p:nvPicPr>
          <p:blipFill rotWithShape="1">
            <a:blip r:embed="rId3">
              <a:alphaModFix/>
            </a:blip>
            <a:srcRect b="0" l="0" r="0" t="0"/>
            <a:stretch/>
          </p:blipFill>
          <p:spPr>
            <a:xfrm>
              <a:off x="9354311" y="425875"/>
              <a:ext cx="246888" cy="123285"/>
            </a:xfrm>
            <a:prstGeom prst="rect">
              <a:avLst/>
            </a:prstGeom>
            <a:noFill/>
            <a:ln>
              <a:noFill/>
            </a:ln>
          </p:spPr>
        </p:pic>
        <p:sp>
          <p:nvSpPr>
            <p:cNvPr id="347" name="Google Shape;347;g21953eb5a11_0_471"/>
            <p:cNvSpPr/>
            <p:nvPr/>
          </p:nvSpPr>
          <p:spPr>
            <a:xfrm>
              <a:off x="0" y="0"/>
              <a:ext cx="10058400" cy="179705"/>
            </a:xfrm>
            <a:custGeom>
              <a:rect b="b" l="l" r="r" t="t"/>
              <a:pathLst>
                <a:path extrusionOk="0" h="179705" w="10058400">
                  <a:moveTo>
                    <a:pt x="0" y="179324"/>
                  </a:moveTo>
                  <a:lnTo>
                    <a:pt x="10058400" y="179324"/>
                  </a:lnTo>
                  <a:lnTo>
                    <a:pt x="10058400" y="0"/>
                  </a:lnTo>
                  <a:lnTo>
                    <a:pt x="0" y="0"/>
                  </a:lnTo>
                  <a:lnTo>
                    <a:pt x="0" y="179324"/>
                  </a:lnTo>
                  <a:close/>
                </a:path>
              </a:pathLst>
            </a:custGeom>
            <a:solidFill>
              <a:srgbClr val="29B5E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300"/>
            </a:p>
          </p:txBody>
        </p:sp>
      </p:grpSp>
      <p:sp>
        <p:nvSpPr>
          <p:cNvPr id="348" name="Google Shape;348;g21953eb5a11_0_471"/>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rtl="0" algn="l">
              <a:lnSpc>
                <a:spcPct val="100000"/>
              </a:lnSpc>
              <a:spcBef>
                <a:spcPts val="0"/>
              </a:spcBef>
              <a:spcAft>
                <a:spcPts val="0"/>
              </a:spcAft>
              <a:buNone/>
            </a:pPr>
            <a:r>
              <a:rPr lang="en-US"/>
              <a:t>Mortgage Climate Risk Report</a:t>
            </a:r>
            <a:endParaRPr/>
          </a:p>
        </p:txBody>
      </p:sp>
      <p:sp>
        <p:nvSpPr>
          <p:cNvPr id="349" name="Google Shape;349;g21953eb5a11_0_471"/>
          <p:cNvSpPr txBox="1"/>
          <p:nvPr>
            <p:ph idx="12" type="sldNum"/>
          </p:nvPr>
        </p:nvSpPr>
        <p:spPr>
          <a:xfrm>
            <a:off x="7968275" y="6482075"/>
            <a:ext cx="806700" cy="143700"/>
          </a:xfrm>
          <a:prstGeom prst="rect">
            <a:avLst/>
          </a:prstGeom>
          <a:noFill/>
          <a:ln>
            <a:noFill/>
          </a:ln>
        </p:spPr>
        <p:txBody>
          <a:bodyPr anchorCtr="0" anchor="t" bIns="0" lIns="0" spcFirstLastPara="1" rIns="0" wrap="square" tIns="5125">
            <a:spAutoFit/>
          </a:bodyPr>
          <a:lstStyle/>
          <a:p>
            <a:pPr indent="0" lvl="0" marL="12700" rtl="0" algn="l">
              <a:lnSpc>
                <a:spcPct val="100000"/>
              </a:lnSpc>
              <a:spcBef>
                <a:spcPts val="0"/>
              </a:spcBef>
              <a:spcAft>
                <a:spcPts val="0"/>
              </a:spcAft>
              <a:buNone/>
            </a:pPr>
            <a:r>
              <a:rPr lang="en-US"/>
              <a:t>Mar 2023 | </a:t>
            </a:r>
            <a:fld id="{00000000-1234-1234-1234-123412341234}" type="slidenum">
              <a:rPr lang="en-US"/>
              <a:t>‹#›</a:t>
            </a:fld>
            <a:endParaRPr/>
          </a:p>
        </p:txBody>
      </p:sp>
      <p:pic>
        <p:nvPicPr>
          <p:cNvPr id="350" name="Google Shape;350;g21953eb5a11_0_471"/>
          <p:cNvPicPr preferRelativeResize="0"/>
          <p:nvPr/>
        </p:nvPicPr>
        <p:blipFill rotWithShape="1">
          <a:blip r:embed="rId4">
            <a:alphaModFix/>
          </a:blip>
          <a:srcRect b="0" l="0" r="0" t="0"/>
          <a:stretch/>
        </p:blipFill>
        <p:spPr>
          <a:xfrm>
            <a:off x="70447" y="798989"/>
            <a:ext cx="161511" cy="209536"/>
          </a:xfrm>
          <a:prstGeom prst="rect">
            <a:avLst/>
          </a:prstGeom>
          <a:noFill/>
          <a:ln>
            <a:noFill/>
          </a:ln>
        </p:spPr>
      </p:pic>
      <p:sp>
        <p:nvSpPr>
          <p:cNvPr id="351" name="Google Shape;351;g21953eb5a11_0_471"/>
          <p:cNvSpPr txBox="1"/>
          <p:nvPr/>
        </p:nvSpPr>
        <p:spPr>
          <a:xfrm>
            <a:off x="231950" y="686225"/>
            <a:ext cx="5485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1FB5E8"/>
                </a:solidFill>
              </a:rPr>
              <a:t>Setting Constraints</a:t>
            </a:r>
            <a:r>
              <a:rPr b="1" lang="en-US">
                <a:solidFill>
                  <a:srgbClr val="1FB5E8"/>
                </a:solidFill>
              </a:rPr>
              <a:t>:</a:t>
            </a:r>
            <a:r>
              <a:rPr lang="en-US"/>
              <a:t> Only kept the data that is first lien and single family</a:t>
            </a:r>
            <a:endParaRPr/>
          </a:p>
        </p:txBody>
      </p:sp>
      <p:pic>
        <p:nvPicPr>
          <p:cNvPr id="352" name="Google Shape;352;g21953eb5a11_0_471"/>
          <p:cNvPicPr preferRelativeResize="0"/>
          <p:nvPr/>
        </p:nvPicPr>
        <p:blipFill rotWithShape="1">
          <a:blip r:embed="rId4">
            <a:alphaModFix/>
          </a:blip>
          <a:srcRect b="0" l="0" r="0" t="0"/>
          <a:stretch/>
        </p:blipFill>
        <p:spPr>
          <a:xfrm>
            <a:off x="70447" y="1595959"/>
            <a:ext cx="161511" cy="209536"/>
          </a:xfrm>
          <a:prstGeom prst="rect">
            <a:avLst/>
          </a:prstGeom>
          <a:noFill/>
          <a:ln>
            <a:noFill/>
          </a:ln>
        </p:spPr>
      </p:pic>
      <p:sp>
        <p:nvSpPr>
          <p:cNvPr id="353" name="Google Shape;353;g21953eb5a11_0_471"/>
          <p:cNvSpPr txBox="1"/>
          <p:nvPr/>
        </p:nvSpPr>
        <p:spPr>
          <a:xfrm>
            <a:off x="242536" y="1462732"/>
            <a:ext cx="5544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1FB5E8"/>
                </a:solidFill>
              </a:rPr>
              <a:t>Missing Data</a:t>
            </a:r>
            <a:r>
              <a:rPr b="1" lang="en-US">
                <a:solidFill>
                  <a:srgbClr val="1FB5E8"/>
                </a:solidFill>
              </a:rPr>
              <a:t>:</a:t>
            </a:r>
            <a:r>
              <a:rPr lang="en-US"/>
              <a:t> </a:t>
            </a:r>
            <a:r>
              <a:rPr lang="en-US">
                <a:solidFill>
                  <a:schemeClr val="dk1"/>
                </a:solidFill>
              </a:rPr>
              <a:t>Deleting observations where important attributes are missing.</a:t>
            </a:r>
            <a:endParaRPr/>
          </a:p>
        </p:txBody>
      </p:sp>
      <p:pic>
        <p:nvPicPr>
          <p:cNvPr id="354" name="Google Shape;354;g21953eb5a11_0_471"/>
          <p:cNvPicPr preferRelativeResize="0"/>
          <p:nvPr/>
        </p:nvPicPr>
        <p:blipFill rotWithShape="1">
          <a:blip r:embed="rId3">
            <a:alphaModFix/>
          </a:blip>
          <a:srcRect b="0" l="0" r="0" t="0"/>
          <a:stretch/>
        </p:blipFill>
        <p:spPr>
          <a:xfrm>
            <a:off x="8504004" y="375792"/>
            <a:ext cx="224446" cy="108787"/>
          </a:xfrm>
          <a:prstGeom prst="rect">
            <a:avLst/>
          </a:prstGeom>
          <a:noFill/>
          <a:ln>
            <a:noFill/>
          </a:ln>
        </p:spPr>
      </p:pic>
      <p:pic>
        <p:nvPicPr>
          <p:cNvPr id="355" name="Google Shape;355;g21953eb5a11_0_471"/>
          <p:cNvPicPr preferRelativeResize="0"/>
          <p:nvPr/>
        </p:nvPicPr>
        <p:blipFill rotWithShape="1">
          <a:blip r:embed="rId5">
            <a:alphaModFix/>
          </a:blip>
          <a:srcRect b="0" l="19450" r="41773" t="-816"/>
          <a:stretch/>
        </p:blipFill>
        <p:spPr>
          <a:xfrm>
            <a:off x="5728325" y="139825"/>
            <a:ext cx="3415777" cy="6131776"/>
          </a:xfrm>
          <a:prstGeom prst="rect">
            <a:avLst/>
          </a:prstGeom>
          <a:noFill/>
          <a:ln>
            <a:noFill/>
          </a:ln>
        </p:spPr>
      </p:pic>
      <p:pic>
        <p:nvPicPr>
          <p:cNvPr id="356" name="Google Shape;356;g21953eb5a11_0_471"/>
          <p:cNvPicPr preferRelativeResize="0"/>
          <p:nvPr/>
        </p:nvPicPr>
        <p:blipFill rotWithShape="1">
          <a:blip r:embed="rId4">
            <a:alphaModFix/>
          </a:blip>
          <a:srcRect b="0" l="0" r="0" t="0"/>
          <a:stretch/>
        </p:blipFill>
        <p:spPr>
          <a:xfrm>
            <a:off x="70447" y="2392934"/>
            <a:ext cx="161511" cy="209536"/>
          </a:xfrm>
          <a:prstGeom prst="rect">
            <a:avLst/>
          </a:prstGeom>
          <a:noFill/>
          <a:ln>
            <a:noFill/>
          </a:ln>
        </p:spPr>
      </p:pic>
      <p:sp>
        <p:nvSpPr>
          <p:cNvPr id="357" name="Google Shape;357;g21953eb5a11_0_471"/>
          <p:cNvSpPr txBox="1"/>
          <p:nvPr/>
        </p:nvSpPr>
        <p:spPr>
          <a:xfrm>
            <a:off x="242536" y="2277294"/>
            <a:ext cx="5544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1FB5E8"/>
                </a:solidFill>
              </a:rPr>
              <a:t>Standardize Units/Range</a:t>
            </a:r>
            <a:r>
              <a:rPr b="1" lang="en-US">
                <a:solidFill>
                  <a:srgbClr val="1FB5E8"/>
                </a:solidFill>
              </a:rPr>
              <a:t>:</a:t>
            </a:r>
            <a:r>
              <a:rPr lang="en-US"/>
              <a:t> Manipulate the attributes of different variables to make them consistent and useable for analysis.</a:t>
            </a:r>
            <a:endParaRPr/>
          </a:p>
        </p:txBody>
      </p:sp>
      <p:pic>
        <p:nvPicPr>
          <p:cNvPr id="358" name="Google Shape;358;g21953eb5a11_0_471"/>
          <p:cNvPicPr preferRelativeResize="0"/>
          <p:nvPr/>
        </p:nvPicPr>
        <p:blipFill rotWithShape="1">
          <a:blip r:embed="rId4">
            <a:alphaModFix/>
          </a:blip>
          <a:srcRect b="0" l="0" r="0" t="0"/>
          <a:stretch/>
        </p:blipFill>
        <p:spPr>
          <a:xfrm>
            <a:off x="70447" y="3189909"/>
            <a:ext cx="161511" cy="209536"/>
          </a:xfrm>
          <a:prstGeom prst="rect">
            <a:avLst/>
          </a:prstGeom>
          <a:noFill/>
          <a:ln>
            <a:noFill/>
          </a:ln>
        </p:spPr>
      </p:pic>
      <p:sp>
        <p:nvSpPr>
          <p:cNvPr id="359" name="Google Shape;359;g21953eb5a11_0_471"/>
          <p:cNvSpPr txBox="1"/>
          <p:nvPr/>
        </p:nvSpPr>
        <p:spPr>
          <a:xfrm>
            <a:off x="242536" y="3053182"/>
            <a:ext cx="5544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1FB5E8"/>
                </a:solidFill>
              </a:rPr>
              <a:t>Outliers</a:t>
            </a:r>
            <a:r>
              <a:rPr b="1" lang="en-US">
                <a:solidFill>
                  <a:srgbClr val="1FB5E8"/>
                </a:solidFill>
              </a:rPr>
              <a:t>:</a:t>
            </a:r>
            <a:r>
              <a:rPr lang="en-US"/>
              <a:t> First Winsorized then trimmed the data that lies above the </a:t>
            </a:r>
            <a:r>
              <a:rPr lang="en-US">
                <a:solidFill>
                  <a:srgbClr val="77C043"/>
                </a:solidFill>
              </a:rPr>
              <a:t>99th</a:t>
            </a:r>
            <a:r>
              <a:rPr lang="en-US"/>
              <a:t> or below the </a:t>
            </a:r>
            <a:r>
              <a:rPr lang="en-US">
                <a:solidFill>
                  <a:srgbClr val="77C043"/>
                </a:solidFill>
              </a:rPr>
              <a:t>1st</a:t>
            </a:r>
            <a:r>
              <a:rPr lang="en-US"/>
              <a:t> percentile.</a:t>
            </a:r>
            <a:endParaRPr/>
          </a:p>
        </p:txBody>
      </p:sp>
      <p:pic>
        <p:nvPicPr>
          <p:cNvPr id="360" name="Google Shape;360;g21953eb5a11_0_471"/>
          <p:cNvPicPr preferRelativeResize="0"/>
          <p:nvPr/>
        </p:nvPicPr>
        <p:blipFill rotWithShape="1">
          <a:blip r:embed="rId4">
            <a:alphaModFix/>
          </a:blip>
          <a:srcRect b="0" l="0" r="0" t="0"/>
          <a:stretch/>
        </p:blipFill>
        <p:spPr>
          <a:xfrm>
            <a:off x="70447" y="3986884"/>
            <a:ext cx="161511" cy="209536"/>
          </a:xfrm>
          <a:prstGeom prst="rect">
            <a:avLst/>
          </a:prstGeom>
          <a:noFill/>
          <a:ln>
            <a:noFill/>
          </a:ln>
        </p:spPr>
      </p:pic>
      <p:sp>
        <p:nvSpPr>
          <p:cNvPr id="361" name="Google Shape;361;g21953eb5a11_0_471"/>
          <p:cNvSpPr txBox="1"/>
          <p:nvPr/>
        </p:nvSpPr>
        <p:spPr>
          <a:xfrm>
            <a:off x="242536" y="3868382"/>
            <a:ext cx="5544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1FB5E8"/>
                </a:solidFill>
              </a:rPr>
              <a:t>Merging Data</a:t>
            </a:r>
            <a:r>
              <a:rPr b="1" lang="en-US">
                <a:solidFill>
                  <a:srgbClr val="1FB5E8"/>
                </a:solidFill>
              </a:rPr>
              <a:t>:</a:t>
            </a:r>
            <a:r>
              <a:rPr lang="en-US"/>
              <a:t> Mapped the NRI data to the cleaned HMDA data, each application is matched to its respective census tract.</a:t>
            </a:r>
            <a:endParaRPr/>
          </a:p>
        </p:txBody>
      </p:sp>
      <p:pic>
        <p:nvPicPr>
          <p:cNvPr id="362" name="Google Shape;362;g21953eb5a11_0_471"/>
          <p:cNvPicPr preferRelativeResize="0"/>
          <p:nvPr/>
        </p:nvPicPr>
        <p:blipFill rotWithShape="1">
          <a:blip r:embed="rId4">
            <a:alphaModFix/>
          </a:blip>
          <a:srcRect b="0" l="0" r="0" t="0"/>
          <a:stretch/>
        </p:blipFill>
        <p:spPr>
          <a:xfrm>
            <a:off x="70447" y="4783859"/>
            <a:ext cx="161511" cy="209536"/>
          </a:xfrm>
          <a:prstGeom prst="rect">
            <a:avLst/>
          </a:prstGeom>
          <a:noFill/>
          <a:ln>
            <a:noFill/>
          </a:ln>
        </p:spPr>
      </p:pic>
      <p:sp>
        <p:nvSpPr>
          <p:cNvPr id="363" name="Google Shape;363;g21953eb5a11_0_471"/>
          <p:cNvSpPr txBox="1"/>
          <p:nvPr/>
        </p:nvSpPr>
        <p:spPr>
          <a:xfrm>
            <a:off x="242536" y="4643626"/>
            <a:ext cx="5544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1FB5E8"/>
                </a:solidFill>
              </a:rPr>
              <a:t>Dummy Variables</a:t>
            </a:r>
            <a:r>
              <a:rPr b="1" lang="en-US">
                <a:solidFill>
                  <a:srgbClr val="1FB5E8"/>
                </a:solidFill>
              </a:rPr>
              <a:t>:</a:t>
            </a:r>
            <a:r>
              <a:rPr lang="en-US"/>
              <a:t> </a:t>
            </a:r>
            <a:r>
              <a:rPr lang="en-US">
                <a:solidFill>
                  <a:schemeClr val="dk1"/>
                </a:solidFill>
              </a:rPr>
              <a:t>Created dummy variables for key borrower’s attributes</a:t>
            </a:r>
            <a:endParaRPr/>
          </a:p>
        </p:txBody>
      </p:sp>
      <p:pic>
        <p:nvPicPr>
          <p:cNvPr id="364" name="Google Shape;364;g21953eb5a11_0_471"/>
          <p:cNvPicPr preferRelativeResize="0"/>
          <p:nvPr/>
        </p:nvPicPr>
        <p:blipFill rotWithShape="1">
          <a:blip r:embed="rId4">
            <a:alphaModFix/>
          </a:blip>
          <a:srcRect b="0" l="0" r="0" t="0"/>
          <a:stretch/>
        </p:blipFill>
        <p:spPr>
          <a:xfrm>
            <a:off x="70447" y="5580828"/>
            <a:ext cx="161511" cy="209536"/>
          </a:xfrm>
          <a:prstGeom prst="rect">
            <a:avLst/>
          </a:prstGeom>
          <a:noFill/>
          <a:ln>
            <a:noFill/>
          </a:ln>
        </p:spPr>
      </p:pic>
      <p:sp>
        <p:nvSpPr>
          <p:cNvPr id="365" name="Google Shape;365;g21953eb5a11_0_471"/>
          <p:cNvSpPr txBox="1"/>
          <p:nvPr/>
        </p:nvSpPr>
        <p:spPr>
          <a:xfrm>
            <a:off x="242536" y="5459451"/>
            <a:ext cx="5544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1FB5E8"/>
                </a:solidFill>
              </a:rPr>
              <a:t>Selecting Data</a:t>
            </a:r>
            <a:r>
              <a:rPr b="1" lang="en-US">
                <a:solidFill>
                  <a:srgbClr val="1FB5E8"/>
                </a:solidFill>
              </a:rPr>
              <a:t>:</a:t>
            </a:r>
            <a:r>
              <a:rPr lang="en-US"/>
              <a:t> </a:t>
            </a:r>
            <a:r>
              <a:rPr lang="en-US">
                <a:solidFill>
                  <a:schemeClr val="dk1"/>
                </a:solidFill>
              </a:rPr>
              <a:t>Randomly selected 1 million observations to use for data analysis.</a:t>
            </a:r>
            <a:endParaRPr/>
          </a:p>
        </p:txBody>
      </p:sp>
      <p:sp>
        <p:nvSpPr>
          <p:cNvPr id="366" name="Google Shape;366;g21953eb5a11_0_471"/>
          <p:cNvSpPr txBox="1"/>
          <p:nvPr>
            <p:ph type="title"/>
          </p:nvPr>
        </p:nvSpPr>
        <p:spPr>
          <a:xfrm>
            <a:off x="293730" y="165065"/>
            <a:ext cx="7578000" cy="381000"/>
          </a:xfrm>
          <a:prstGeom prst="rect">
            <a:avLst/>
          </a:prstGeom>
          <a:noFill/>
          <a:ln>
            <a:noFill/>
          </a:ln>
        </p:spPr>
        <p:txBody>
          <a:bodyPr anchorCtr="0" anchor="t" bIns="0" lIns="0" spcFirstLastPara="1" rIns="0" wrap="square" tIns="11425">
            <a:spAutoFit/>
          </a:bodyPr>
          <a:lstStyle/>
          <a:p>
            <a:pPr indent="0" lvl="0" marL="12700" rtl="0" algn="l">
              <a:spcBef>
                <a:spcPts val="0"/>
              </a:spcBef>
              <a:spcAft>
                <a:spcPts val="0"/>
              </a:spcAft>
              <a:buNone/>
            </a:pPr>
            <a:r>
              <a:rPr lang="en-US" sz="2400"/>
              <a:t>Data Cleaning and Manipulation</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70" name="Shape 370"/>
        <p:cNvGrpSpPr/>
        <p:nvPr/>
      </p:nvGrpSpPr>
      <p:grpSpPr>
        <a:xfrm>
          <a:off x="0" y="0"/>
          <a:ext cx="0" cy="0"/>
          <a:chOff x="0" y="0"/>
          <a:chExt cx="0" cy="0"/>
        </a:xfrm>
      </p:grpSpPr>
      <p:grpSp>
        <p:nvGrpSpPr>
          <p:cNvPr id="371" name="Google Shape;371;g21a26d0088d_1_499"/>
          <p:cNvGrpSpPr/>
          <p:nvPr/>
        </p:nvGrpSpPr>
        <p:grpSpPr>
          <a:xfrm>
            <a:off x="0" y="158235"/>
            <a:ext cx="8728451" cy="6116496"/>
            <a:chOff x="0" y="179323"/>
            <a:chExt cx="9601200" cy="6931659"/>
          </a:xfrm>
        </p:grpSpPr>
        <p:sp>
          <p:nvSpPr>
            <p:cNvPr id="372" name="Google Shape;372;g21a26d0088d_1_499"/>
            <p:cNvSpPr/>
            <p:nvPr/>
          </p:nvSpPr>
          <p:spPr>
            <a:xfrm>
              <a:off x="6115050" y="7107426"/>
              <a:ext cx="3486150" cy="0"/>
            </a:xfrm>
            <a:custGeom>
              <a:rect b="b" l="l" r="r" t="t"/>
              <a:pathLst>
                <a:path extrusionOk="0" h="120000" w="3486150">
                  <a:moveTo>
                    <a:pt x="0" y="0"/>
                  </a:moveTo>
                  <a:lnTo>
                    <a:pt x="3486150" y="0"/>
                  </a:lnTo>
                </a:path>
              </a:pathLst>
            </a:custGeom>
            <a:noFill/>
            <a:ln cap="flat" cmpd="sng" w="9525">
              <a:solidFill>
                <a:srgbClr val="A1A0A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300"/>
            </a:p>
          </p:txBody>
        </p:sp>
        <p:sp>
          <p:nvSpPr>
            <p:cNvPr id="373" name="Google Shape;373;g21a26d0088d_1_499"/>
            <p:cNvSpPr/>
            <p:nvPr/>
          </p:nvSpPr>
          <p:spPr>
            <a:xfrm>
              <a:off x="0" y="179323"/>
              <a:ext cx="6115050" cy="6931659"/>
            </a:xfrm>
            <a:custGeom>
              <a:rect b="b" l="l" r="r" t="t"/>
              <a:pathLst>
                <a:path extrusionOk="0" h="6931659" w="6115050">
                  <a:moveTo>
                    <a:pt x="0" y="6931279"/>
                  </a:moveTo>
                  <a:lnTo>
                    <a:pt x="6115050" y="6931279"/>
                  </a:lnTo>
                  <a:lnTo>
                    <a:pt x="6115050" y="0"/>
                  </a:lnTo>
                  <a:lnTo>
                    <a:pt x="0" y="0"/>
                  </a:lnTo>
                  <a:lnTo>
                    <a:pt x="0" y="6931279"/>
                  </a:lnTo>
                  <a:close/>
                </a:path>
              </a:pathLst>
            </a:custGeom>
            <a:solidFill>
              <a:srgbClr val="24467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300"/>
            </a:p>
          </p:txBody>
        </p:sp>
      </p:grpSp>
      <p:sp>
        <p:nvSpPr>
          <p:cNvPr id="374" name="Google Shape;374;g21a26d0088d_1_499"/>
          <p:cNvSpPr txBox="1"/>
          <p:nvPr/>
        </p:nvSpPr>
        <p:spPr>
          <a:xfrm>
            <a:off x="5907950" y="1150750"/>
            <a:ext cx="2948100" cy="1379100"/>
          </a:xfrm>
          <a:prstGeom prst="rect">
            <a:avLst/>
          </a:prstGeom>
          <a:noFill/>
          <a:ln>
            <a:noFill/>
          </a:ln>
        </p:spPr>
        <p:txBody>
          <a:bodyPr anchorCtr="0" anchor="t" bIns="0" lIns="0" spcFirstLastPara="1" rIns="0" wrap="square" tIns="11425">
            <a:spAutoFit/>
          </a:bodyPr>
          <a:lstStyle/>
          <a:p>
            <a:pPr indent="0" lvl="0" marL="25400" marR="12700" rtl="0" algn="l">
              <a:lnSpc>
                <a:spcPct val="116700"/>
              </a:lnSpc>
              <a:spcBef>
                <a:spcPts val="0"/>
              </a:spcBef>
              <a:spcAft>
                <a:spcPts val="0"/>
              </a:spcAft>
              <a:buNone/>
            </a:pPr>
            <a:r>
              <a:rPr lang="en-US" sz="1300">
                <a:solidFill>
                  <a:srgbClr val="444444"/>
                </a:solidFill>
                <a:latin typeface="Gill Sans"/>
                <a:ea typeface="Gill Sans"/>
                <a:cs typeface="Gill Sans"/>
                <a:sym typeface="Gill Sans"/>
              </a:rPr>
              <a:t>While Winsorizing may </a:t>
            </a:r>
            <a:r>
              <a:rPr lang="en-US" sz="1300">
                <a:solidFill>
                  <a:srgbClr val="444444"/>
                </a:solidFill>
                <a:latin typeface="Gill Sans"/>
                <a:ea typeface="Gill Sans"/>
                <a:cs typeface="Gill Sans"/>
                <a:sym typeface="Gill Sans"/>
              </a:rPr>
              <a:t>preserve</a:t>
            </a:r>
            <a:r>
              <a:rPr lang="en-US" sz="1300">
                <a:solidFill>
                  <a:srgbClr val="444444"/>
                </a:solidFill>
                <a:latin typeface="Gill Sans"/>
                <a:ea typeface="Gill Sans"/>
                <a:cs typeface="Gill Sans"/>
                <a:sym typeface="Gill Sans"/>
              </a:rPr>
              <a:t> the data to a fuller extent, preliminary univariate analysis shows it may cause skewed data, and since the dataset still has over 13 million observations, the trimming method is chosen.</a:t>
            </a:r>
            <a:endParaRPr sz="1300">
              <a:latin typeface="Gill Sans"/>
              <a:ea typeface="Gill Sans"/>
              <a:cs typeface="Gill Sans"/>
              <a:sym typeface="Gill Sans"/>
            </a:endParaRPr>
          </a:p>
        </p:txBody>
      </p:sp>
      <p:sp>
        <p:nvSpPr>
          <p:cNvPr id="375" name="Google Shape;375;g21a26d0088d_1_499"/>
          <p:cNvSpPr txBox="1"/>
          <p:nvPr/>
        </p:nvSpPr>
        <p:spPr>
          <a:xfrm>
            <a:off x="400800" y="610645"/>
            <a:ext cx="4758000" cy="385800"/>
          </a:xfrm>
          <a:prstGeom prst="rect">
            <a:avLst/>
          </a:prstGeom>
          <a:noFill/>
          <a:ln>
            <a:noFill/>
          </a:ln>
        </p:spPr>
        <p:txBody>
          <a:bodyPr anchorCtr="0" anchor="t" bIns="0" lIns="0" spcFirstLastPara="1" rIns="0" wrap="square" tIns="18850">
            <a:spAutoFit/>
          </a:bodyPr>
          <a:lstStyle/>
          <a:p>
            <a:pPr indent="0" lvl="0" marL="12700" rtl="0" algn="l">
              <a:lnSpc>
                <a:spcPct val="100000"/>
              </a:lnSpc>
              <a:spcBef>
                <a:spcPts val="0"/>
              </a:spcBef>
              <a:spcAft>
                <a:spcPts val="0"/>
              </a:spcAft>
              <a:buNone/>
            </a:pPr>
            <a:r>
              <a:rPr lang="en-US" sz="900">
                <a:solidFill>
                  <a:srgbClr val="29B5E9"/>
                </a:solidFill>
                <a:latin typeface="Lucida Sans"/>
                <a:ea typeface="Lucida Sans"/>
                <a:cs typeface="Lucida Sans"/>
                <a:sym typeface="Lucida Sans"/>
              </a:rPr>
              <a:t>Exhibit</a:t>
            </a:r>
            <a:endParaRPr sz="900">
              <a:latin typeface="Lucida Sans"/>
              <a:ea typeface="Lucida Sans"/>
              <a:cs typeface="Lucida Sans"/>
              <a:sym typeface="Lucida Sans"/>
            </a:endParaRPr>
          </a:p>
          <a:p>
            <a:pPr indent="0" lvl="0" marL="12700" rtl="0" algn="l">
              <a:lnSpc>
                <a:spcPct val="100000"/>
              </a:lnSpc>
              <a:spcBef>
                <a:spcPts val="100"/>
              </a:spcBef>
              <a:spcAft>
                <a:spcPts val="0"/>
              </a:spcAft>
              <a:buNone/>
            </a:pPr>
            <a:r>
              <a:rPr lang="en-US">
                <a:solidFill>
                  <a:srgbClr val="FFFFFF"/>
                </a:solidFill>
                <a:latin typeface="Gill Sans"/>
                <a:ea typeface="Gill Sans"/>
                <a:cs typeface="Gill Sans"/>
                <a:sym typeface="Gill Sans"/>
              </a:rPr>
              <a:t>Univariate Plots of Continuous Variables</a:t>
            </a:r>
            <a:endParaRPr sz="1400">
              <a:latin typeface="Gill Sans"/>
              <a:ea typeface="Gill Sans"/>
              <a:cs typeface="Gill Sans"/>
              <a:sym typeface="Gill Sans"/>
            </a:endParaRPr>
          </a:p>
        </p:txBody>
      </p:sp>
      <p:sp>
        <p:nvSpPr>
          <p:cNvPr id="376" name="Google Shape;376;g21a26d0088d_1_499"/>
          <p:cNvSpPr txBox="1"/>
          <p:nvPr/>
        </p:nvSpPr>
        <p:spPr>
          <a:xfrm>
            <a:off x="3804862" y="4829396"/>
            <a:ext cx="1216500" cy="119400"/>
          </a:xfrm>
          <a:prstGeom prst="rect">
            <a:avLst/>
          </a:prstGeom>
          <a:noFill/>
          <a:ln>
            <a:noFill/>
          </a:ln>
        </p:spPr>
        <p:txBody>
          <a:bodyPr anchorCtr="0" anchor="t" bIns="0" lIns="0" spcFirstLastPara="1" rIns="0" wrap="square" tIns="11425">
            <a:spAutoFit/>
          </a:bodyPr>
          <a:lstStyle/>
          <a:p>
            <a:pPr indent="0" lvl="0" marL="0" marR="12700" rtl="0" algn="ctr">
              <a:lnSpc>
                <a:spcPct val="100000"/>
              </a:lnSpc>
              <a:spcBef>
                <a:spcPts val="0"/>
              </a:spcBef>
              <a:spcAft>
                <a:spcPts val="0"/>
              </a:spcAft>
              <a:buNone/>
            </a:pPr>
            <a:r>
              <a:rPr lang="en-US" sz="700">
                <a:solidFill>
                  <a:srgbClr val="24467D"/>
                </a:solidFill>
                <a:latin typeface="Lucida Sans"/>
                <a:ea typeface="Lucida Sans"/>
                <a:cs typeface="Lucida Sans"/>
                <a:sym typeface="Lucida Sans"/>
              </a:rPr>
              <a:t>Variance</a:t>
            </a:r>
            <a:endParaRPr sz="700">
              <a:latin typeface="Lucida Sans"/>
              <a:ea typeface="Lucida Sans"/>
              <a:cs typeface="Lucida Sans"/>
              <a:sym typeface="Lucida Sans"/>
            </a:endParaRPr>
          </a:p>
        </p:txBody>
      </p:sp>
      <p:sp>
        <p:nvSpPr>
          <p:cNvPr id="377" name="Google Shape;377;g21a26d0088d_1_499"/>
          <p:cNvSpPr txBox="1"/>
          <p:nvPr/>
        </p:nvSpPr>
        <p:spPr>
          <a:xfrm>
            <a:off x="3804862" y="5260820"/>
            <a:ext cx="1216500" cy="119400"/>
          </a:xfrm>
          <a:prstGeom prst="rect">
            <a:avLst/>
          </a:prstGeom>
          <a:noFill/>
          <a:ln>
            <a:noFill/>
          </a:ln>
        </p:spPr>
        <p:txBody>
          <a:bodyPr anchorCtr="0" anchor="t" bIns="0" lIns="0" spcFirstLastPara="1" rIns="0" wrap="square" tIns="11425">
            <a:spAutoFit/>
          </a:bodyPr>
          <a:lstStyle/>
          <a:p>
            <a:pPr indent="0" lvl="0" marL="330200" rtl="0" algn="l">
              <a:lnSpc>
                <a:spcPct val="100000"/>
              </a:lnSpc>
              <a:spcBef>
                <a:spcPts val="0"/>
              </a:spcBef>
              <a:spcAft>
                <a:spcPts val="0"/>
              </a:spcAft>
              <a:buNone/>
            </a:pPr>
            <a:r>
              <a:rPr lang="en-US" sz="700">
                <a:solidFill>
                  <a:srgbClr val="24467D"/>
                </a:solidFill>
                <a:latin typeface="Gill Sans"/>
                <a:ea typeface="Gill Sans"/>
                <a:cs typeface="Gill Sans"/>
                <a:sym typeface="Gill Sans"/>
              </a:rPr>
              <a:t>7 days shorter</a:t>
            </a:r>
            <a:endParaRPr sz="700">
              <a:latin typeface="Gill Sans"/>
              <a:ea typeface="Gill Sans"/>
              <a:cs typeface="Gill Sans"/>
              <a:sym typeface="Gill Sans"/>
            </a:endParaRPr>
          </a:p>
        </p:txBody>
      </p:sp>
      <p:sp>
        <p:nvSpPr>
          <p:cNvPr id="378" name="Google Shape;378;g21a26d0088d_1_499"/>
          <p:cNvSpPr txBox="1"/>
          <p:nvPr/>
        </p:nvSpPr>
        <p:spPr>
          <a:xfrm>
            <a:off x="1615359" y="4743112"/>
            <a:ext cx="2224500" cy="806700"/>
          </a:xfrm>
          <a:prstGeom prst="rect">
            <a:avLst/>
          </a:prstGeom>
          <a:noFill/>
          <a:ln>
            <a:noFill/>
          </a:ln>
        </p:spPr>
        <p:txBody>
          <a:bodyPr anchorCtr="0" anchor="t" bIns="0" lIns="0" spcFirstLastPara="1" rIns="0" wrap="square" tIns="11425">
            <a:spAutoFit/>
          </a:bodyPr>
          <a:lstStyle/>
          <a:p>
            <a:pPr indent="0" lvl="0" marL="12700" rtl="0" algn="ctr">
              <a:lnSpc>
                <a:spcPct val="100000"/>
              </a:lnSpc>
              <a:spcBef>
                <a:spcPts val="0"/>
              </a:spcBef>
              <a:spcAft>
                <a:spcPts val="0"/>
              </a:spcAft>
              <a:buNone/>
            </a:pPr>
            <a:r>
              <a:rPr lang="en-US" sz="700">
                <a:solidFill>
                  <a:srgbClr val="24467D"/>
                </a:solidFill>
                <a:latin typeface="Lucida Sans"/>
                <a:ea typeface="Lucida Sans"/>
                <a:cs typeface="Lucida Sans"/>
                <a:sym typeface="Lucida Sans"/>
              </a:rPr>
              <a:t>Technology Tool Offerings Take Rate</a:t>
            </a:r>
            <a:r>
              <a:rPr baseline="30000" lang="en-US" sz="600">
                <a:solidFill>
                  <a:srgbClr val="24467D"/>
                </a:solidFill>
                <a:latin typeface="Lucida Sans"/>
                <a:ea typeface="Lucida Sans"/>
                <a:cs typeface="Lucida Sans"/>
                <a:sym typeface="Lucida Sans"/>
              </a:rPr>
              <a:t>3</a:t>
            </a:r>
            <a:endParaRPr baseline="30000" sz="600">
              <a:latin typeface="Lucida Sans"/>
              <a:ea typeface="Lucida Sans"/>
              <a:cs typeface="Lucida Sans"/>
              <a:sym typeface="Lucida Sans"/>
            </a:endParaRPr>
          </a:p>
          <a:p>
            <a:pPr indent="0" lvl="0" marL="25400" rtl="0" algn="ctr">
              <a:lnSpc>
                <a:spcPct val="100000"/>
              </a:lnSpc>
              <a:spcBef>
                <a:spcPts val="500"/>
              </a:spcBef>
              <a:spcAft>
                <a:spcPts val="0"/>
              </a:spcAft>
              <a:buNone/>
            </a:pPr>
            <a:r>
              <a:rPr lang="en-US" sz="700">
                <a:solidFill>
                  <a:srgbClr val="24467D"/>
                </a:solidFill>
                <a:latin typeface="Lucida Sans"/>
                <a:ea typeface="Lucida Sans"/>
                <a:cs typeface="Lucida Sans"/>
                <a:sym typeface="Lucida Sans"/>
              </a:rPr>
              <a:t>High	Low</a:t>
            </a:r>
            <a:endParaRPr sz="700">
              <a:latin typeface="Lucida Sans"/>
              <a:ea typeface="Lucida Sans"/>
              <a:cs typeface="Lucida Sans"/>
              <a:sym typeface="Lucida Sans"/>
            </a:endParaRPr>
          </a:p>
          <a:p>
            <a:pPr indent="0" lvl="0" marL="38100" rtl="0" algn="ctr">
              <a:lnSpc>
                <a:spcPct val="100000"/>
              </a:lnSpc>
              <a:spcBef>
                <a:spcPts val="500"/>
              </a:spcBef>
              <a:spcAft>
                <a:spcPts val="0"/>
              </a:spcAft>
              <a:buNone/>
            </a:pPr>
            <a:r>
              <a:rPr lang="en-US" sz="700">
                <a:solidFill>
                  <a:srgbClr val="24467D"/>
                </a:solidFill>
                <a:latin typeface="Gill Sans"/>
                <a:ea typeface="Gill Sans"/>
                <a:cs typeface="Gill Sans"/>
                <a:sym typeface="Gill Sans"/>
              </a:rPr>
              <a:t>~$10,300	~$12,000</a:t>
            </a:r>
            <a:endParaRPr sz="700">
              <a:latin typeface="Gill Sans"/>
              <a:ea typeface="Gill Sans"/>
              <a:cs typeface="Gill Sans"/>
              <a:sym typeface="Gill Sans"/>
            </a:endParaRPr>
          </a:p>
          <a:p>
            <a:pPr indent="0" lvl="0" marL="38100" rtl="0" algn="ctr">
              <a:lnSpc>
                <a:spcPct val="100000"/>
              </a:lnSpc>
              <a:spcBef>
                <a:spcPts val="500"/>
              </a:spcBef>
              <a:spcAft>
                <a:spcPts val="0"/>
              </a:spcAft>
              <a:buNone/>
            </a:pPr>
            <a:r>
              <a:rPr lang="en-US" sz="700">
                <a:solidFill>
                  <a:srgbClr val="24467D"/>
                </a:solidFill>
                <a:latin typeface="Gill Sans"/>
                <a:ea typeface="Gill Sans"/>
                <a:cs typeface="Gill Sans"/>
                <a:sym typeface="Gill Sans"/>
              </a:rPr>
              <a:t>~35 days	~42 days</a:t>
            </a:r>
            <a:endParaRPr sz="700">
              <a:latin typeface="Gill Sans"/>
              <a:ea typeface="Gill Sans"/>
              <a:cs typeface="Gill Sans"/>
              <a:sym typeface="Gill Sans"/>
            </a:endParaRPr>
          </a:p>
          <a:p>
            <a:pPr indent="0" lvl="0" marL="63500" rtl="0" algn="ctr">
              <a:lnSpc>
                <a:spcPct val="100000"/>
              </a:lnSpc>
              <a:spcBef>
                <a:spcPts val="500"/>
              </a:spcBef>
              <a:spcAft>
                <a:spcPts val="0"/>
              </a:spcAft>
              <a:buNone/>
            </a:pPr>
            <a:r>
              <a:rPr lang="en-US" sz="700">
                <a:solidFill>
                  <a:srgbClr val="24467D"/>
                </a:solidFill>
                <a:latin typeface="Gill Sans"/>
                <a:ea typeface="Gill Sans"/>
                <a:cs typeface="Gill Sans"/>
                <a:sym typeface="Gill Sans"/>
              </a:rPr>
              <a:t>~6%	~10%</a:t>
            </a:r>
            <a:endParaRPr sz="700">
              <a:latin typeface="Gill Sans"/>
              <a:ea typeface="Gill Sans"/>
              <a:cs typeface="Gill Sans"/>
              <a:sym typeface="Gill Sans"/>
            </a:endParaRPr>
          </a:p>
        </p:txBody>
      </p:sp>
      <p:sp>
        <p:nvSpPr>
          <p:cNvPr id="379" name="Google Shape;379;g21a26d0088d_1_499"/>
          <p:cNvSpPr txBox="1"/>
          <p:nvPr/>
        </p:nvSpPr>
        <p:spPr>
          <a:xfrm>
            <a:off x="3804862" y="5433390"/>
            <a:ext cx="1216500" cy="119400"/>
          </a:xfrm>
          <a:prstGeom prst="rect">
            <a:avLst/>
          </a:prstGeom>
          <a:noFill/>
          <a:ln>
            <a:noFill/>
          </a:ln>
        </p:spPr>
        <p:txBody>
          <a:bodyPr anchorCtr="0" anchor="t" bIns="0" lIns="0" spcFirstLastPara="1" rIns="0" wrap="square" tIns="11425">
            <a:spAutoFit/>
          </a:bodyPr>
          <a:lstStyle/>
          <a:p>
            <a:pPr indent="0" lvl="0" marL="292100" rtl="0" algn="l">
              <a:lnSpc>
                <a:spcPct val="100000"/>
              </a:lnSpc>
              <a:spcBef>
                <a:spcPts val="0"/>
              </a:spcBef>
              <a:spcAft>
                <a:spcPts val="0"/>
              </a:spcAft>
              <a:buNone/>
            </a:pPr>
            <a:r>
              <a:rPr lang="en-US" sz="700">
                <a:solidFill>
                  <a:srgbClr val="24467D"/>
                </a:solidFill>
                <a:latin typeface="Gill Sans"/>
                <a:ea typeface="Gill Sans"/>
                <a:cs typeface="Gill Sans"/>
                <a:sym typeface="Gill Sans"/>
              </a:rPr>
              <a:t>4% points lower</a:t>
            </a:r>
            <a:endParaRPr sz="700">
              <a:latin typeface="Gill Sans"/>
              <a:ea typeface="Gill Sans"/>
              <a:cs typeface="Gill Sans"/>
              <a:sym typeface="Gill Sans"/>
            </a:endParaRPr>
          </a:p>
        </p:txBody>
      </p:sp>
      <p:sp>
        <p:nvSpPr>
          <p:cNvPr id="380" name="Google Shape;380;g21a26d0088d_1_499"/>
          <p:cNvSpPr txBox="1"/>
          <p:nvPr>
            <p:ph type="title"/>
          </p:nvPr>
        </p:nvSpPr>
        <p:spPr>
          <a:xfrm>
            <a:off x="5986551" y="518325"/>
            <a:ext cx="2869500" cy="394800"/>
          </a:xfrm>
          <a:prstGeom prst="rect">
            <a:avLst/>
          </a:prstGeom>
          <a:noFill/>
          <a:ln>
            <a:noFill/>
          </a:ln>
        </p:spPr>
        <p:txBody>
          <a:bodyPr anchorCtr="0" anchor="t" bIns="0" lIns="0" spcFirstLastPara="1" rIns="0" wrap="square" tIns="25125">
            <a:spAutoFit/>
          </a:bodyPr>
          <a:lstStyle/>
          <a:p>
            <a:pPr indent="0" lvl="0" marL="12700" marR="0" rtl="0" algn="l">
              <a:lnSpc>
                <a:spcPct val="118181"/>
              </a:lnSpc>
              <a:spcBef>
                <a:spcPts val="0"/>
              </a:spcBef>
              <a:spcAft>
                <a:spcPts val="0"/>
              </a:spcAft>
              <a:buNone/>
            </a:pPr>
            <a:r>
              <a:rPr lang="en-US" sz="2400"/>
              <a:t>Why Trimming</a:t>
            </a:r>
            <a:endParaRPr sz="2400"/>
          </a:p>
        </p:txBody>
      </p:sp>
      <p:pic>
        <p:nvPicPr>
          <p:cNvPr id="381" name="Google Shape;381;g21a26d0088d_1_499"/>
          <p:cNvPicPr preferRelativeResize="0"/>
          <p:nvPr/>
        </p:nvPicPr>
        <p:blipFill rotWithShape="1">
          <a:blip r:embed="rId3">
            <a:alphaModFix/>
          </a:blip>
          <a:srcRect b="0" l="0" r="0" t="0"/>
          <a:stretch/>
        </p:blipFill>
        <p:spPr>
          <a:xfrm>
            <a:off x="167750" y="1143937"/>
            <a:ext cx="2388999" cy="1796300"/>
          </a:xfrm>
          <a:prstGeom prst="rect">
            <a:avLst/>
          </a:prstGeom>
          <a:noFill/>
          <a:ln>
            <a:noFill/>
          </a:ln>
        </p:spPr>
      </p:pic>
      <p:pic>
        <p:nvPicPr>
          <p:cNvPr id="382" name="Google Shape;382;g21a26d0088d_1_499"/>
          <p:cNvPicPr preferRelativeResize="0"/>
          <p:nvPr/>
        </p:nvPicPr>
        <p:blipFill rotWithShape="1">
          <a:blip r:embed="rId4">
            <a:alphaModFix/>
          </a:blip>
          <a:srcRect b="0" l="0" r="0" t="0"/>
          <a:stretch/>
        </p:blipFill>
        <p:spPr>
          <a:xfrm>
            <a:off x="2924625" y="1150738"/>
            <a:ext cx="2389000" cy="1782680"/>
          </a:xfrm>
          <a:prstGeom prst="rect">
            <a:avLst/>
          </a:prstGeom>
          <a:noFill/>
          <a:ln>
            <a:noFill/>
          </a:ln>
        </p:spPr>
      </p:pic>
      <p:pic>
        <p:nvPicPr>
          <p:cNvPr id="383" name="Google Shape;383;g21a26d0088d_1_499"/>
          <p:cNvPicPr preferRelativeResize="0"/>
          <p:nvPr/>
        </p:nvPicPr>
        <p:blipFill rotWithShape="1">
          <a:blip r:embed="rId5">
            <a:alphaModFix/>
          </a:blip>
          <a:srcRect b="0" l="0" r="0" t="0"/>
          <a:stretch/>
        </p:blipFill>
        <p:spPr>
          <a:xfrm>
            <a:off x="167750" y="3292063"/>
            <a:ext cx="2389000" cy="1782698"/>
          </a:xfrm>
          <a:prstGeom prst="rect">
            <a:avLst/>
          </a:prstGeom>
          <a:noFill/>
          <a:ln>
            <a:noFill/>
          </a:ln>
        </p:spPr>
      </p:pic>
      <p:pic>
        <p:nvPicPr>
          <p:cNvPr id="384" name="Google Shape;384;g21a26d0088d_1_499"/>
          <p:cNvPicPr preferRelativeResize="0"/>
          <p:nvPr/>
        </p:nvPicPr>
        <p:blipFill rotWithShape="1">
          <a:blip r:embed="rId6">
            <a:alphaModFix/>
          </a:blip>
          <a:srcRect b="0" l="0" r="0" t="0"/>
          <a:stretch/>
        </p:blipFill>
        <p:spPr>
          <a:xfrm>
            <a:off x="2924624" y="3286400"/>
            <a:ext cx="2388999" cy="1794029"/>
          </a:xfrm>
          <a:prstGeom prst="rect">
            <a:avLst/>
          </a:prstGeom>
          <a:noFill/>
          <a:ln>
            <a:noFill/>
          </a:ln>
        </p:spPr>
      </p:pic>
      <p:sp>
        <p:nvSpPr>
          <p:cNvPr id="385" name="Google Shape;385;g21a26d0088d_1_499"/>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rtl="0" algn="l">
              <a:lnSpc>
                <a:spcPct val="100000"/>
              </a:lnSpc>
              <a:spcBef>
                <a:spcPts val="0"/>
              </a:spcBef>
              <a:spcAft>
                <a:spcPts val="0"/>
              </a:spcAft>
              <a:buNone/>
            </a:pPr>
            <a:r>
              <a:rPr lang="en-US"/>
              <a:t>Mortgage Climate Risk Report</a:t>
            </a:r>
            <a:endParaRPr/>
          </a:p>
        </p:txBody>
      </p:sp>
      <p:sp>
        <p:nvSpPr>
          <p:cNvPr id="386" name="Google Shape;386;g21a26d0088d_1_499"/>
          <p:cNvSpPr txBox="1"/>
          <p:nvPr>
            <p:ph idx="12" type="sldNum"/>
          </p:nvPr>
        </p:nvSpPr>
        <p:spPr>
          <a:xfrm>
            <a:off x="8009502" y="6482075"/>
            <a:ext cx="953700" cy="143700"/>
          </a:xfrm>
          <a:prstGeom prst="rect">
            <a:avLst/>
          </a:prstGeom>
          <a:noFill/>
          <a:ln>
            <a:noFill/>
          </a:ln>
        </p:spPr>
        <p:txBody>
          <a:bodyPr anchorCtr="0" anchor="t" bIns="0" lIns="0" spcFirstLastPara="1" rIns="0" wrap="square" tIns="5125">
            <a:spAutoFit/>
          </a:bodyPr>
          <a:lstStyle/>
          <a:p>
            <a:pPr indent="0" lvl="0" marL="12700" rtl="0" algn="l">
              <a:lnSpc>
                <a:spcPct val="100000"/>
              </a:lnSpc>
              <a:spcBef>
                <a:spcPts val="0"/>
              </a:spcBef>
              <a:spcAft>
                <a:spcPts val="0"/>
              </a:spcAft>
              <a:buNone/>
            </a:pPr>
            <a:r>
              <a:rPr lang="en-US"/>
              <a:t>Mar 2023 | </a:t>
            </a:r>
            <a:fld id="{00000000-1234-1234-1234-123412341234}" type="slidenum">
              <a:rPr lang="en-US"/>
              <a:t>‹#›</a:t>
            </a:fld>
            <a:endParaRPr/>
          </a:p>
        </p:txBody>
      </p:sp>
      <p:pic>
        <p:nvPicPr>
          <p:cNvPr id="387" name="Google Shape;387;g21a26d0088d_1_499"/>
          <p:cNvPicPr preferRelativeResize="0"/>
          <p:nvPr/>
        </p:nvPicPr>
        <p:blipFill rotWithShape="1">
          <a:blip r:embed="rId7">
            <a:alphaModFix/>
          </a:blip>
          <a:srcRect b="0" l="0" r="0" t="0"/>
          <a:stretch/>
        </p:blipFill>
        <p:spPr>
          <a:xfrm>
            <a:off x="5681501" y="3025800"/>
            <a:ext cx="3340751" cy="2315223"/>
          </a:xfrm>
          <a:prstGeom prst="rect">
            <a:avLst/>
          </a:prstGeom>
          <a:noFill/>
          <a:ln>
            <a:noFill/>
          </a:ln>
        </p:spPr>
      </p:pic>
      <p:grpSp>
        <p:nvGrpSpPr>
          <p:cNvPr id="388" name="Google Shape;388;g21a26d0088d_1_499"/>
          <p:cNvGrpSpPr/>
          <p:nvPr/>
        </p:nvGrpSpPr>
        <p:grpSpPr>
          <a:xfrm>
            <a:off x="0" y="0"/>
            <a:ext cx="9144091" cy="6271593"/>
            <a:chOff x="0" y="0"/>
            <a:chExt cx="10058400" cy="7107426"/>
          </a:xfrm>
        </p:grpSpPr>
        <p:sp>
          <p:nvSpPr>
            <p:cNvPr id="389" name="Google Shape;389;g21a26d0088d_1_499"/>
            <p:cNvSpPr/>
            <p:nvPr/>
          </p:nvSpPr>
          <p:spPr>
            <a:xfrm>
              <a:off x="461772" y="7107426"/>
              <a:ext cx="9139555" cy="0"/>
            </a:xfrm>
            <a:custGeom>
              <a:rect b="b" l="l" r="r" t="t"/>
              <a:pathLst>
                <a:path extrusionOk="0" h="120000" w="9139555">
                  <a:moveTo>
                    <a:pt x="0" y="0"/>
                  </a:moveTo>
                  <a:lnTo>
                    <a:pt x="9139428" y="0"/>
                  </a:lnTo>
                </a:path>
              </a:pathLst>
            </a:custGeom>
            <a:noFill/>
            <a:ln cap="flat" cmpd="sng" w="9525">
              <a:solidFill>
                <a:srgbClr val="A1A0A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300"/>
            </a:p>
          </p:txBody>
        </p:sp>
        <p:pic>
          <p:nvPicPr>
            <p:cNvPr id="390" name="Google Shape;390;g21a26d0088d_1_499"/>
            <p:cNvPicPr preferRelativeResize="0"/>
            <p:nvPr/>
          </p:nvPicPr>
          <p:blipFill rotWithShape="1">
            <a:blip r:embed="rId8">
              <a:alphaModFix/>
            </a:blip>
            <a:srcRect b="0" l="0" r="0" t="0"/>
            <a:stretch/>
          </p:blipFill>
          <p:spPr>
            <a:xfrm>
              <a:off x="9354311" y="425875"/>
              <a:ext cx="246888" cy="123285"/>
            </a:xfrm>
            <a:prstGeom prst="rect">
              <a:avLst/>
            </a:prstGeom>
            <a:noFill/>
            <a:ln>
              <a:noFill/>
            </a:ln>
          </p:spPr>
        </p:pic>
        <p:sp>
          <p:nvSpPr>
            <p:cNvPr id="391" name="Google Shape;391;g21a26d0088d_1_499"/>
            <p:cNvSpPr/>
            <p:nvPr/>
          </p:nvSpPr>
          <p:spPr>
            <a:xfrm>
              <a:off x="0" y="0"/>
              <a:ext cx="10058400" cy="179705"/>
            </a:xfrm>
            <a:custGeom>
              <a:rect b="b" l="l" r="r" t="t"/>
              <a:pathLst>
                <a:path extrusionOk="0" h="179705" w="10058400">
                  <a:moveTo>
                    <a:pt x="0" y="179324"/>
                  </a:moveTo>
                  <a:lnTo>
                    <a:pt x="10058400" y="179324"/>
                  </a:lnTo>
                  <a:lnTo>
                    <a:pt x="10058400" y="0"/>
                  </a:lnTo>
                  <a:lnTo>
                    <a:pt x="0" y="0"/>
                  </a:lnTo>
                  <a:lnTo>
                    <a:pt x="0" y="179324"/>
                  </a:lnTo>
                  <a:close/>
                </a:path>
              </a:pathLst>
            </a:custGeom>
            <a:solidFill>
              <a:srgbClr val="29B5E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300"/>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5" name="Shape 395"/>
        <p:cNvGrpSpPr/>
        <p:nvPr/>
      </p:nvGrpSpPr>
      <p:grpSpPr>
        <a:xfrm>
          <a:off x="0" y="0"/>
          <a:ext cx="0" cy="0"/>
          <a:chOff x="0" y="0"/>
          <a:chExt cx="0" cy="0"/>
        </a:xfrm>
      </p:grpSpPr>
      <p:grpSp>
        <p:nvGrpSpPr>
          <p:cNvPr id="396" name="Google Shape;396;g21953eb5a11_0_918"/>
          <p:cNvGrpSpPr/>
          <p:nvPr/>
        </p:nvGrpSpPr>
        <p:grpSpPr>
          <a:xfrm>
            <a:off x="0" y="0"/>
            <a:ext cx="9144091" cy="6858589"/>
            <a:chOff x="0" y="0"/>
            <a:chExt cx="10058400" cy="7772653"/>
          </a:xfrm>
        </p:grpSpPr>
        <p:sp>
          <p:nvSpPr>
            <p:cNvPr id="397" name="Google Shape;397;g21953eb5a11_0_918"/>
            <p:cNvSpPr/>
            <p:nvPr/>
          </p:nvSpPr>
          <p:spPr>
            <a:xfrm>
              <a:off x="0" y="179323"/>
              <a:ext cx="10058400" cy="7593330"/>
            </a:xfrm>
            <a:custGeom>
              <a:rect b="b" l="l" r="r" t="t"/>
              <a:pathLst>
                <a:path extrusionOk="0" h="7593330" w="10058400">
                  <a:moveTo>
                    <a:pt x="0" y="7593076"/>
                  </a:moveTo>
                  <a:lnTo>
                    <a:pt x="10058400" y="7593076"/>
                  </a:lnTo>
                  <a:lnTo>
                    <a:pt x="10058400" y="0"/>
                  </a:lnTo>
                  <a:lnTo>
                    <a:pt x="0" y="0"/>
                  </a:lnTo>
                  <a:lnTo>
                    <a:pt x="0" y="7593076"/>
                  </a:lnTo>
                  <a:close/>
                </a:path>
              </a:pathLst>
            </a:custGeom>
            <a:solidFill>
              <a:srgbClr val="24467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600"/>
            </a:p>
          </p:txBody>
        </p:sp>
        <p:pic>
          <p:nvPicPr>
            <p:cNvPr id="398" name="Google Shape;398;g21953eb5a11_0_918"/>
            <p:cNvPicPr preferRelativeResize="0"/>
            <p:nvPr/>
          </p:nvPicPr>
          <p:blipFill rotWithShape="1">
            <a:blip r:embed="rId3">
              <a:alphaModFix/>
            </a:blip>
            <a:srcRect b="0" l="0" r="0" t="0"/>
            <a:stretch/>
          </p:blipFill>
          <p:spPr>
            <a:xfrm>
              <a:off x="9354311" y="425875"/>
              <a:ext cx="246888" cy="123285"/>
            </a:xfrm>
            <a:prstGeom prst="rect">
              <a:avLst/>
            </a:prstGeom>
            <a:noFill/>
            <a:ln>
              <a:noFill/>
            </a:ln>
          </p:spPr>
        </p:pic>
        <p:sp>
          <p:nvSpPr>
            <p:cNvPr id="399" name="Google Shape;399;g21953eb5a11_0_918"/>
            <p:cNvSpPr/>
            <p:nvPr/>
          </p:nvSpPr>
          <p:spPr>
            <a:xfrm>
              <a:off x="0" y="0"/>
              <a:ext cx="10058400" cy="3383279"/>
            </a:xfrm>
            <a:custGeom>
              <a:rect b="b" l="l" r="r" t="t"/>
              <a:pathLst>
                <a:path extrusionOk="0" h="3383279" w="10058400">
                  <a:moveTo>
                    <a:pt x="10058400" y="0"/>
                  </a:moveTo>
                  <a:lnTo>
                    <a:pt x="3000375" y="0"/>
                  </a:lnTo>
                  <a:lnTo>
                    <a:pt x="457200" y="0"/>
                  </a:lnTo>
                  <a:lnTo>
                    <a:pt x="0" y="0"/>
                  </a:lnTo>
                  <a:lnTo>
                    <a:pt x="0" y="179324"/>
                  </a:lnTo>
                  <a:lnTo>
                    <a:pt x="457200" y="179324"/>
                  </a:lnTo>
                  <a:lnTo>
                    <a:pt x="457200" y="3382911"/>
                  </a:lnTo>
                  <a:lnTo>
                    <a:pt x="3000375" y="3382911"/>
                  </a:lnTo>
                  <a:lnTo>
                    <a:pt x="3000375" y="179324"/>
                  </a:lnTo>
                  <a:lnTo>
                    <a:pt x="10058400" y="179324"/>
                  </a:lnTo>
                  <a:lnTo>
                    <a:pt x="10058400" y="0"/>
                  </a:lnTo>
                  <a:close/>
                </a:path>
              </a:pathLst>
            </a:custGeom>
            <a:solidFill>
              <a:srgbClr val="29B5E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600"/>
            </a:p>
          </p:txBody>
        </p:sp>
      </p:grpSp>
      <p:sp>
        <p:nvSpPr>
          <p:cNvPr id="400" name="Google Shape;400;g21953eb5a11_0_918"/>
          <p:cNvSpPr txBox="1"/>
          <p:nvPr/>
        </p:nvSpPr>
        <p:spPr>
          <a:xfrm>
            <a:off x="963229" y="645651"/>
            <a:ext cx="1488300" cy="2919600"/>
          </a:xfrm>
          <a:prstGeom prst="rect">
            <a:avLst/>
          </a:prstGeom>
          <a:noFill/>
          <a:ln>
            <a:noFill/>
          </a:ln>
        </p:spPr>
        <p:txBody>
          <a:bodyPr anchorCtr="0" anchor="t" bIns="0" lIns="0" spcFirstLastPara="1" rIns="0" wrap="square" tIns="10275">
            <a:spAutoFit/>
          </a:bodyPr>
          <a:lstStyle/>
          <a:p>
            <a:pPr indent="0" lvl="0" marL="12700" rtl="0" algn="l">
              <a:lnSpc>
                <a:spcPct val="100000"/>
              </a:lnSpc>
              <a:spcBef>
                <a:spcPts val="0"/>
              </a:spcBef>
              <a:spcAft>
                <a:spcPts val="0"/>
              </a:spcAft>
              <a:buNone/>
            </a:pPr>
            <a:r>
              <a:rPr lang="en-US" sz="18900">
                <a:solidFill>
                  <a:srgbClr val="24467D"/>
                </a:solidFill>
                <a:latin typeface="Lucida Sans"/>
                <a:ea typeface="Lucida Sans"/>
                <a:cs typeface="Lucida Sans"/>
                <a:sym typeface="Lucida Sans"/>
              </a:rPr>
              <a:t>3</a:t>
            </a:r>
            <a:endParaRPr sz="18900">
              <a:latin typeface="Lucida Sans"/>
              <a:ea typeface="Lucida Sans"/>
              <a:cs typeface="Lucida Sans"/>
              <a:sym typeface="Lucida Sans"/>
            </a:endParaRPr>
          </a:p>
        </p:txBody>
      </p:sp>
      <p:sp>
        <p:nvSpPr>
          <p:cNvPr id="401" name="Google Shape;401;g21953eb5a11_0_918"/>
          <p:cNvSpPr txBox="1"/>
          <p:nvPr>
            <p:ph type="title"/>
          </p:nvPr>
        </p:nvSpPr>
        <p:spPr>
          <a:xfrm>
            <a:off x="3402849" y="918877"/>
            <a:ext cx="4765500" cy="504000"/>
          </a:xfrm>
          <a:prstGeom prst="rect">
            <a:avLst/>
          </a:prstGeom>
          <a:noFill/>
          <a:ln>
            <a:noFill/>
          </a:ln>
        </p:spPr>
        <p:txBody>
          <a:bodyPr anchorCtr="0" anchor="t" bIns="0" lIns="0" spcFirstLastPara="1" rIns="0" wrap="square" tIns="11425">
            <a:spAutoFit/>
          </a:bodyPr>
          <a:lstStyle/>
          <a:p>
            <a:pPr indent="0" lvl="0" marL="12700" rtl="0" algn="l">
              <a:lnSpc>
                <a:spcPct val="100000"/>
              </a:lnSpc>
              <a:spcBef>
                <a:spcPts val="0"/>
              </a:spcBef>
              <a:spcAft>
                <a:spcPts val="0"/>
              </a:spcAft>
              <a:buNone/>
            </a:pPr>
            <a:r>
              <a:rPr lang="en-US" sz="3200">
                <a:solidFill>
                  <a:srgbClr val="FFFFFF"/>
                </a:solidFill>
              </a:rPr>
              <a:t>Data Visualization</a:t>
            </a:r>
            <a:endParaRPr sz="3200"/>
          </a:p>
        </p:txBody>
      </p:sp>
      <p:sp>
        <p:nvSpPr>
          <p:cNvPr id="402" name="Google Shape;402;g21953eb5a11_0_918"/>
          <p:cNvSpPr txBox="1"/>
          <p:nvPr/>
        </p:nvSpPr>
        <p:spPr>
          <a:xfrm>
            <a:off x="3864476" y="2293549"/>
            <a:ext cx="2499000" cy="396300"/>
          </a:xfrm>
          <a:prstGeom prst="rect">
            <a:avLst/>
          </a:prstGeom>
          <a:noFill/>
          <a:ln>
            <a:noFill/>
          </a:ln>
        </p:spPr>
        <p:txBody>
          <a:bodyPr anchorCtr="0" anchor="t" bIns="0" lIns="0" spcFirstLastPara="1" rIns="0" wrap="square" tIns="11425">
            <a:spAutoFit/>
          </a:bodyPr>
          <a:lstStyle/>
          <a:p>
            <a:pPr indent="0" lvl="0" marL="12700" rtl="0" algn="l">
              <a:lnSpc>
                <a:spcPct val="100000"/>
              </a:lnSpc>
              <a:spcBef>
                <a:spcPts val="0"/>
              </a:spcBef>
              <a:spcAft>
                <a:spcPts val="0"/>
              </a:spcAft>
              <a:buNone/>
            </a:pPr>
            <a:r>
              <a:rPr lang="en-US" sz="2500">
                <a:solidFill>
                  <a:srgbClr val="FFFFFF"/>
                </a:solidFill>
                <a:latin typeface="Gill Sans"/>
                <a:ea typeface="Gill Sans"/>
                <a:cs typeface="Gill Sans"/>
                <a:sym typeface="Gill Sans"/>
              </a:rPr>
              <a:t>Univariate Analysis</a:t>
            </a:r>
            <a:endParaRPr sz="2500"/>
          </a:p>
        </p:txBody>
      </p:sp>
      <p:pic>
        <p:nvPicPr>
          <p:cNvPr id="403" name="Google Shape;403;g21953eb5a11_0_918"/>
          <p:cNvPicPr preferRelativeResize="0"/>
          <p:nvPr/>
        </p:nvPicPr>
        <p:blipFill rotWithShape="1">
          <a:blip r:embed="rId4">
            <a:alphaModFix/>
          </a:blip>
          <a:srcRect b="42853" l="-33827" r="-25737" t="0"/>
          <a:stretch/>
        </p:blipFill>
        <p:spPr>
          <a:xfrm>
            <a:off x="3255818" y="2346828"/>
            <a:ext cx="505213" cy="1307694"/>
          </a:xfrm>
          <a:prstGeom prst="rect">
            <a:avLst/>
          </a:prstGeom>
          <a:noFill/>
          <a:ln>
            <a:noFill/>
          </a:ln>
        </p:spPr>
      </p:pic>
      <p:sp>
        <p:nvSpPr>
          <p:cNvPr id="404" name="Google Shape;404;g21953eb5a11_0_918"/>
          <p:cNvSpPr txBox="1"/>
          <p:nvPr/>
        </p:nvSpPr>
        <p:spPr>
          <a:xfrm>
            <a:off x="3864475" y="3311500"/>
            <a:ext cx="3659400" cy="396300"/>
          </a:xfrm>
          <a:prstGeom prst="rect">
            <a:avLst/>
          </a:prstGeom>
          <a:noFill/>
          <a:ln>
            <a:noFill/>
          </a:ln>
        </p:spPr>
        <p:txBody>
          <a:bodyPr anchorCtr="0" anchor="t" bIns="0" lIns="0" spcFirstLastPara="1" rIns="0" wrap="square" tIns="11425">
            <a:spAutoFit/>
          </a:bodyPr>
          <a:lstStyle/>
          <a:p>
            <a:pPr indent="0" lvl="0" marL="0" marR="635000" rtl="0" algn="l">
              <a:lnSpc>
                <a:spcPct val="304200"/>
              </a:lnSpc>
              <a:spcBef>
                <a:spcPts val="0"/>
              </a:spcBef>
              <a:spcAft>
                <a:spcPts val="0"/>
              </a:spcAft>
              <a:buNone/>
            </a:pPr>
            <a:r>
              <a:rPr lang="en-US" sz="2500">
                <a:solidFill>
                  <a:srgbClr val="FFFFFF"/>
                </a:solidFill>
                <a:latin typeface="Gill Sans"/>
                <a:ea typeface="Gill Sans"/>
                <a:cs typeface="Gill Sans"/>
                <a:sym typeface="Gill Sans"/>
              </a:rPr>
              <a:t>Interactive Dashboard</a:t>
            </a:r>
            <a:endParaRPr sz="2500"/>
          </a:p>
        </p:txBody>
      </p:sp>
      <p:sp>
        <p:nvSpPr>
          <p:cNvPr id="405" name="Google Shape;405;g21953eb5a11_0_918"/>
          <p:cNvSpPr txBox="1"/>
          <p:nvPr/>
        </p:nvSpPr>
        <p:spPr>
          <a:xfrm>
            <a:off x="3864475" y="2802525"/>
            <a:ext cx="2940300" cy="396300"/>
          </a:xfrm>
          <a:prstGeom prst="rect">
            <a:avLst/>
          </a:prstGeom>
          <a:noFill/>
          <a:ln>
            <a:noFill/>
          </a:ln>
        </p:spPr>
        <p:txBody>
          <a:bodyPr anchorCtr="0" anchor="t" bIns="0" lIns="0" spcFirstLastPara="1" rIns="0" wrap="square" tIns="11425">
            <a:spAutoFit/>
          </a:bodyPr>
          <a:lstStyle/>
          <a:p>
            <a:pPr indent="0" lvl="0" marL="12700" marR="635000" rtl="0" algn="l">
              <a:lnSpc>
                <a:spcPct val="304200"/>
              </a:lnSpc>
              <a:spcBef>
                <a:spcPts val="0"/>
              </a:spcBef>
              <a:spcAft>
                <a:spcPts val="0"/>
              </a:spcAft>
              <a:buNone/>
            </a:pPr>
            <a:r>
              <a:rPr lang="en-US" sz="2500">
                <a:solidFill>
                  <a:schemeClr val="lt1"/>
                </a:solidFill>
                <a:latin typeface="Gill Sans"/>
                <a:ea typeface="Gill Sans"/>
                <a:cs typeface="Gill Sans"/>
                <a:sym typeface="Gill Sans"/>
              </a:rPr>
              <a:t>Bivariate Analysis</a:t>
            </a:r>
            <a:endParaRPr sz="2500"/>
          </a:p>
        </p:txBody>
      </p:sp>
      <p:sp>
        <p:nvSpPr>
          <p:cNvPr id="406" name="Google Shape;406;g21953eb5a11_0_918"/>
          <p:cNvSpPr txBox="1"/>
          <p:nvPr>
            <p:ph idx="11" type="ftr"/>
          </p:nvPr>
        </p:nvSpPr>
        <p:spPr>
          <a:xfrm>
            <a:off x="404091" y="6482074"/>
            <a:ext cx="1772700" cy="128400"/>
          </a:xfrm>
          <a:prstGeom prst="rect">
            <a:avLst/>
          </a:prstGeom>
          <a:noFill/>
          <a:ln>
            <a:noFill/>
          </a:ln>
        </p:spPr>
        <p:txBody>
          <a:bodyPr anchorCtr="0" anchor="t" bIns="0" lIns="0" spcFirstLastPara="1" rIns="0" wrap="square" tIns="5125">
            <a:spAutoFit/>
          </a:bodyPr>
          <a:lstStyle/>
          <a:p>
            <a:pPr indent="0" lvl="0" marL="12700" rtl="0" algn="l">
              <a:lnSpc>
                <a:spcPct val="100000"/>
              </a:lnSpc>
              <a:spcBef>
                <a:spcPts val="0"/>
              </a:spcBef>
              <a:spcAft>
                <a:spcPts val="0"/>
              </a:spcAft>
              <a:buNone/>
            </a:pPr>
            <a:r>
              <a:rPr lang="en-US"/>
              <a:t>Mortgage Climate Risk Report</a:t>
            </a:r>
            <a:endParaRPr/>
          </a:p>
        </p:txBody>
      </p:sp>
      <p:sp>
        <p:nvSpPr>
          <p:cNvPr id="407" name="Google Shape;407;g21953eb5a11_0_918"/>
          <p:cNvSpPr txBox="1"/>
          <p:nvPr>
            <p:ph idx="12" type="sldNum"/>
          </p:nvPr>
        </p:nvSpPr>
        <p:spPr>
          <a:xfrm>
            <a:off x="8009502" y="6482075"/>
            <a:ext cx="953700" cy="143700"/>
          </a:xfrm>
          <a:prstGeom prst="rect">
            <a:avLst/>
          </a:prstGeom>
          <a:noFill/>
          <a:ln>
            <a:noFill/>
          </a:ln>
        </p:spPr>
        <p:txBody>
          <a:bodyPr anchorCtr="0" anchor="t" bIns="0" lIns="0" spcFirstLastPara="1" rIns="0" wrap="square" tIns="5125">
            <a:spAutoFit/>
          </a:bodyPr>
          <a:lstStyle/>
          <a:p>
            <a:pPr indent="0" lvl="0" marL="1270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b="0">
              <a:solidFill>
                <a:srgbClr val="A1A0A0"/>
              </a:solidFill>
              <a:latin typeface="Lucida Sans"/>
              <a:ea typeface="Lucida Sans"/>
              <a:cs typeface="Lucida Sans"/>
              <a:sym typeface="Lucida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11" name="Shape 411"/>
        <p:cNvGrpSpPr/>
        <p:nvPr/>
      </p:nvGrpSpPr>
      <p:grpSpPr>
        <a:xfrm>
          <a:off x="0" y="0"/>
          <a:ext cx="0" cy="0"/>
          <a:chOff x="0" y="0"/>
          <a:chExt cx="0" cy="0"/>
        </a:xfrm>
      </p:grpSpPr>
      <p:grpSp>
        <p:nvGrpSpPr>
          <p:cNvPr id="412" name="Google Shape;412;g21a26d0088d_2_18"/>
          <p:cNvGrpSpPr/>
          <p:nvPr/>
        </p:nvGrpSpPr>
        <p:grpSpPr>
          <a:xfrm>
            <a:off x="0" y="0"/>
            <a:ext cx="9144091" cy="484579"/>
            <a:chOff x="0" y="0"/>
            <a:chExt cx="10058400" cy="549160"/>
          </a:xfrm>
        </p:grpSpPr>
        <p:pic>
          <p:nvPicPr>
            <p:cNvPr id="413" name="Google Shape;413;g21a26d0088d_2_18"/>
            <p:cNvPicPr preferRelativeResize="0"/>
            <p:nvPr/>
          </p:nvPicPr>
          <p:blipFill rotWithShape="1">
            <a:blip r:embed="rId3">
              <a:alphaModFix/>
            </a:blip>
            <a:srcRect b="0" l="0" r="0" t="0"/>
            <a:stretch/>
          </p:blipFill>
          <p:spPr>
            <a:xfrm>
              <a:off x="9354311" y="425875"/>
              <a:ext cx="246888" cy="123285"/>
            </a:xfrm>
            <a:prstGeom prst="rect">
              <a:avLst/>
            </a:prstGeom>
            <a:noFill/>
            <a:ln>
              <a:noFill/>
            </a:ln>
          </p:spPr>
        </p:pic>
        <p:sp>
          <p:nvSpPr>
            <p:cNvPr id="414" name="Google Shape;414;g21a26d0088d_2_18"/>
            <p:cNvSpPr/>
            <p:nvPr/>
          </p:nvSpPr>
          <p:spPr>
            <a:xfrm>
              <a:off x="0" y="0"/>
              <a:ext cx="10058400" cy="179705"/>
            </a:xfrm>
            <a:custGeom>
              <a:rect b="b" l="l" r="r" t="t"/>
              <a:pathLst>
                <a:path extrusionOk="0" h="179705" w="10058400">
                  <a:moveTo>
                    <a:pt x="0" y="179324"/>
                  </a:moveTo>
                  <a:lnTo>
                    <a:pt x="10058400" y="179324"/>
                  </a:lnTo>
                  <a:lnTo>
                    <a:pt x="10058400" y="0"/>
                  </a:lnTo>
                  <a:lnTo>
                    <a:pt x="0" y="0"/>
                  </a:lnTo>
                  <a:lnTo>
                    <a:pt x="0" y="179324"/>
                  </a:lnTo>
                  <a:close/>
                </a:path>
              </a:pathLst>
            </a:custGeom>
            <a:solidFill>
              <a:srgbClr val="29B5E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600"/>
            </a:p>
          </p:txBody>
        </p:sp>
      </p:grpSp>
      <p:sp>
        <p:nvSpPr>
          <p:cNvPr id="415" name="Google Shape;415;g21a26d0088d_2_18"/>
          <p:cNvSpPr txBox="1"/>
          <p:nvPr>
            <p:ph idx="12" type="sldNum"/>
          </p:nvPr>
        </p:nvSpPr>
        <p:spPr>
          <a:xfrm>
            <a:off x="8009502" y="6482075"/>
            <a:ext cx="9648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b="0">
              <a:solidFill>
                <a:srgbClr val="A1A0A0"/>
              </a:solidFill>
              <a:latin typeface="Lucida Sans"/>
              <a:ea typeface="Lucida Sans"/>
              <a:cs typeface="Lucida Sans"/>
              <a:sym typeface="Lucida Sans"/>
            </a:endParaRPr>
          </a:p>
        </p:txBody>
      </p:sp>
      <p:pic>
        <p:nvPicPr>
          <p:cNvPr id="416" name="Google Shape;416;g21a26d0088d_2_18"/>
          <p:cNvPicPr preferRelativeResize="0"/>
          <p:nvPr/>
        </p:nvPicPr>
        <p:blipFill rotWithShape="1">
          <a:blip r:embed="rId4">
            <a:alphaModFix/>
          </a:blip>
          <a:srcRect b="0" l="0" r="0" t="0"/>
          <a:stretch/>
        </p:blipFill>
        <p:spPr>
          <a:xfrm>
            <a:off x="1229559" y="813514"/>
            <a:ext cx="6490775" cy="4507987"/>
          </a:xfrm>
          <a:prstGeom prst="rect">
            <a:avLst/>
          </a:prstGeom>
          <a:noFill/>
          <a:ln>
            <a:noFill/>
          </a:ln>
        </p:spPr>
      </p:pic>
      <p:pic>
        <p:nvPicPr>
          <p:cNvPr id="417" name="Google Shape;417;g21a26d0088d_2_18"/>
          <p:cNvPicPr preferRelativeResize="0"/>
          <p:nvPr/>
        </p:nvPicPr>
        <p:blipFill rotWithShape="1">
          <a:blip r:embed="rId5">
            <a:alphaModFix/>
          </a:blip>
          <a:srcRect b="0" l="0" r="0" t="0"/>
          <a:stretch/>
        </p:blipFill>
        <p:spPr>
          <a:xfrm>
            <a:off x="816850" y="5693364"/>
            <a:ext cx="210476" cy="209537"/>
          </a:xfrm>
          <a:prstGeom prst="rect">
            <a:avLst/>
          </a:prstGeom>
          <a:noFill/>
          <a:ln>
            <a:noFill/>
          </a:ln>
        </p:spPr>
      </p:pic>
      <p:sp>
        <p:nvSpPr>
          <p:cNvPr id="418" name="Google Shape;418;g21a26d0088d_2_18"/>
          <p:cNvSpPr txBox="1"/>
          <p:nvPr/>
        </p:nvSpPr>
        <p:spPr>
          <a:xfrm>
            <a:off x="922088" y="5690316"/>
            <a:ext cx="1803300" cy="228900"/>
          </a:xfrm>
          <a:prstGeom prst="rect">
            <a:avLst/>
          </a:prstGeom>
          <a:noFill/>
          <a:ln>
            <a:noFill/>
          </a:ln>
        </p:spPr>
        <p:txBody>
          <a:bodyPr anchorCtr="0" anchor="t" bIns="0" lIns="0" spcFirstLastPara="1" rIns="0" wrap="square" tIns="13325">
            <a:spAutoFit/>
          </a:bodyPr>
          <a:lstStyle/>
          <a:p>
            <a:pPr indent="321310" lvl="0" marL="12700" marR="5080" rtl="0" algn="l">
              <a:lnSpc>
                <a:spcPct val="100000"/>
              </a:lnSpc>
              <a:spcBef>
                <a:spcPts val="0"/>
              </a:spcBef>
              <a:spcAft>
                <a:spcPts val="0"/>
              </a:spcAft>
              <a:buNone/>
            </a:pPr>
            <a:r>
              <a:rPr b="1" lang="en-US" sz="1400">
                <a:solidFill>
                  <a:srgbClr val="24467D"/>
                </a:solidFill>
                <a:latin typeface="Arial"/>
                <a:ea typeface="Arial"/>
                <a:cs typeface="Arial"/>
                <a:sym typeface="Arial"/>
              </a:rPr>
              <a:t>1 – Conventional</a:t>
            </a:r>
            <a:endParaRPr sz="1400">
              <a:solidFill>
                <a:srgbClr val="24467D"/>
              </a:solidFill>
              <a:latin typeface="Arial"/>
              <a:ea typeface="Arial"/>
              <a:cs typeface="Arial"/>
              <a:sym typeface="Arial"/>
            </a:endParaRPr>
          </a:p>
        </p:txBody>
      </p:sp>
      <p:pic>
        <p:nvPicPr>
          <p:cNvPr id="419" name="Google Shape;419;g21a26d0088d_2_18"/>
          <p:cNvPicPr preferRelativeResize="0"/>
          <p:nvPr/>
        </p:nvPicPr>
        <p:blipFill rotWithShape="1">
          <a:blip r:embed="rId5">
            <a:alphaModFix/>
          </a:blip>
          <a:srcRect b="0" l="0" r="0" t="0"/>
          <a:stretch/>
        </p:blipFill>
        <p:spPr>
          <a:xfrm>
            <a:off x="3140102" y="5693364"/>
            <a:ext cx="210476" cy="209537"/>
          </a:xfrm>
          <a:prstGeom prst="rect">
            <a:avLst/>
          </a:prstGeom>
          <a:noFill/>
          <a:ln>
            <a:noFill/>
          </a:ln>
        </p:spPr>
      </p:pic>
      <p:sp>
        <p:nvSpPr>
          <p:cNvPr id="420" name="Google Shape;420;g21a26d0088d_2_18"/>
          <p:cNvSpPr txBox="1"/>
          <p:nvPr/>
        </p:nvSpPr>
        <p:spPr>
          <a:xfrm>
            <a:off x="3245340" y="5690316"/>
            <a:ext cx="1653600" cy="228900"/>
          </a:xfrm>
          <a:prstGeom prst="rect">
            <a:avLst/>
          </a:prstGeom>
          <a:noFill/>
          <a:ln>
            <a:noFill/>
          </a:ln>
        </p:spPr>
        <p:txBody>
          <a:bodyPr anchorCtr="0" anchor="t" bIns="0" lIns="0" spcFirstLastPara="1" rIns="0" wrap="square" tIns="13325">
            <a:spAutoFit/>
          </a:bodyPr>
          <a:lstStyle/>
          <a:p>
            <a:pPr indent="321310" lvl="0" marL="12700" marR="5080" rtl="0" algn="l">
              <a:lnSpc>
                <a:spcPct val="100000"/>
              </a:lnSpc>
              <a:spcBef>
                <a:spcPts val="0"/>
              </a:spcBef>
              <a:spcAft>
                <a:spcPts val="0"/>
              </a:spcAft>
              <a:buNone/>
            </a:pPr>
            <a:r>
              <a:rPr b="1" lang="en-US" sz="1400">
                <a:solidFill>
                  <a:srgbClr val="1F3667"/>
                </a:solidFill>
                <a:latin typeface="Arial"/>
                <a:ea typeface="Arial"/>
                <a:cs typeface="Arial"/>
                <a:sym typeface="Arial"/>
              </a:rPr>
              <a:t>2 – FHA</a:t>
            </a:r>
            <a:endParaRPr sz="1400">
              <a:solidFill>
                <a:srgbClr val="1F3667"/>
              </a:solidFill>
              <a:latin typeface="Arial"/>
              <a:ea typeface="Arial"/>
              <a:cs typeface="Arial"/>
              <a:sym typeface="Arial"/>
            </a:endParaRPr>
          </a:p>
        </p:txBody>
      </p:sp>
      <p:pic>
        <p:nvPicPr>
          <p:cNvPr id="421" name="Google Shape;421;g21a26d0088d_2_18"/>
          <p:cNvPicPr preferRelativeResize="0"/>
          <p:nvPr/>
        </p:nvPicPr>
        <p:blipFill rotWithShape="1">
          <a:blip r:embed="rId5">
            <a:alphaModFix/>
          </a:blip>
          <a:srcRect b="0" l="0" r="0" t="0"/>
          <a:stretch/>
        </p:blipFill>
        <p:spPr>
          <a:xfrm>
            <a:off x="4943450" y="5693364"/>
            <a:ext cx="210476" cy="209537"/>
          </a:xfrm>
          <a:prstGeom prst="rect">
            <a:avLst/>
          </a:prstGeom>
          <a:noFill/>
          <a:ln>
            <a:noFill/>
          </a:ln>
        </p:spPr>
      </p:pic>
      <p:sp>
        <p:nvSpPr>
          <p:cNvPr id="422" name="Google Shape;422;g21a26d0088d_2_18"/>
          <p:cNvSpPr txBox="1"/>
          <p:nvPr/>
        </p:nvSpPr>
        <p:spPr>
          <a:xfrm>
            <a:off x="5048688" y="5690316"/>
            <a:ext cx="1742700" cy="228900"/>
          </a:xfrm>
          <a:prstGeom prst="rect">
            <a:avLst/>
          </a:prstGeom>
          <a:noFill/>
          <a:ln>
            <a:noFill/>
          </a:ln>
        </p:spPr>
        <p:txBody>
          <a:bodyPr anchorCtr="0" anchor="t" bIns="0" lIns="0" spcFirstLastPara="1" rIns="0" wrap="square" tIns="13325">
            <a:spAutoFit/>
          </a:bodyPr>
          <a:lstStyle/>
          <a:p>
            <a:pPr indent="321310" lvl="0" marL="12700" marR="5080" rtl="0" algn="l">
              <a:lnSpc>
                <a:spcPct val="100000"/>
              </a:lnSpc>
              <a:spcBef>
                <a:spcPts val="0"/>
              </a:spcBef>
              <a:spcAft>
                <a:spcPts val="0"/>
              </a:spcAft>
              <a:buNone/>
            </a:pPr>
            <a:r>
              <a:rPr b="1" lang="en-US" sz="1400">
                <a:solidFill>
                  <a:srgbClr val="1F3667"/>
                </a:solidFill>
                <a:latin typeface="Arial"/>
                <a:ea typeface="Arial"/>
                <a:cs typeface="Arial"/>
                <a:sym typeface="Arial"/>
              </a:rPr>
              <a:t>3 – VA</a:t>
            </a:r>
            <a:endParaRPr sz="1400">
              <a:solidFill>
                <a:srgbClr val="1F3667"/>
              </a:solidFill>
              <a:latin typeface="Arial"/>
              <a:ea typeface="Arial"/>
              <a:cs typeface="Arial"/>
              <a:sym typeface="Arial"/>
            </a:endParaRPr>
          </a:p>
        </p:txBody>
      </p:sp>
      <p:pic>
        <p:nvPicPr>
          <p:cNvPr id="423" name="Google Shape;423;g21a26d0088d_2_18"/>
          <p:cNvPicPr preferRelativeResize="0"/>
          <p:nvPr/>
        </p:nvPicPr>
        <p:blipFill rotWithShape="1">
          <a:blip r:embed="rId5">
            <a:alphaModFix/>
          </a:blip>
          <a:srcRect b="0" l="0" r="0" t="0"/>
          <a:stretch/>
        </p:blipFill>
        <p:spPr>
          <a:xfrm>
            <a:off x="6895169" y="5693364"/>
            <a:ext cx="210476" cy="209537"/>
          </a:xfrm>
          <a:prstGeom prst="rect">
            <a:avLst/>
          </a:prstGeom>
          <a:noFill/>
          <a:ln>
            <a:noFill/>
          </a:ln>
        </p:spPr>
      </p:pic>
      <p:sp>
        <p:nvSpPr>
          <p:cNvPr id="424" name="Google Shape;424;g21a26d0088d_2_18"/>
          <p:cNvSpPr txBox="1"/>
          <p:nvPr/>
        </p:nvSpPr>
        <p:spPr>
          <a:xfrm>
            <a:off x="7000407" y="5690316"/>
            <a:ext cx="1653600" cy="228900"/>
          </a:xfrm>
          <a:prstGeom prst="rect">
            <a:avLst/>
          </a:prstGeom>
          <a:noFill/>
          <a:ln>
            <a:noFill/>
          </a:ln>
        </p:spPr>
        <p:txBody>
          <a:bodyPr anchorCtr="0" anchor="t" bIns="0" lIns="0" spcFirstLastPara="1" rIns="0" wrap="square" tIns="13325">
            <a:spAutoFit/>
          </a:bodyPr>
          <a:lstStyle/>
          <a:p>
            <a:pPr indent="321310" lvl="0" marL="12700" marR="5080" rtl="0" algn="l">
              <a:lnSpc>
                <a:spcPct val="100000"/>
              </a:lnSpc>
              <a:spcBef>
                <a:spcPts val="0"/>
              </a:spcBef>
              <a:spcAft>
                <a:spcPts val="0"/>
              </a:spcAft>
              <a:buNone/>
            </a:pPr>
            <a:r>
              <a:rPr b="1" lang="en-US" sz="1400">
                <a:solidFill>
                  <a:srgbClr val="1F3667"/>
                </a:solidFill>
                <a:latin typeface="Arial"/>
                <a:ea typeface="Arial"/>
                <a:cs typeface="Arial"/>
                <a:sym typeface="Arial"/>
              </a:rPr>
              <a:t>4 – RHS or FSA</a:t>
            </a:r>
            <a:endParaRPr sz="1400">
              <a:solidFill>
                <a:srgbClr val="1F3667"/>
              </a:solidFill>
              <a:latin typeface="Arial"/>
              <a:ea typeface="Arial"/>
              <a:cs typeface="Arial"/>
              <a:sym typeface="Arial"/>
            </a:endParaRPr>
          </a:p>
        </p:txBody>
      </p:sp>
      <p:sp>
        <p:nvSpPr>
          <p:cNvPr id="425" name="Google Shape;425;g21a26d0088d_2_18"/>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sp>
        <p:nvSpPr>
          <p:cNvPr id="426" name="Google Shape;426;g21a26d0088d_2_18"/>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sp>
        <p:nvSpPr>
          <p:cNvPr id="427" name="Google Shape;427;g21a26d0088d_2_18"/>
          <p:cNvSpPr txBox="1"/>
          <p:nvPr>
            <p:ph type="title"/>
          </p:nvPr>
        </p:nvSpPr>
        <p:spPr>
          <a:xfrm>
            <a:off x="293730" y="165065"/>
            <a:ext cx="7578000" cy="381000"/>
          </a:xfrm>
          <a:prstGeom prst="rect">
            <a:avLst/>
          </a:prstGeom>
          <a:noFill/>
          <a:ln>
            <a:noFill/>
          </a:ln>
        </p:spPr>
        <p:txBody>
          <a:bodyPr anchorCtr="0" anchor="t" bIns="0" lIns="0" spcFirstLastPara="1" rIns="0" wrap="square" tIns="11425">
            <a:spAutoFit/>
          </a:bodyPr>
          <a:lstStyle/>
          <a:p>
            <a:pPr indent="0" lvl="0" marL="0" rtl="0" algn="l">
              <a:spcBef>
                <a:spcPts val="0"/>
              </a:spcBef>
              <a:spcAft>
                <a:spcPts val="0"/>
              </a:spcAft>
              <a:buNone/>
            </a:pPr>
            <a:r>
              <a:rPr lang="en-US" sz="2400">
                <a:solidFill>
                  <a:srgbClr val="24467D"/>
                </a:solidFill>
                <a:latin typeface="Gill Sans"/>
                <a:ea typeface="Gill Sans"/>
                <a:cs typeface="Gill Sans"/>
                <a:sym typeface="Gill Sans"/>
              </a:rPr>
              <a:t>Univariate Analysis - Loan Type</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1" name="Shape 431"/>
        <p:cNvGrpSpPr/>
        <p:nvPr/>
      </p:nvGrpSpPr>
      <p:grpSpPr>
        <a:xfrm>
          <a:off x="0" y="0"/>
          <a:ext cx="0" cy="0"/>
          <a:chOff x="0" y="0"/>
          <a:chExt cx="0" cy="0"/>
        </a:xfrm>
      </p:grpSpPr>
      <p:grpSp>
        <p:nvGrpSpPr>
          <p:cNvPr id="432" name="Google Shape;432;g21a26d0088d_2_41"/>
          <p:cNvGrpSpPr/>
          <p:nvPr/>
        </p:nvGrpSpPr>
        <p:grpSpPr>
          <a:xfrm>
            <a:off x="0" y="0"/>
            <a:ext cx="9144091" cy="484579"/>
            <a:chOff x="0" y="0"/>
            <a:chExt cx="10058400" cy="549160"/>
          </a:xfrm>
        </p:grpSpPr>
        <p:pic>
          <p:nvPicPr>
            <p:cNvPr id="433" name="Google Shape;433;g21a26d0088d_2_41"/>
            <p:cNvPicPr preferRelativeResize="0"/>
            <p:nvPr/>
          </p:nvPicPr>
          <p:blipFill rotWithShape="1">
            <a:blip r:embed="rId3">
              <a:alphaModFix/>
            </a:blip>
            <a:srcRect b="0" l="0" r="0" t="0"/>
            <a:stretch/>
          </p:blipFill>
          <p:spPr>
            <a:xfrm>
              <a:off x="9354311" y="425875"/>
              <a:ext cx="246888" cy="123285"/>
            </a:xfrm>
            <a:prstGeom prst="rect">
              <a:avLst/>
            </a:prstGeom>
            <a:noFill/>
            <a:ln>
              <a:noFill/>
            </a:ln>
          </p:spPr>
        </p:pic>
        <p:sp>
          <p:nvSpPr>
            <p:cNvPr id="434" name="Google Shape;434;g21a26d0088d_2_41"/>
            <p:cNvSpPr/>
            <p:nvPr/>
          </p:nvSpPr>
          <p:spPr>
            <a:xfrm>
              <a:off x="0" y="0"/>
              <a:ext cx="10058400" cy="179705"/>
            </a:xfrm>
            <a:custGeom>
              <a:rect b="b" l="l" r="r" t="t"/>
              <a:pathLst>
                <a:path extrusionOk="0" h="179705" w="10058400">
                  <a:moveTo>
                    <a:pt x="0" y="179324"/>
                  </a:moveTo>
                  <a:lnTo>
                    <a:pt x="10058400" y="179324"/>
                  </a:lnTo>
                  <a:lnTo>
                    <a:pt x="10058400" y="0"/>
                  </a:lnTo>
                  <a:lnTo>
                    <a:pt x="0" y="0"/>
                  </a:lnTo>
                  <a:lnTo>
                    <a:pt x="0" y="179324"/>
                  </a:lnTo>
                  <a:close/>
                </a:path>
              </a:pathLst>
            </a:custGeom>
            <a:solidFill>
              <a:srgbClr val="29B5E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600"/>
            </a:p>
          </p:txBody>
        </p:sp>
      </p:grpSp>
      <p:sp>
        <p:nvSpPr>
          <p:cNvPr id="435" name="Google Shape;435;g21a26d0088d_2_41"/>
          <p:cNvSpPr txBox="1"/>
          <p:nvPr>
            <p:ph idx="12" type="sldNum"/>
          </p:nvPr>
        </p:nvSpPr>
        <p:spPr>
          <a:xfrm>
            <a:off x="8009501" y="6482075"/>
            <a:ext cx="9096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b="0">
              <a:solidFill>
                <a:srgbClr val="A1A0A0"/>
              </a:solidFill>
              <a:latin typeface="Lucida Sans"/>
              <a:ea typeface="Lucida Sans"/>
              <a:cs typeface="Lucida Sans"/>
              <a:sym typeface="Lucida Sans"/>
            </a:endParaRPr>
          </a:p>
        </p:txBody>
      </p:sp>
      <p:sp>
        <p:nvSpPr>
          <p:cNvPr id="436" name="Google Shape;436;g21a26d0088d_2_41"/>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pic>
        <p:nvPicPr>
          <p:cNvPr id="437" name="Google Shape;437;g21a26d0088d_2_41"/>
          <p:cNvPicPr preferRelativeResize="0"/>
          <p:nvPr/>
        </p:nvPicPr>
        <p:blipFill rotWithShape="1">
          <a:blip r:embed="rId4">
            <a:alphaModFix/>
          </a:blip>
          <a:srcRect b="0" l="0" r="0" t="0"/>
          <a:stretch/>
        </p:blipFill>
        <p:spPr>
          <a:xfrm>
            <a:off x="1273063" y="908886"/>
            <a:ext cx="6444862" cy="4482082"/>
          </a:xfrm>
          <a:prstGeom prst="rect">
            <a:avLst/>
          </a:prstGeom>
          <a:noFill/>
          <a:ln>
            <a:noFill/>
          </a:ln>
        </p:spPr>
      </p:pic>
      <p:pic>
        <p:nvPicPr>
          <p:cNvPr id="438" name="Google Shape;438;g21a26d0088d_2_41"/>
          <p:cNvPicPr preferRelativeResize="0"/>
          <p:nvPr/>
        </p:nvPicPr>
        <p:blipFill rotWithShape="1">
          <a:blip r:embed="rId5">
            <a:alphaModFix/>
          </a:blip>
          <a:srcRect b="0" l="0" r="0" t="0"/>
          <a:stretch/>
        </p:blipFill>
        <p:spPr>
          <a:xfrm>
            <a:off x="254275" y="5563229"/>
            <a:ext cx="233482" cy="209540"/>
          </a:xfrm>
          <a:prstGeom prst="rect">
            <a:avLst/>
          </a:prstGeom>
          <a:noFill/>
          <a:ln>
            <a:noFill/>
          </a:ln>
        </p:spPr>
      </p:pic>
      <p:sp>
        <p:nvSpPr>
          <p:cNvPr id="439" name="Google Shape;439;g21a26d0088d_2_41"/>
          <p:cNvSpPr txBox="1"/>
          <p:nvPr/>
        </p:nvSpPr>
        <p:spPr>
          <a:xfrm>
            <a:off x="371016" y="5560181"/>
            <a:ext cx="2239800" cy="228900"/>
          </a:xfrm>
          <a:prstGeom prst="rect">
            <a:avLst/>
          </a:prstGeom>
          <a:noFill/>
          <a:ln>
            <a:noFill/>
          </a:ln>
        </p:spPr>
        <p:txBody>
          <a:bodyPr anchorCtr="0" anchor="t" bIns="0" lIns="0" spcFirstLastPara="1" rIns="0" wrap="square" tIns="13325">
            <a:spAutoFit/>
          </a:bodyPr>
          <a:lstStyle/>
          <a:p>
            <a:pPr indent="321310" lvl="0" marL="12700" marR="5080" rtl="0" algn="l">
              <a:lnSpc>
                <a:spcPct val="100000"/>
              </a:lnSpc>
              <a:spcBef>
                <a:spcPts val="0"/>
              </a:spcBef>
              <a:spcAft>
                <a:spcPts val="0"/>
              </a:spcAft>
              <a:buNone/>
            </a:pPr>
            <a:r>
              <a:rPr b="1" lang="en-US" sz="1400">
                <a:solidFill>
                  <a:srgbClr val="1F3667"/>
                </a:solidFill>
                <a:latin typeface="Arial"/>
                <a:ea typeface="Arial"/>
                <a:cs typeface="Arial"/>
                <a:sym typeface="Arial"/>
              </a:rPr>
              <a:t>1 – Purchase</a:t>
            </a:r>
            <a:endParaRPr sz="1400">
              <a:solidFill>
                <a:srgbClr val="1F3667"/>
              </a:solidFill>
              <a:latin typeface="Arial"/>
              <a:ea typeface="Arial"/>
              <a:cs typeface="Arial"/>
              <a:sym typeface="Arial"/>
            </a:endParaRPr>
          </a:p>
        </p:txBody>
      </p:sp>
      <p:pic>
        <p:nvPicPr>
          <p:cNvPr id="440" name="Google Shape;440;g21a26d0088d_2_41"/>
          <p:cNvPicPr preferRelativeResize="0"/>
          <p:nvPr/>
        </p:nvPicPr>
        <p:blipFill rotWithShape="1">
          <a:blip r:embed="rId5">
            <a:alphaModFix/>
          </a:blip>
          <a:srcRect b="0" l="0" r="0" t="0"/>
          <a:stretch/>
        </p:blipFill>
        <p:spPr>
          <a:xfrm>
            <a:off x="2657274" y="5563229"/>
            <a:ext cx="233482" cy="209540"/>
          </a:xfrm>
          <a:prstGeom prst="rect">
            <a:avLst/>
          </a:prstGeom>
          <a:noFill/>
          <a:ln>
            <a:noFill/>
          </a:ln>
        </p:spPr>
      </p:pic>
      <p:sp>
        <p:nvSpPr>
          <p:cNvPr id="441" name="Google Shape;441;g21a26d0088d_2_41"/>
          <p:cNvSpPr txBox="1"/>
          <p:nvPr/>
        </p:nvSpPr>
        <p:spPr>
          <a:xfrm>
            <a:off x="2774015" y="5560181"/>
            <a:ext cx="1933200" cy="228900"/>
          </a:xfrm>
          <a:prstGeom prst="rect">
            <a:avLst/>
          </a:prstGeom>
          <a:noFill/>
          <a:ln>
            <a:noFill/>
          </a:ln>
        </p:spPr>
        <p:txBody>
          <a:bodyPr anchorCtr="0" anchor="t" bIns="0" lIns="0" spcFirstLastPara="1" rIns="0" wrap="square" tIns="13325">
            <a:spAutoFit/>
          </a:bodyPr>
          <a:lstStyle/>
          <a:p>
            <a:pPr indent="321310" lvl="0" marL="12700" marR="5080" rtl="0" algn="l">
              <a:lnSpc>
                <a:spcPct val="100000"/>
              </a:lnSpc>
              <a:spcBef>
                <a:spcPts val="0"/>
              </a:spcBef>
              <a:spcAft>
                <a:spcPts val="0"/>
              </a:spcAft>
              <a:buNone/>
            </a:pPr>
            <a:r>
              <a:rPr b="1" lang="en-US" sz="1400">
                <a:solidFill>
                  <a:srgbClr val="1F3667"/>
                </a:solidFill>
                <a:latin typeface="Arial"/>
                <a:ea typeface="Arial"/>
                <a:cs typeface="Arial"/>
                <a:sym typeface="Arial"/>
              </a:rPr>
              <a:t>2 - Improvement</a:t>
            </a:r>
            <a:endParaRPr sz="1400">
              <a:solidFill>
                <a:srgbClr val="1F3667"/>
              </a:solidFill>
              <a:latin typeface="Arial"/>
              <a:ea typeface="Arial"/>
              <a:cs typeface="Arial"/>
              <a:sym typeface="Arial"/>
            </a:endParaRPr>
          </a:p>
        </p:txBody>
      </p:sp>
      <p:pic>
        <p:nvPicPr>
          <p:cNvPr id="442" name="Google Shape;442;g21a26d0088d_2_41"/>
          <p:cNvPicPr preferRelativeResize="0"/>
          <p:nvPr/>
        </p:nvPicPr>
        <p:blipFill rotWithShape="1">
          <a:blip r:embed="rId5">
            <a:alphaModFix/>
          </a:blip>
          <a:srcRect b="0" l="0" r="0" t="0"/>
          <a:stretch/>
        </p:blipFill>
        <p:spPr>
          <a:xfrm>
            <a:off x="4831925" y="5563229"/>
            <a:ext cx="233482" cy="209540"/>
          </a:xfrm>
          <a:prstGeom prst="rect">
            <a:avLst/>
          </a:prstGeom>
          <a:noFill/>
          <a:ln>
            <a:noFill/>
          </a:ln>
        </p:spPr>
      </p:pic>
      <p:sp>
        <p:nvSpPr>
          <p:cNvPr id="443" name="Google Shape;443;g21a26d0088d_2_41"/>
          <p:cNvSpPr txBox="1"/>
          <p:nvPr/>
        </p:nvSpPr>
        <p:spPr>
          <a:xfrm>
            <a:off x="4948679" y="5560175"/>
            <a:ext cx="2137500" cy="228900"/>
          </a:xfrm>
          <a:prstGeom prst="rect">
            <a:avLst/>
          </a:prstGeom>
          <a:noFill/>
          <a:ln>
            <a:noFill/>
          </a:ln>
        </p:spPr>
        <p:txBody>
          <a:bodyPr anchorCtr="0" anchor="t" bIns="0" lIns="0" spcFirstLastPara="1" rIns="0" wrap="square" tIns="13325">
            <a:spAutoFit/>
          </a:bodyPr>
          <a:lstStyle/>
          <a:p>
            <a:pPr indent="321310" lvl="0" marL="12700" marR="5080" rtl="0" algn="l">
              <a:lnSpc>
                <a:spcPct val="100000"/>
              </a:lnSpc>
              <a:spcBef>
                <a:spcPts val="0"/>
              </a:spcBef>
              <a:spcAft>
                <a:spcPts val="0"/>
              </a:spcAft>
              <a:buNone/>
            </a:pPr>
            <a:r>
              <a:rPr b="1" lang="en-US" sz="1400">
                <a:solidFill>
                  <a:srgbClr val="1F3667"/>
                </a:solidFill>
                <a:latin typeface="Arial"/>
                <a:ea typeface="Arial"/>
                <a:cs typeface="Arial"/>
                <a:sym typeface="Arial"/>
              </a:rPr>
              <a:t>3 – </a:t>
            </a:r>
            <a:r>
              <a:rPr b="1" lang="en-US">
                <a:solidFill>
                  <a:srgbClr val="1F3667"/>
                </a:solidFill>
              </a:rPr>
              <a:t>Not Applicable</a:t>
            </a:r>
            <a:r>
              <a:rPr b="1" lang="en-US" sz="1400">
                <a:solidFill>
                  <a:srgbClr val="1F3667"/>
                </a:solidFill>
                <a:latin typeface="Arial"/>
                <a:ea typeface="Arial"/>
                <a:cs typeface="Arial"/>
                <a:sym typeface="Arial"/>
              </a:rPr>
              <a:t> </a:t>
            </a:r>
            <a:endParaRPr sz="1400">
              <a:solidFill>
                <a:srgbClr val="1F3667"/>
              </a:solidFill>
              <a:latin typeface="Arial"/>
              <a:ea typeface="Arial"/>
              <a:cs typeface="Arial"/>
              <a:sym typeface="Arial"/>
            </a:endParaRPr>
          </a:p>
        </p:txBody>
      </p:sp>
      <p:pic>
        <p:nvPicPr>
          <p:cNvPr id="444" name="Google Shape;444;g21a26d0088d_2_41"/>
          <p:cNvPicPr preferRelativeResize="0"/>
          <p:nvPr/>
        </p:nvPicPr>
        <p:blipFill rotWithShape="1">
          <a:blip r:embed="rId5">
            <a:alphaModFix/>
          </a:blip>
          <a:srcRect b="0" l="0" r="0" t="0"/>
          <a:stretch/>
        </p:blipFill>
        <p:spPr>
          <a:xfrm>
            <a:off x="7068904" y="5563229"/>
            <a:ext cx="233482" cy="209540"/>
          </a:xfrm>
          <a:prstGeom prst="rect">
            <a:avLst/>
          </a:prstGeom>
          <a:noFill/>
          <a:ln>
            <a:noFill/>
          </a:ln>
        </p:spPr>
      </p:pic>
      <p:sp>
        <p:nvSpPr>
          <p:cNvPr id="445" name="Google Shape;445;g21a26d0088d_2_41"/>
          <p:cNvSpPr txBox="1"/>
          <p:nvPr/>
        </p:nvSpPr>
        <p:spPr>
          <a:xfrm>
            <a:off x="7185645" y="5560181"/>
            <a:ext cx="1834500" cy="228900"/>
          </a:xfrm>
          <a:prstGeom prst="rect">
            <a:avLst/>
          </a:prstGeom>
          <a:noFill/>
          <a:ln>
            <a:noFill/>
          </a:ln>
        </p:spPr>
        <p:txBody>
          <a:bodyPr anchorCtr="0" anchor="t" bIns="0" lIns="0" spcFirstLastPara="1" rIns="0" wrap="square" tIns="13325">
            <a:spAutoFit/>
          </a:bodyPr>
          <a:lstStyle/>
          <a:p>
            <a:pPr indent="321310" lvl="0" marL="12700" marR="5080" rtl="0" algn="l">
              <a:lnSpc>
                <a:spcPct val="100000"/>
              </a:lnSpc>
              <a:spcBef>
                <a:spcPts val="0"/>
              </a:spcBef>
              <a:spcAft>
                <a:spcPts val="0"/>
              </a:spcAft>
              <a:buNone/>
            </a:pPr>
            <a:r>
              <a:rPr b="1" lang="en-US" sz="1400">
                <a:solidFill>
                  <a:srgbClr val="1F3667"/>
                </a:solidFill>
                <a:latin typeface="Arial"/>
                <a:ea typeface="Arial"/>
                <a:cs typeface="Arial"/>
                <a:sym typeface="Arial"/>
              </a:rPr>
              <a:t>4 – Other</a:t>
            </a:r>
            <a:endParaRPr sz="1400">
              <a:solidFill>
                <a:srgbClr val="1F3667"/>
              </a:solidFill>
              <a:latin typeface="Arial"/>
              <a:ea typeface="Arial"/>
              <a:cs typeface="Arial"/>
              <a:sym typeface="Arial"/>
            </a:endParaRPr>
          </a:p>
        </p:txBody>
      </p:sp>
      <p:pic>
        <p:nvPicPr>
          <p:cNvPr id="446" name="Google Shape;446;g21a26d0088d_2_41"/>
          <p:cNvPicPr preferRelativeResize="0"/>
          <p:nvPr/>
        </p:nvPicPr>
        <p:blipFill rotWithShape="1">
          <a:blip r:embed="rId5">
            <a:alphaModFix/>
          </a:blip>
          <a:srcRect b="0" l="0" r="0" t="0"/>
          <a:stretch/>
        </p:blipFill>
        <p:spPr>
          <a:xfrm>
            <a:off x="254282" y="6124490"/>
            <a:ext cx="233482" cy="209540"/>
          </a:xfrm>
          <a:prstGeom prst="rect">
            <a:avLst/>
          </a:prstGeom>
          <a:noFill/>
          <a:ln>
            <a:noFill/>
          </a:ln>
        </p:spPr>
      </p:pic>
      <p:sp>
        <p:nvSpPr>
          <p:cNvPr id="447" name="Google Shape;447;g21a26d0088d_2_41"/>
          <p:cNvSpPr txBox="1"/>
          <p:nvPr/>
        </p:nvSpPr>
        <p:spPr>
          <a:xfrm>
            <a:off x="371023" y="6121442"/>
            <a:ext cx="2137500" cy="228900"/>
          </a:xfrm>
          <a:prstGeom prst="rect">
            <a:avLst/>
          </a:prstGeom>
          <a:noFill/>
          <a:ln>
            <a:noFill/>
          </a:ln>
        </p:spPr>
        <p:txBody>
          <a:bodyPr anchorCtr="0" anchor="t" bIns="0" lIns="0" spcFirstLastPara="1" rIns="0" wrap="square" tIns="13325">
            <a:spAutoFit/>
          </a:bodyPr>
          <a:lstStyle/>
          <a:p>
            <a:pPr indent="321310" lvl="0" marL="12700" marR="5080" rtl="0" algn="l">
              <a:lnSpc>
                <a:spcPct val="100000"/>
              </a:lnSpc>
              <a:spcBef>
                <a:spcPts val="0"/>
              </a:spcBef>
              <a:spcAft>
                <a:spcPts val="0"/>
              </a:spcAft>
              <a:buNone/>
            </a:pPr>
            <a:r>
              <a:rPr b="1" lang="en-US" sz="1400">
                <a:solidFill>
                  <a:srgbClr val="1F3667"/>
                </a:solidFill>
                <a:latin typeface="Arial"/>
                <a:ea typeface="Arial"/>
                <a:cs typeface="Arial"/>
                <a:sym typeface="Arial"/>
              </a:rPr>
              <a:t>5 – Not Applicable</a:t>
            </a:r>
            <a:endParaRPr sz="1400">
              <a:solidFill>
                <a:srgbClr val="1F3667"/>
              </a:solidFill>
              <a:latin typeface="Arial"/>
              <a:ea typeface="Arial"/>
              <a:cs typeface="Arial"/>
              <a:sym typeface="Arial"/>
            </a:endParaRPr>
          </a:p>
        </p:txBody>
      </p:sp>
      <p:pic>
        <p:nvPicPr>
          <p:cNvPr id="448" name="Google Shape;448;g21a26d0088d_2_41"/>
          <p:cNvPicPr preferRelativeResize="0"/>
          <p:nvPr/>
        </p:nvPicPr>
        <p:blipFill rotWithShape="1">
          <a:blip r:embed="rId5">
            <a:alphaModFix/>
          </a:blip>
          <a:srcRect b="0" l="0" r="0" t="0"/>
          <a:stretch/>
        </p:blipFill>
        <p:spPr>
          <a:xfrm>
            <a:off x="2642224" y="6136572"/>
            <a:ext cx="233482" cy="209540"/>
          </a:xfrm>
          <a:prstGeom prst="rect">
            <a:avLst/>
          </a:prstGeom>
          <a:noFill/>
          <a:ln>
            <a:noFill/>
          </a:ln>
        </p:spPr>
      </p:pic>
      <p:sp>
        <p:nvSpPr>
          <p:cNvPr id="449" name="Google Shape;449;g21a26d0088d_2_41"/>
          <p:cNvSpPr txBox="1"/>
          <p:nvPr/>
        </p:nvSpPr>
        <p:spPr>
          <a:xfrm>
            <a:off x="2758965" y="6133524"/>
            <a:ext cx="2044500" cy="228900"/>
          </a:xfrm>
          <a:prstGeom prst="rect">
            <a:avLst/>
          </a:prstGeom>
          <a:noFill/>
          <a:ln>
            <a:noFill/>
          </a:ln>
        </p:spPr>
        <p:txBody>
          <a:bodyPr anchorCtr="0" anchor="t" bIns="0" lIns="0" spcFirstLastPara="1" rIns="0" wrap="square" tIns="13325">
            <a:spAutoFit/>
          </a:bodyPr>
          <a:lstStyle/>
          <a:p>
            <a:pPr indent="321310" lvl="0" marL="12700" marR="5080" rtl="0" algn="l">
              <a:lnSpc>
                <a:spcPct val="100000"/>
              </a:lnSpc>
              <a:spcBef>
                <a:spcPts val="0"/>
              </a:spcBef>
              <a:spcAft>
                <a:spcPts val="0"/>
              </a:spcAft>
              <a:buNone/>
            </a:pPr>
            <a:r>
              <a:rPr b="1" lang="en-US" sz="1400">
                <a:solidFill>
                  <a:srgbClr val="1F3667"/>
                </a:solidFill>
                <a:latin typeface="Arial"/>
                <a:ea typeface="Arial"/>
                <a:cs typeface="Arial"/>
                <a:sym typeface="Arial"/>
              </a:rPr>
              <a:t>6 –Refinancing </a:t>
            </a:r>
            <a:endParaRPr sz="1400">
              <a:solidFill>
                <a:srgbClr val="1F3667"/>
              </a:solidFill>
              <a:latin typeface="Arial"/>
              <a:ea typeface="Arial"/>
              <a:cs typeface="Arial"/>
              <a:sym typeface="Arial"/>
            </a:endParaRPr>
          </a:p>
        </p:txBody>
      </p:sp>
      <p:pic>
        <p:nvPicPr>
          <p:cNvPr id="450" name="Google Shape;450;g21a26d0088d_2_41"/>
          <p:cNvPicPr preferRelativeResize="0"/>
          <p:nvPr/>
        </p:nvPicPr>
        <p:blipFill rotWithShape="1">
          <a:blip r:embed="rId5">
            <a:alphaModFix/>
          </a:blip>
          <a:srcRect b="0" l="0" r="0" t="0"/>
          <a:stretch/>
        </p:blipFill>
        <p:spPr>
          <a:xfrm>
            <a:off x="4816875" y="6108166"/>
            <a:ext cx="233482" cy="209540"/>
          </a:xfrm>
          <a:prstGeom prst="rect">
            <a:avLst/>
          </a:prstGeom>
          <a:noFill/>
          <a:ln>
            <a:noFill/>
          </a:ln>
        </p:spPr>
      </p:pic>
      <p:sp>
        <p:nvSpPr>
          <p:cNvPr id="451" name="Google Shape;451;g21a26d0088d_2_41"/>
          <p:cNvSpPr txBox="1"/>
          <p:nvPr/>
        </p:nvSpPr>
        <p:spPr>
          <a:xfrm>
            <a:off x="4933616" y="6105118"/>
            <a:ext cx="3067500" cy="228900"/>
          </a:xfrm>
          <a:prstGeom prst="rect">
            <a:avLst/>
          </a:prstGeom>
          <a:noFill/>
          <a:ln>
            <a:noFill/>
          </a:ln>
        </p:spPr>
        <p:txBody>
          <a:bodyPr anchorCtr="0" anchor="t" bIns="0" lIns="0" spcFirstLastPara="1" rIns="0" wrap="square" tIns="13325">
            <a:spAutoFit/>
          </a:bodyPr>
          <a:lstStyle/>
          <a:p>
            <a:pPr indent="321310" lvl="0" marL="12700" marR="5080" rtl="0" algn="l">
              <a:lnSpc>
                <a:spcPct val="100000"/>
              </a:lnSpc>
              <a:spcBef>
                <a:spcPts val="0"/>
              </a:spcBef>
              <a:spcAft>
                <a:spcPts val="0"/>
              </a:spcAft>
              <a:buNone/>
            </a:pPr>
            <a:r>
              <a:rPr b="1" lang="en-US" sz="1400">
                <a:solidFill>
                  <a:srgbClr val="1F3667"/>
                </a:solidFill>
                <a:latin typeface="Arial"/>
                <a:ea typeface="Arial"/>
                <a:cs typeface="Arial"/>
                <a:sym typeface="Arial"/>
              </a:rPr>
              <a:t>7 – Cash-out Refinancing</a:t>
            </a:r>
            <a:endParaRPr sz="1400">
              <a:solidFill>
                <a:srgbClr val="1F3667"/>
              </a:solidFill>
              <a:latin typeface="Arial"/>
              <a:ea typeface="Arial"/>
              <a:cs typeface="Arial"/>
              <a:sym typeface="Arial"/>
            </a:endParaRPr>
          </a:p>
        </p:txBody>
      </p:sp>
      <p:sp>
        <p:nvSpPr>
          <p:cNvPr id="452" name="Google Shape;452;g21a26d0088d_2_41"/>
          <p:cNvSpPr txBox="1"/>
          <p:nvPr>
            <p:ph type="title"/>
          </p:nvPr>
        </p:nvSpPr>
        <p:spPr>
          <a:xfrm>
            <a:off x="293730" y="165065"/>
            <a:ext cx="7578000" cy="381000"/>
          </a:xfrm>
          <a:prstGeom prst="rect">
            <a:avLst/>
          </a:prstGeom>
          <a:noFill/>
          <a:ln>
            <a:noFill/>
          </a:ln>
        </p:spPr>
        <p:txBody>
          <a:bodyPr anchorCtr="0" anchor="t" bIns="0" lIns="0" spcFirstLastPara="1" rIns="0" wrap="square" tIns="11425">
            <a:spAutoFit/>
          </a:bodyPr>
          <a:lstStyle/>
          <a:p>
            <a:pPr indent="0" lvl="0" marL="0" rtl="0" algn="l">
              <a:spcBef>
                <a:spcPts val="0"/>
              </a:spcBef>
              <a:spcAft>
                <a:spcPts val="0"/>
              </a:spcAft>
              <a:buNone/>
            </a:pPr>
            <a:r>
              <a:rPr lang="en-US" sz="2400">
                <a:solidFill>
                  <a:srgbClr val="24467D"/>
                </a:solidFill>
                <a:latin typeface="Gill Sans"/>
                <a:ea typeface="Gill Sans"/>
                <a:cs typeface="Gill Sans"/>
                <a:sym typeface="Gill Sans"/>
              </a:rPr>
              <a:t>Univariate Analysis - Loan </a:t>
            </a:r>
            <a:r>
              <a:rPr lang="en-US" sz="2400">
                <a:solidFill>
                  <a:srgbClr val="24467D"/>
                </a:solidFill>
                <a:latin typeface="Gill Sans"/>
                <a:ea typeface="Gill Sans"/>
                <a:cs typeface="Gill Sans"/>
                <a:sym typeface="Gill Sans"/>
              </a:rPr>
              <a:t>Purpose</a:t>
            </a:r>
            <a:endParaRPr sz="2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56" name="Shape 456"/>
        <p:cNvGrpSpPr/>
        <p:nvPr/>
      </p:nvGrpSpPr>
      <p:grpSpPr>
        <a:xfrm>
          <a:off x="0" y="0"/>
          <a:ext cx="0" cy="0"/>
          <a:chOff x="0" y="0"/>
          <a:chExt cx="0" cy="0"/>
        </a:xfrm>
      </p:grpSpPr>
      <p:grpSp>
        <p:nvGrpSpPr>
          <p:cNvPr id="457" name="Google Shape;457;g21953eb5a11_0_773"/>
          <p:cNvGrpSpPr/>
          <p:nvPr/>
        </p:nvGrpSpPr>
        <p:grpSpPr>
          <a:xfrm>
            <a:off x="0" y="0"/>
            <a:ext cx="9144091" cy="484579"/>
            <a:chOff x="0" y="0"/>
            <a:chExt cx="10058400" cy="549160"/>
          </a:xfrm>
        </p:grpSpPr>
        <p:pic>
          <p:nvPicPr>
            <p:cNvPr id="458" name="Google Shape;458;g21953eb5a11_0_773"/>
            <p:cNvPicPr preferRelativeResize="0"/>
            <p:nvPr/>
          </p:nvPicPr>
          <p:blipFill rotWithShape="1">
            <a:blip r:embed="rId3">
              <a:alphaModFix/>
            </a:blip>
            <a:srcRect b="0" l="0" r="0" t="0"/>
            <a:stretch/>
          </p:blipFill>
          <p:spPr>
            <a:xfrm>
              <a:off x="9354311" y="425875"/>
              <a:ext cx="246888" cy="123285"/>
            </a:xfrm>
            <a:prstGeom prst="rect">
              <a:avLst/>
            </a:prstGeom>
            <a:noFill/>
            <a:ln>
              <a:noFill/>
            </a:ln>
          </p:spPr>
        </p:pic>
        <p:sp>
          <p:nvSpPr>
            <p:cNvPr id="459" name="Google Shape;459;g21953eb5a11_0_773"/>
            <p:cNvSpPr/>
            <p:nvPr/>
          </p:nvSpPr>
          <p:spPr>
            <a:xfrm>
              <a:off x="0" y="0"/>
              <a:ext cx="10058400" cy="179705"/>
            </a:xfrm>
            <a:custGeom>
              <a:rect b="b" l="l" r="r" t="t"/>
              <a:pathLst>
                <a:path extrusionOk="0" h="179705" w="10058400">
                  <a:moveTo>
                    <a:pt x="0" y="179324"/>
                  </a:moveTo>
                  <a:lnTo>
                    <a:pt x="10058400" y="179324"/>
                  </a:lnTo>
                  <a:lnTo>
                    <a:pt x="10058400" y="0"/>
                  </a:lnTo>
                  <a:lnTo>
                    <a:pt x="0" y="0"/>
                  </a:lnTo>
                  <a:lnTo>
                    <a:pt x="0" y="179324"/>
                  </a:lnTo>
                  <a:close/>
                </a:path>
              </a:pathLst>
            </a:custGeom>
            <a:solidFill>
              <a:srgbClr val="29B5E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600"/>
            </a:p>
          </p:txBody>
        </p:sp>
      </p:grpSp>
      <p:sp>
        <p:nvSpPr>
          <p:cNvPr id="460" name="Google Shape;460;g21953eb5a11_0_773"/>
          <p:cNvSpPr txBox="1"/>
          <p:nvPr>
            <p:ph idx="12" type="sldNum"/>
          </p:nvPr>
        </p:nvSpPr>
        <p:spPr>
          <a:xfrm>
            <a:off x="8009501" y="6482075"/>
            <a:ext cx="8544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b="0">
              <a:solidFill>
                <a:srgbClr val="A1A0A0"/>
              </a:solidFill>
              <a:latin typeface="Lucida Sans"/>
              <a:ea typeface="Lucida Sans"/>
              <a:cs typeface="Lucida Sans"/>
              <a:sym typeface="Lucida Sans"/>
            </a:endParaRPr>
          </a:p>
        </p:txBody>
      </p:sp>
      <p:sp>
        <p:nvSpPr>
          <p:cNvPr id="461" name="Google Shape;461;g21953eb5a11_0_773"/>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pic>
        <p:nvPicPr>
          <p:cNvPr id="462" name="Google Shape;462;g21953eb5a11_0_773"/>
          <p:cNvPicPr preferRelativeResize="0"/>
          <p:nvPr/>
        </p:nvPicPr>
        <p:blipFill rotWithShape="1">
          <a:blip r:embed="rId4">
            <a:alphaModFix/>
          </a:blip>
          <a:srcRect b="0" l="0" r="0" t="0"/>
          <a:stretch/>
        </p:blipFill>
        <p:spPr>
          <a:xfrm>
            <a:off x="1379751" y="657660"/>
            <a:ext cx="6539406" cy="4578791"/>
          </a:xfrm>
          <a:prstGeom prst="rect">
            <a:avLst/>
          </a:prstGeom>
          <a:noFill/>
          <a:ln>
            <a:noFill/>
          </a:ln>
        </p:spPr>
      </p:pic>
      <p:pic>
        <p:nvPicPr>
          <p:cNvPr id="463" name="Google Shape;463;g21953eb5a11_0_773"/>
          <p:cNvPicPr preferRelativeResize="0"/>
          <p:nvPr/>
        </p:nvPicPr>
        <p:blipFill rotWithShape="1">
          <a:blip r:embed="rId5">
            <a:alphaModFix/>
          </a:blip>
          <a:srcRect b="0" l="0" r="0" t="0"/>
          <a:stretch/>
        </p:blipFill>
        <p:spPr>
          <a:xfrm>
            <a:off x="2411222" y="5311404"/>
            <a:ext cx="227326" cy="209539"/>
          </a:xfrm>
          <a:prstGeom prst="rect">
            <a:avLst/>
          </a:prstGeom>
          <a:noFill/>
          <a:ln>
            <a:noFill/>
          </a:ln>
        </p:spPr>
      </p:pic>
      <p:sp>
        <p:nvSpPr>
          <p:cNvPr id="464" name="Google Shape;464;g21953eb5a11_0_773"/>
          <p:cNvSpPr txBox="1"/>
          <p:nvPr/>
        </p:nvSpPr>
        <p:spPr>
          <a:xfrm>
            <a:off x="2524886" y="5308356"/>
            <a:ext cx="1785900" cy="228900"/>
          </a:xfrm>
          <a:prstGeom prst="rect">
            <a:avLst/>
          </a:prstGeom>
          <a:noFill/>
          <a:ln>
            <a:noFill/>
          </a:ln>
        </p:spPr>
        <p:txBody>
          <a:bodyPr anchorCtr="0" anchor="t" bIns="0" lIns="0" spcFirstLastPara="1" rIns="0" wrap="square" tIns="13325">
            <a:spAutoFit/>
          </a:bodyPr>
          <a:lstStyle/>
          <a:p>
            <a:pPr indent="321310" lvl="0" marL="12700" marR="5080" rtl="0" algn="l">
              <a:lnSpc>
                <a:spcPct val="100000"/>
              </a:lnSpc>
              <a:spcBef>
                <a:spcPts val="0"/>
              </a:spcBef>
              <a:spcAft>
                <a:spcPts val="0"/>
              </a:spcAft>
              <a:buNone/>
            </a:pPr>
            <a:r>
              <a:rPr b="1" lang="en-US" sz="1400">
                <a:solidFill>
                  <a:srgbClr val="1F3667"/>
                </a:solidFill>
                <a:latin typeface="Arial"/>
                <a:ea typeface="Arial"/>
                <a:cs typeface="Arial"/>
                <a:sym typeface="Arial"/>
              </a:rPr>
              <a:t>1 – Fannie Mae</a:t>
            </a:r>
            <a:endParaRPr sz="1400">
              <a:solidFill>
                <a:srgbClr val="1F3667"/>
              </a:solidFill>
              <a:latin typeface="Arial"/>
              <a:ea typeface="Arial"/>
              <a:cs typeface="Arial"/>
              <a:sym typeface="Arial"/>
            </a:endParaRPr>
          </a:p>
        </p:txBody>
      </p:sp>
      <p:pic>
        <p:nvPicPr>
          <p:cNvPr id="465" name="Google Shape;465;g21953eb5a11_0_773"/>
          <p:cNvPicPr preferRelativeResize="0"/>
          <p:nvPr/>
        </p:nvPicPr>
        <p:blipFill rotWithShape="1">
          <a:blip r:embed="rId5">
            <a:alphaModFix/>
          </a:blip>
          <a:srcRect b="0" l="0" r="0" t="0"/>
          <a:stretch/>
        </p:blipFill>
        <p:spPr>
          <a:xfrm>
            <a:off x="4709746" y="5311404"/>
            <a:ext cx="227326" cy="209539"/>
          </a:xfrm>
          <a:prstGeom prst="rect">
            <a:avLst/>
          </a:prstGeom>
          <a:noFill/>
          <a:ln>
            <a:noFill/>
          </a:ln>
        </p:spPr>
      </p:pic>
      <p:sp>
        <p:nvSpPr>
          <p:cNvPr id="466" name="Google Shape;466;g21953eb5a11_0_773"/>
          <p:cNvSpPr txBox="1"/>
          <p:nvPr/>
        </p:nvSpPr>
        <p:spPr>
          <a:xfrm>
            <a:off x="4823409" y="5308356"/>
            <a:ext cx="1785900" cy="228900"/>
          </a:xfrm>
          <a:prstGeom prst="rect">
            <a:avLst/>
          </a:prstGeom>
          <a:noFill/>
          <a:ln>
            <a:noFill/>
          </a:ln>
        </p:spPr>
        <p:txBody>
          <a:bodyPr anchorCtr="0" anchor="t" bIns="0" lIns="0" spcFirstLastPara="1" rIns="0" wrap="square" tIns="13325">
            <a:spAutoFit/>
          </a:bodyPr>
          <a:lstStyle/>
          <a:p>
            <a:pPr indent="321310" lvl="0" marL="12700" marR="5080" rtl="0" algn="l">
              <a:lnSpc>
                <a:spcPct val="100000"/>
              </a:lnSpc>
              <a:spcBef>
                <a:spcPts val="0"/>
              </a:spcBef>
              <a:spcAft>
                <a:spcPts val="0"/>
              </a:spcAft>
              <a:buNone/>
            </a:pPr>
            <a:r>
              <a:rPr b="1" lang="en-US" sz="1400">
                <a:solidFill>
                  <a:srgbClr val="1F3667"/>
                </a:solidFill>
                <a:latin typeface="Arial"/>
                <a:ea typeface="Arial"/>
                <a:cs typeface="Arial"/>
                <a:sym typeface="Arial"/>
              </a:rPr>
              <a:t>2 – Ginnie Mae</a:t>
            </a:r>
            <a:endParaRPr sz="1400">
              <a:solidFill>
                <a:srgbClr val="1F3667"/>
              </a:solidFill>
              <a:latin typeface="Arial"/>
              <a:ea typeface="Arial"/>
              <a:cs typeface="Arial"/>
              <a:sym typeface="Arial"/>
            </a:endParaRPr>
          </a:p>
        </p:txBody>
      </p:sp>
      <p:pic>
        <p:nvPicPr>
          <p:cNvPr id="467" name="Google Shape;467;g21953eb5a11_0_773"/>
          <p:cNvPicPr preferRelativeResize="0"/>
          <p:nvPr/>
        </p:nvPicPr>
        <p:blipFill rotWithShape="1">
          <a:blip r:embed="rId5">
            <a:alphaModFix/>
          </a:blip>
          <a:srcRect b="0" l="0" r="0" t="0"/>
          <a:stretch/>
        </p:blipFill>
        <p:spPr>
          <a:xfrm>
            <a:off x="6840754" y="5311404"/>
            <a:ext cx="227326" cy="209539"/>
          </a:xfrm>
          <a:prstGeom prst="rect">
            <a:avLst/>
          </a:prstGeom>
          <a:noFill/>
          <a:ln>
            <a:noFill/>
          </a:ln>
        </p:spPr>
      </p:pic>
      <p:sp>
        <p:nvSpPr>
          <p:cNvPr id="468" name="Google Shape;468;g21953eb5a11_0_773"/>
          <p:cNvSpPr txBox="1"/>
          <p:nvPr/>
        </p:nvSpPr>
        <p:spPr>
          <a:xfrm>
            <a:off x="6954417" y="5308356"/>
            <a:ext cx="1882200" cy="228900"/>
          </a:xfrm>
          <a:prstGeom prst="rect">
            <a:avLst/>
          </a:prstGeom>
          <a:noFill/>
          <a:ln>
            <a:noFill/>
          </a:ln>
        </p:spPr>
        <p:txBody>
          <a:bodyPr anchorCtr="0" anchor="t" bIns="0" lIns="0" spcFirstLastPara="1" rIns="0" wrap="square" tIns="13325">
            <a:spAutoFit/>
          </a:bodyPr>
          <a:lstStyle/>
          <a:p>
            <a:pPr indent="321310" lvl="0" marL="12700" marR="5080" rtl="0" algn="l">
              <a:lnSpc>
                <a:spcPct val="100000"/>
              </a:lnSpc>
              <a:spcBef>
                <a:spcPts val="0"/>
              </a:spcBef>
              <a:spcAft>
                <a:spcPts val="0"/>
              </a:spcAft>
              <a:buNone/>
            </a:pPr>
            <a:r>
              <a:rPr b="1" lang="en-US" sz="1400">
                <a:solidFill>
                  <a:srgbClr val="1F3667"/>
                </a:solidFill>
                <a:latin typeface="Arial"/>
                <a:ea typeface="Arial"/>
                <a:cs typeface="Arial"/>
                <a:sym typeface="Arial"/>
              </a:rPr>
              <a:t>3 – Freddie Mac</a:t>
            </a:r>
            <a:endParaRPr sz="1400">
              <a:solidFill>
                <a:srgbClr val="1F3667"/>
              </a:solidFill>
              <a:latin typeface="Arial"/>
              <a:ea typeface="Arial"/>
              <a:cs typeface="Arial"/>
              <a:sym typeface="Arial"/>
            </a:endParaRPr>
          </a:p>
        </p:txBody>
      </p:sp>
      <p:pic>
        <p:nvPicPr>
          <p:cNvPr id="469" name="Google Shape;469;g21953eb5a11_0_773"/>
          <p:cNvPicPr preferRelativeResize="0"/>
          <p:nvPr/>
        </p:nvPicPr>
        <p:blipFill rotWithShape="1">
          <a:blip r:embed="rId5">
            <a:alphaModFix/>
          </a:blip>
          <a:srcRect b="0" l="0" r="0" t="0"/>
          <a:stretch/>
        </p:blipFill>
        <p:spPr>
          <a:xfrm>
            <a:off x="71588" y="5642520"/>
            <a:ext cx="227326" cy="209539"/>
          </a:xfrm>
          <a:prstGeom prst="rect">
            <a:avLst/>
          </a:prstGeom>
          <a:noFill/>
          <a:ln>
            <a:noFill/>
          </a:ln>
        </p:spPr>
      </p:pic>
      <p:sp>
        <p:nvSpPr>
          <p:cNvPr id="470" name="Google Shape;470;g21953eb5a11_0_773"/>
          <p:cNvSpPr txBox="1"/>
          <p:nvPr/>
        </p:nvSpPr>
        <p:spPr>
          <a:xfrm>
            <a:off x="185251" y="5639472"/>
            <a:ext cx="1785900" cy="228900"/>
          </a:xfrm>
          <a:prstGeom prst="rect">
            <a:avLst/>
          </a:prstGeom>
          <a:noFill/>
          <a:ln>
            <a:noFill/>
          </a:ln>
        </p:spPr>
        <p:txBody>
          <a:bodyPr anchorCtr="0" anchor="t" bIns="0" lIns="0" spcFirstLastPara="1" rIns="0" wrap="square" tIns="13325">
            <a:spAutoFit/>
          </a:bodyPr>
          <a:lstStyle/>
          <a:p>
            <a:pPr indent="321310" lvl="0" marL="12700" marR="5080" rtl="0" algn="l">
              <a:lnSpc>
                <a:spcPct val="100000"/>
              </a:lnSpc>
              <a:spcBef>
                <a:spcPts val="0"/>
              </a:spcBef>
              <a:spcAft>
                <a:spcPts val="0"/>
              </a:spcAft>
              <a:buNone/>
            </a:pPr>
            <a:r>
              <a:rPr b="1" lang="en-US" sz="1400">
                <a:solidFill>
                  <a:srgbClr val="1F3667"/>
                </a:solidFill>
                <a:latin typeface="Arial"/>
                <a:ea typeface="Arial"/>
                <a:cs typeface="Arial"/>
                <a:sym typeface="Arial"/>
              </a:rPr>
              <a:t>4 – Farmer Mac</a:t>
            </a:r>
            <a:endParaRPr sz="1400">
              <a:solidFill>
                <a:srgbClr val="1F3667"/>
              </a:solidFill>
              <a:latin typeface="Arial"/>
              <a:ea typeface="Arial"/>
              <a:cs typeface="Arial"/>
              <a:sym typeface="Arial"/>
            </a:endParaRPr>
          </a:p>
        </p:txBody>
      </p:sp>
      <p:pic>
        <p:nvPicPr>
          <p:cNvPr id="471" name="Google Shape;471;g21953eb5a11_0_773"/>
          <p:cNvPicPr preferRelativeResize="0"/>
          <p:nvPr/>
        </p:nvPicPr>
        <p:blipFill rotWithShape="1">
          <a:blip r:embed="rId5">
            <a:alphaModFix/>
          </a:blip>
          <a:srcRect b="0" l="0" r="0" t="0"/>
          <a:stretch/>
        </p:blipFill>
        <p:spPr>
          <a:xfrm>
            <a:off x="2411221" y="5642521"/>
            <a:ext cx="227326" cy="209539"/>
          </a:xfrm>
          <a:prstGeom prst="rect">
            <a:avLst/>
          </a:prstGeom>
          <a:noFill/>
          <a:ln>
            <a:noFill/>
          </a:ln>
        </p:spPr>
      </p:pic>
      <p:sp>
        <p:nvSpPr>
          <p:cNvPr id="472" name="Google Shape;472;g21953eb5a11_0_773"/>
          <p:cNvSpPr txBox="1"/>
          <p:nvPr/>
        </p:nvSpPr>
        <p:spPr>
          <a:xfrm>
            <a:off x="2524884" y="5639473"/>
            <a:ext cx="2081100" cy="228900"/>
          </a:xfrm>
          <a:prstGeom prst="rect">
            <a:avLst/>
          </a:prstGeom>
          <a:noFill/>
          <a:ln>
            <a:noFill/>
          </a:ln>
        </p:spPr>
        <p:txBody>
          <a:bodyPr anchorCtr="0" anchor="t" bIns="0" lIns="0" spcFirstLastPara="1" rIns="0" wrap="square" tIns="13325">
            <a:spAutoFit/>
          </a:bodyPr>
          <a:lstStyle/>
          <a:p>
            <a:pPr indent="321310" lvl="0" marL="12700" marR="5080" rtl="0" algn="l">
              <a:lnSpc>
                <a:spcPct val="100000"/>
              </a:lnSpc>
              <a:spcBef>
                <a:spcPts val="0"/>
              </a:spcBef>
              <a:spcAft>
                <a:spcPts val="0"/>
              </a:spcAft>
              <a:buNone/>
            </a:pPr>
            <a:r>
              <a:rPr b="1" lang="en-US" sz="1400">
                <a:solidFill>
                  <a:srgbClr val="1F3667"/>
                </a:solidFill>
                <a:latin typeface="Arial"/>
                <a:ea typeface="Arial"/>
                <a:cs typeface="Arial"/>
                <a:sym typeface="Arial"/>
              </a:rPr>
              <a:t>5 – Pvt. securitizer</a:t>
            </a:r>
            <a:endParaRPr sz="1400">
              <a:solidFill>
                <a:srgbClr val="1F3667"/>
              </a:solidFill>
              <a:latin typeface="Arial"/>
              <a:ea typeface="Arial"/>
              <a:cs typeface="Arial"/>
              <a:sym typeface="Arial"/>
            </a:endParaRPr>
          </a:p>
        </p:txBody>
      </p:sp>
      <p:pic>
        <p:nvPicPr>
          <p:cNvPr id="473" name="Google Shape;473;g21953eb5a11_0_773"/>
          <p:cNvPicPr preferRelativeResize="0"/>
          <p:nvPr/>
        </p:nvPicPr>
        <p:blipFill rotWithShape="1">
          <a:blip r:embed="rId5">
            <a:alphaModFix/>
          </a:blip>
          <a:srcRect b="0" l="0" r="0" t="0"/>
          <a:stretch/>
        </p:blipFill>
        <p:spPr>
          <a:xfrm>
            <a:off x="4709746" y="5642503"/>
            <a:ext cx="227326" cy="209539"/>
          </a:xfrm>
          <a:prstGeom prst="rect">
            <a:avLst/>
          </a:prstGeom>
          <a:noFill/>
          <a:ln>
            <a:noFill/>
          </a:ln>
        </p:spPr>
      </p:pic>
      <p:sp>
        <p:nvSpPr>
          <p:cNvPr id="474" name="Google Shape;474;g21953eb5a11_0_773"/>
          <p:cNvSpPr txBox="1"/>
          <p:nvPr/>
        </p:nvSpPr>
        <p:spPr>
          <a:xfrm>
            <a:off x="4823409" y="5639455"/>
            <a:ext cx="1785900" cy="228900"/>
          </a:xfrm>
          <a:prstGeom prst="rect">
            <a:avLst/>
          </a:prstGeom>
          <a:noFill/>
          <a:ln>
            <a:noFill/>
          </a:ln>
        </p:spPr>
        <p:txBody>
          <a:bodyPr anchorCtr="0" anchor="t" bIns="0" lIns="0" spcFirstLastPara="1" rIns="0" wrap="square" tIns="13325">
            <a:spAutoFit/>
          </a:bodyPr>
          <a:lstStyle/>
          <a:p>
            <a:pPr indent="321310" lvl="0" marL="12700" marR="5080" rtl="0" algn="l">
              <a:lnSpc>
                <a:spcPct val="100000"/>
              </a:lnSpc>
              <a:spcBef>
                <a:spcPts val="0"/>
              </a:spcBef>
              <a:spcAft>
                <a:spcPts val="0"/>
              </a:spcAft>
              <a:buNone/>
            </a:pPr>
            <a:r>
              <a:rPr b="1" lang="en-US" sz="1400">
                <a:solidFill>
                  <a:srgbClr val="1F3667"/>
                </a:solidFill>
                <a:latin typeface="Arial"/>
                <a:ea typeface="Arial"/>
                <a:cs typeface="Arial"/>
                <a:sym typeface="Arial"/>
              </a:rPr>
              <a:t>6 – Banks</a:t>
            </a:r>
            <a:endParaRPr sz="1400">
              <a:solidFill>
                <a:srgbClr val="1F3667"/>
              </a:solidFill>
              <a:latin typeface="Arial"/>
              <a:ea typeface="Arial"/>
              <a:cs typeface="Arial"/>
              <a:sym typeface="Arial"/>
            </a:endParaRPr>
          </a:p>
        </p:txBody>
      </p:sp>
      <p:pic>
        <p:nvPicPr>
          <p:cNvPr id="475" name="Google Shape;475;g21953eb5a11_0_773"/>
          <p:cNvPicPr preferRelativeResize="0"/>
          <p:nvPr/>
        </p:nvPicPr>
        <p:blipFill rotWithShape="1">
          <a:blip r:embed="rId5">
            <a:alphaModFix/>
          </a:blip>
          <a:srcRect b="0" l="0" r="0" t="0"/>
          <a:stretch/>
        </p:blipFill>
        <p:spPr>
          <a:xfrm>
            <a:off x="6844615" y="5615471"/>
            <a:ext cx="227326" cy="209539"/>
          </a:xfrm>
          <a:prstGeom prst="rect">
            <a:avLst/>
          </a:prstGeom>
          <a:noFill/>
          <a:ln>
            <a:noFill/>
          </a:ln>
        </p:spPr>
      </p:pic>
      <p:sp>
        <p:nvSpPr>
          <p:cNvPr id="476" name="Google Shape;476;g21953eb5a11_0_773"/>
          <p:cNvSpPr txBox="1"/>
          <p:nvPr/>
        </p:nvSpPr>
        <p:spPr>
          <a:xfrm>
            <a:off x="6958293" y="5612415"/>
            <a:ext cx="2081100" cy="228900"/>
          </a:xfrm>
          <a:prstGeom prst="rect">
            <a:avLst/>
          </a:prstGeom>
          <a:noFill/>
          <a:ln>
            <a:noFill/>
          </a:ln>
        </p:spPr>
        <p:txBody>
          <a:bodyPr anchorCtr="0" anchor="t" bIns="0" lIns="0" spcFirstLastPara="1" rIns="0" wrap="square" tIns="13325">
            <a:spAutoFit/>
          </a:bodyPr>
          <a:lstStyle/>
          <a:p>
            <a:pPr indent="321310" lvl="0" marL="12700" marR="5080" rtl="0" algn="l">
              <a:lnSpc>
                <a:spcPct val="100000"/>
              </a:lnSpc>
              <a:spcBef>
                <a:spcPts val="0"/>
              </a:spcBef>
              <a:spcAft>
                <a:spcPts val="0"/>
              </a:spcAft>
              <a:buNone/>
            </a:pPr>
            <a:r>
              <a:rPr b="1" lang="en-US" sz="1400">
                <a:solidFill>
                  <a:srgbClr val="1F3667"/>
                </a:solidFill>
                <a:latin typeface="Arial"/>
                <a:ea typeface="Arial"/>
                <a:cs typeface="Arial"/>
                <a:sym typeface="Arial"/>
              </a:rPr>
              <a:t>7 – Not </a:t>
            </a:r>
            <a:r>
              <a:rPr b="1" lang="en-US">
                <a:solidFill>
                  <a:srgbClr val="1F3667"/>
                </a:solidFill>
              </a:rPr>
              <a:t>Applicable</a:t>
            </a:r>
            <a:endParaRPr sz="1400">
              <a:solidFill>
                <a:srgbClr val="1F3667"/>
              </a:solidFill>
              <a:latin typeface="Arial"/>
              <a:ea typeface="Arial"/>
              <a:cs typeface="Arial"/>
              <a:sym typeface="Arial"/>
            </a:endParaRPr>
          </a:p>
        </p:txBody>
      </p:sp>
      <p:pic>
        <p:nvPicPr>
          <p:cNvPr id="477" name="Google Shape;477;g21953eb5a11_0_773"/>
          <p:cNvPicPr preferRelativeResize="0"/>
          <p:nvPr/>
        </p:nvPicPr>
        <p:blipFill rotWithShape="1">
          <a:blip r:embed="rId5">
            <a:alphaModFix/>
          </a:blip>
          <a:srcRect b="0" l="0" r="0" t="0"/>
          <a:stretch/>
        </p:blipFill>
        <p:spPr>
          <a:xfrm>
            <a:off x="71588" y="5965669"/>
            <a:ext cx="227326" cy="209539"/>
          </a:xfrm>
          <a:prstGeom prst="rect">
            <a:avLst/>
          </a:prstGeom>
          <a:noFill/>
          <a:ln>
            <a:noFill/>
          </a:ln>
        </p:spPr>
      </p:pic>
      <p:sp>
        <p:nvSpPr>
          <p:cNvPr id="478" name="Google Shape;478;g21953eb5a11_0_773"/>
          <p:cNvSpPr txBox="1"/>
          <p:nvPr/>
        </p:nvSpPr>
        <p:spPr>
          <a:xfrm>
            <a:off x="185251" y="5962621"/>
            <a:ext cx="1975200" cy="228900"/>
          </a:xfrm>
          <a:prstGeom prst="rect">
            <a:avLst/>
          </a:prstGeom>
          <a:noFill/>
          <a:ln>
            <a:noFill/>
          </a:ln>
        </p:spPr>
        <p:txBody>
          <a:bodyPr anchorCtr="0" anchor="t" bIns="0" lIns="0" spcFirstLastPara="1" rIns="0" wrap="square" tIns="13325">
            <a:spAutoFit/>
          </a:bodyPr>
          <a:lstStyle/>
          <a:p>
            <a:pPr indent="321310" lvl="0" marL="12700" marR="5080" rtl="0" algn="l">
              <a:lnSpc>
                <a:spcPct val="100000"/>
              </a:lnSpc>
              <a:spcBef>
                <a:spcPts val="0"/>
              </a:spcBef>
              <a:spcAft>
                <a:spcPts val="0"/>
              </a:spcAft>
              <a:buNone/>
            </a:pPr>
            <a:r>
              <a:rPr b="1" lang="en-US" sz="1400">
                <a:solidFill>
                  <a:srgbClr val="1F3667"/>
                </a:solidFill>
                <a:latin typeface="Arial"/>
                <a:ea typeface="Arial"/>
                <a:cs typeface="Arial"/>
                <a:sym typeface="Arial"/>
              </a:rPr>
              <a:t>8 – Affiliate Inst	</a:t>
            </a:r>
            <a:endParaRPr sz="1400">
              <a:solidFill>
                <a:srgbClr val="1F3667"/>
              </a:solidFill>
              <a:latin typeface="Arial"/>
              <a:ea typeface="Arial"/>
              <a:cs typeface="Arial"/>
              <a:sym typeface="Arial"/>
            </a:endParaRPr>
          </a:p>
        </p:txBody>
      </p:sp>
      <p:pic>
        <p:nvPicPr>
          <p:cNvPr id="479" name="Google Shape;479;g21953eb5a11_0_773"/>
          <p:cNvPicPr preferRelativeResize="0"/>
          <p:nvPr/>
        </p:nvPicPr>
        <p:blipFill rotWithShape="1">
          <a:blip r:embed="rId5">
            <a:alphaModFix/>
          </a:blip>
          <a:srcRect b="0" l="0" r="0" t="0"/>
          <a:stretch/>
        </p:blipFill>
        <p:spPr>
          <a:xfrm>
            <a:off x="2411222" y="5994699"/>
            <a:ext cx="227326" cy="209539"/>
          </a:xfrm>
          <a:prstGeom prst="rect">
            <a:avLst/>
          </a:prstGeom>
          <a:noFill/>
          <a:ln>
            <a:noFill/>
          </a:ln>
        </p:spPr>
      </p:pic>
      <p:sp>
        <p:nvSpPr>
          <p:cNvPr id="480" name="Google Shape;480;g21953eb5a11_0_773"/>
          <p:cNvSpPr txBox="1"/>
          <p:nvPr/>
        </p:nvSpPr>
        <p:spPr>
          <a:xfrm>
            <a:off x="2524886" y="5991651"/>
            <a:ext cx="1882200" cy="228900"/>
          </a:xfrm>
          <a:prstGeom prst="rect">
            <a:avLst/>
          </a:prstGeom>
          <a:noFill/>
          <a:ln>
            <a:noFill/>
          </a:ln>
        </p:spPr>
        <p:txBody>
          <a:bodyPr anchorCtr="0" anchor="t" bIns="0" lIns="0" spcFirstLastPara="1" rIns="0" wrap="square" tIns="13325">
            <a:spAutoFit/>
          </a:bodyPr>
          <a:lstStyle/>
          <a:p>
            <a:pPr indent="321310" lvl="0" marL="12700" marR="5080" rtl="0" algn="l">
              <a:lnSpc>
                <a:spcPct val="100000"/>
              </a:lnSpc>
              <a:spcBef>
                <a:spcPts val="0"/>
              </a:spcBef>
              <a:spcAft>
                <a:spcPts val="0"/>
              </a:spcAft>
              <a:buNone/>
            </a:pPr>
            <a:r>
              <a:rPr b="1" lang="en-US" sz="1400">
                <a:solidFill>
                  <a:srgbClr val="1F3667"/>
                </a:solidFill>
                <a:latin typeface="Arial"/>
                <a:ea typeface="Arial"/>
                <a:cs typeface="Arial"/>
                <a:sym typeface="Arial"/>
              </a:rPr>
              <a:t>9 – Other</a:t>
            </a:r>
            <a:endParaRPr sz="1400">
              <a:solidFill>
                <a:srgbClr val="1F3667"/>
              </a:solidFill>
              <a:latin typeface="Arial"/>
              <a:ea typeface="Arial"/>
              <a:cs typeface="Arial"/>
              <a:sym typeface="Arial"/>
            </a:endParaRPr>
          </a:p>
        </p:txBody>
      </p:sp>
      <p:pic>
        <p:nvPicPr>
          <p:cNvPr id="481" name="Google Shape;481;g21953eb5a11_0_773"/>
          <p:cNvPicPr preferRelativeResize="0"/>
          <p:nvPr/>
        </p:nvPicPr>
        <p:blipFill rotWithShape="1">
          <a:blip r:embed="rId5">
            <a:alphaModFix/>
          </a:blip>
          <a:srcRect b="0" l="0" r="0" t="0"/>
          <a:stretch/>
        </p:blipFill>
        <p:spPr>
          <a:xfrm>
            <a:off x="4709747" y="5994699"/>
            <a:ext cx="227326" cy="209539"/>
          </a:xfrm>
          <a:prstGeom prst="rect">
            <a:avLst/>
          </a:prstGeom>
          <a:noFill/>
          <a:ln>
            <a:noFill/>
          </a:ln>
        </p:spPr>
      </p:pic>
      <p:sp>
        <p:nvSpPr>
          <p:cNvPr id="482" name="Google Shape;482;g21953eb5a11_0_773"/>
          <p:cNvSpPr txBox="1"/>
          <p:nvPr/>
        </p:nvSpPr>
        <p:spPr>
          <a:xfrm>
            <a:off x="4823410" y="5991651"/>
            <a:ext cx="2017200" cy="228900"/>
          </a:xfrm>
          <a:prstGeom prst="rect">
            <a:avLst/>
          </a:prstGeom>
          <a:noFill/>
          <a:ln>
            <a:noFill/>
          </a:ln>
        </p:spPr>
        <p:txBody>
          <a:bodyPr anchorCtr="0" anchor="t" bIns="0" lIns="0" spcFirstLastPara="1" rIns="0" wrap="square" tIns="13325">
            <a:spAutoFit/>
          </a:bodyPr>
          <a:lstStyle/>
          <a:p>
            <a:pPr indent="321310" lvl="0" marL="12700" marR="5080" rtl="0" algn="l">
              <a:lnSpc>
                <a:spcPct val="100000"/>
              </a:lnSpc>
              <a:spcBef>
                <a:spcPts val="0"/>
              </a:spcBef>
              <a:spcAft>
                <a:spcPts val="0"/>
              </a:spcAft>
              <a:buNone/>
            </a:pPr>
            <a:r>
              <a:rPr b="1" lang="en-US" sz="1400">
                <a:solidFill>
                  <a:srgbClr val="1F3667"/>
                </a:solidFill>
                <a:latin typeface="Arial"/>
                <a:ea typeface="Arial"/>
                <a:cs typeface="Arial"/>
                <a:sym typeface="Arial"/>
              </a:rPr>
              <a:t>10 – Credit Union</a:t>
            </a:r>
            <a:endParaRPr sz="1400">
              <a:solidFill>
                <a:srgbClr val="1F3667"/>
              </a:solidFill>
              <a:latin typeface="Arial"/>
              <a:ea typeface="Arial"/>
              <a:cs typeface="Arial"/>
              <a:sym typeface="Arial"/>
            </a:endParaRPr>
          </a:p>
        </p:txBody>
      </p:sp>
      <p:pic>
        <p:nvPicPr>
          <p:cNvPr id="483" name="Google Shape;483;g21953eb5a11_0_773"/>
          <p:cNvPicPr preferRelativeResize="0"/>
          <p:nvPr/>
        </p:nvPicPr>
        <p:blipFill rotWithShape="1">
          <a:blip r:embed="rId5">
            <a:alphaModFix/>
          </a:blip>
          <a:srcRect b="0" l="0" r="0" t="0"/>
          <a:stretch/>
        </p:blipFill>
        <p:spPr>
          <a:xfrm>
            <a:off x="6844627" y="5994699"/>
            <a:ext cx="227326" cy="209539"/>
          </a:xfrm>
          <a:prstGeom prst="rect">
            <a:avLst/>
          </a:prstGeom>
          <a:noFill/>
          <a:ln>
            <a:noFill/>
          </a:ln>
        </p:spPr>
      </p:pic>
      <p:sp>
        <p:nvSpPr>
          <p:cNvPr id="484" name="Google Shape;484;g21953eb5a11_0_773"/>
          <p:cNvSpPr txBox="1"/>
          <p:nvPr/>
        </p:nvSpPr>
        <p:spPr>
          <a:xfrm>
            <a:off x="6958290" y="5991651"/>
            <a:ext cx="2181000" cy="228900"/>
          </a:xfrm>
          <a:prstGeom prst="rect">
            <a:avLst/>
          </a:prstGeom>
          <a:noFill/>
          <a:ln>
            <a:noFill/>
          </a:ln>
        </p:spPr>
        <p:txBody>
          <a:bodyPr anchorCtr="0" anchor="t" bIns="0" lIns="0" spcFirstLastPara="1" rIns="0" wrap="square" tIns="13325">
            <a:spAutoFit/>
          </a:bodyPr>
          <a:lstStyle/>
          <a:p>
            <a:pPr indent="321310" lvl="0" marL="12700" marR="5080" rtl="0" algn="l">
              <a:lnSpc>
                <a:spcPct val="100000"/>
              </a:lnSpc>
              <a:spcBef>
                <a:spcPts val="0"/>
              </a:spcBef>
              <a:spcAft>
                <a:spcPts val="0"/>
              </a:spcAft>
              <a:buNone/>
            </a:pPr>
            <a:r>
              <a:rPr b="1" lang="en-US" sz="1400">
                <a:solidFill>
                  <a:srgbClr val="1F3667"/>
                </a:solidFill>
                <a:latin typeface="Arial"/>
                <a:ea typeface="Arial"/>
                <a:cs typeface="Arial"/>
                <a:sym typeface="Arial"/>
              </a:rPr>
              <a:t>11 – Life Insurance</a:t>
            </a:r>
            <a:endParaRPr sz="1400">
              <a:solidFill>
                <a:srgbClr val="1F3667"/>
              </a:solidFill>
              <a:latin typeface="Arial"/>
              <a:ea typeface="Arial"/>
              <a:cs typeface="Arial"/>
              <a:sym typeface="Arial"/>
            </a:endParaRPr>
          </a:p>
        </p:txBody>
      </p:sp>
      <p:pic>
        <p:nvPicPr>
          <p:cNvPr id="485" name="Google Shape;485;g21953eb5a11_0_773"/>
          <p:cNvPicPr preferRelativeResize="0"/>
          <p:nvPr/>
        </p:nvPicPr>
        <p:blipFill rotWithShape="1">
          <a:blip r:embed="rId5">
            <a:alphaModFix/>
          </a:blip>
          <a:srcRect b="0" l="0" r="0" t="0"/>
          <a:stretch/>
        </p:blipFill>
        <p:spPr>
          <a:xfrm>
            <a:off x="71575" y="5311404"/>
            <a:ext cx="227326" cy="209539"/>
          </a:xfrm>
          <a:prstGeom prst="rect">
            <a:avLst/>
          </a:prstGeom>
          <a:noFill/>
          <a:ln>
            <a:noFill/>
          </a:ln>
        </p:spPr>
      </p:pic>
      <p:sp>
        <p:nvSpPr>
          <p:cNvPr id="486" name="Google Shape;486;g21953eb5a11_0_773"/>
          <p:cNvSpPr txBox="1"/>
          <p:nvPr/>
        </p:nvSpPr>
        <p:spPr>
          <a:xfrm>
            <a:off x="185251" y="5308350"/>
            <a:ext cx="2122200" cy="228900"/>
          </a:xfrm>
          <a:prstGeom prst="rect">
            <a:avLst/>
          </a:prstGeom>
          <a:noFill/>
          <a:ln>
            <a:noFill/>
          </a:ln>
        </p:spPr>
        <p:txBody>
          <a:bodyPr anchorCtr="0" anchor="t" bIns="0" lIns="0" spcFirstLastPara="1" rIns="0" wrap="square" tIns="13325">
            <a:spAutoFit/>
          </a:bodyPr>
          <a:lstStyle/>
          <a:p>
            <a:pPr indent="321310" lvl="0" marL="12700" marR="5080" rtl="0" algn="l">
              <a:lnSpc>
                <a:spcPct val="100000"/>
              </a:lnSpc>
              <a:spcBef>
                <a:spcPts val="0"/>
              </a:spcBef>
              <a:spcAft>
                <a:spcPts val="0"/>
              </a:spcAft>
              <a:buNone/>
            </a:pPr>
            <a:r>
              <a:rPr b="1" lang="en-US">
                <a:solidFill>
                  <a:srgbClr val="1F3667"/>
                </a:solidFill>
              </a:rPr>
              <a:t>0</a:t>
            </a:r>
            <a:r>
              <a:rPr b="1" lang="en-US" sz="1400">
                <a:solidFill>
                  <a:srgbClr val="1F3667"/>
                </a:solidFill>
                <a:latin typeface="Arial"/>
                <a:ea typeface="Arial"/>
                <a:cs typeface="Arial"/>
                <a:sym typeface="Arial"/>
              </a:rPr>
              <a:t> – </a:t>
            </a:r>
            <a:r>
              <a:rPr b="1" lang="en-US">
                <a:solidFill>
                  <a:srgbClr val="1F3667"/>
                </a:solidFill>
              </a:rPr>
              <a:t>Not Applicable</a:t>
            </a:r>
            <a:endParaRPr sz="1400">
              <a:solidFill>
                <a:srgbClr val="1F3667"/>
              </a:solidFill>
              <a:latin typeface="Arial"/>
              <a:ea typeface="Arial"/>
              <a:cs typeface="Arial"/>
              <a:sym typeface="Arial"/>
            </a:endParaRPr>
          </a:p>
        </p:txBody>
      </p:sp>
      <p:sp>
        <p:nvSpPr>
          <p:cNvPr id="487" name="Google Shape;487;g21953eb5a11_0_773"/>
          <p:cNvSpPr txBox="1"/>
          <p:nvPr>
            <p:ph type="title"/>
          </p:nvPr>
        </p:nvSpPr>
        <p:spPr>
          <a:xfrm>
            <a:off x="293730" y="165065"/>
            <a:ext cx="7578000" cy="381000"/>
          </a:xfrm>
          <a:prstGeom prst="rect">
            <a:avLst/>
          </a:prstGeom>
          <a:noFill/>
          <a:ln>
            <a:noFill/>
          </a:ln>
        </p:spPr>
        <p:txBody>
          <a:bodyPr anchorCtr="0" anchor="t" bIns="0" lIns="0" spcFirstLastPara="1" rIns="0" wrap="square" tIns="11425">
            <a:spAutoFit/>
          </a:bodyPr>
          <a:lstStyle/>
          <a:p>
            <a:pPr indent="0" lvl="0" marL="0" rtl="0" algn="l">
              <a:spcBef>
                <a:spcPts val="0"/>
              </a:spcBef>
              <a:spcAft>
                <a:spcPts val="0"/>
              </a:spcAft>
              <a:buNone/>
            </a:pPr>
            <a:r>
              <a:rPr lang="en-US" sz="2400">
                <a:solidFill>
                  <a:srgbClr val="24467D"/>
                </a:solidFill>
                <a:latin typeface="Gill Sans"/>
                <a:ea typeface="Gill Sans"/>
                <a:cs typeface="Gill Sans"/>
                <a:sym typeface="Gill Sans"/>
              </a:rPr>
              <a:t>Univariate Analysis - Purchaser Type</a:t>
            </a: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91" name="Shape 491"/>
        <p:cNvGrpSpPr/>
        <p:nvPr/>
      </p:nvGrpSpPr>
      <p:grpSpPr>
        <a:xfrm>
          <a:off x="0" y="0"/>
          <a:ext cx="0" cy="0"/>
          <a:chOff x="0" y="0"/>
          <a:chExt cx="0" cy="0"/>
        </a:xfrm>
      </p:grpSpPr>
      <p:grpSp>
        <p:nvGrpSpPr>
          <p:cNvPr id="492" name="Google Shape;492;g21a26d0088d_2_74"/>
          <p:cNvGrpSpPr/>
          <p:nvPr/>
        </p:nvGrpSpPr>
        <p:grpSpPr>
          <a:xfrm>
            <a:off x="0" y="0"/>
            <a:ext cx="9144091" cy="484579"/>
            <a:chOff x="0" y="0"/>
            <a:chExt cx="10058400" cy="549160"/>
          </a:xfrm>
        </p:grpSpPr>
        <p:pic>
          <p:nvPicPr>
            <p:cNvPr id="493" name="Google Shape;493;g21a26d0088d_2_74"/>
            <p:cNvPicPr preferRelativeResize="0"/>
            <p:nvPr/>
          </p:nvPicPr>
          <p:blipFill rotWithShape="1">
            <a:blip r:embed="rId3">
              <a:alphaModFix/>
            </a:blip>
            <a:srcRect b="0" l="0" r="0" t="0"/>
            <a:stretch/>
          </p:blipFill>
          <p:spPr>
            <a:xfrm>
              <a:off x="9354311" y="425875"/>
              <a:ext cx="246888" cy="123285"/>
            </a:xfrm>
            <a:prstGeom prst="rect">
              <a:avLst/>
            </a:prstGeom>
            <a:noFill/>
            <a:ln>
              <a:noFill/>
            </a:ln>
          </p:spPr>
        </p:pic>
        <p:sp>
          <p:nvSpPr>
            <p:cNvPr id="494" name="Google Shape;494;g21a26d0088d_2_74"/>
            <p:cNvSpPr/>
            <p:nvPr/>
          </p:nvSpPr>
          <p:spPr>
            <a:xfrm>
              <a:off x="0" y="0"/>
              <a:ext cx="10058400" cy="179705"/>
            </a:xfrm>
            <a:custGeom>
              <a:rect b="b" l="l" r="r" t="t"/>
              <a:pathLst>
                <a:path extrusionOk="0" h="179705" w="10058400">
                  <a:moveTo>
                    <a:pt x="0" y="179324"/>
                  </a:moveTo>
                  <a:lnTo>
                    <a:pt x="10058400" y="179324"/>
                  </a:lnTo>
                  <a:lnTo>
                    <a:pt x="10058400" y="0"/>
                  </a:lnTo>
                  <a:lnTo>
                    <a:pt x="0" y="0"/>
                  </a:lnTo>
                  <a:lnTo>
                    <a:pt x="0" y="179324"/>
                  </a:lnTo>
                  <a:close/>
                </a:path>
              </a:pathLst>
            </a:custGeom>
            <a:solidFill>
              <a:srgbClr val="29B5E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600"/>
            </a:p>
          </p:txBody>
        </p:sp>
      </p:grpSp>
      <p:sp>
        <p:nvSpPr>
          <p:cNvPr id="495" name="Google Shape;495;g21a26d0088d_2_74"/>
          <p:cNvSpPr txBox="1"/>
          <p:nvPr>
            <p:ph idx="12" type="sldNum"/>
          </p:nvPr>
        </p:nvSpPr>
        <p:spPr>
          <a:xfrm>
            <a:off x="8009501" y="6482075"/>
            <a:ext cx="9096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b="0">
              <a:solidFill>
                <a:srgbClr val="A1A0A0"/>
              </a:solidFill>
              <a:latin typeface="Lucida Sans"/>
              <a:ea typeface="Lucida Sans"/>
              <a:cs typeface="Lucida Sans"/>
              <a:sym typeface="Lucida Sans"/>
            </a:endParaRPr>
          </a:p>
        </p:txBody>
      </p:sp>
      <p:sp>
        <p:nvSpPr>
          <p:cNvPr id="496" name="Google Shape;496;g21a26d0088d_2_74"/>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pic>
        <p:nvPicPr>
          <p:cNvPr id="497" name="Google Shape;497;g21a26d0088d_2_74"/>
          <p:cNvPicPr preferRelativeResize="0"/>
          <p:nvPr/>
        </p:nvPicPr>
        <p:blipFill rotWithShape="1">
          <a:blip r:embed="rId4">
            <a:alphaModFix/>
          </a:blip>
          <a:srcRect b="0" l="0" r="0" t="0"/>
          <a:stretch/>
        </p:blipFill>
        <p:spPr>
          <a:xfrm>
            <a:off x="1520051" y="839656"/>
            <a:ext cx="6103893" cy="4264208"/>
          </a:xfrm>
          <a:prstGeom prst="rect">
            <a:avLst/>
          </a:prstGeom>
          <a:noFill/>
          <a:ln>
            <a:noFill/>
          </a:ln>
        </p:spPr>
      </p:pic>
      <p:pic>
        <p:nvPicPr>
          <p:cNvPr id="498" name="Google Shape;498;g21a26d0088d_2_74"/>
          <p:cNvPicPr preferRelativeResize="0"/>
          <p:nvPr/>
        </p:nvPicPr>
        <p:blipFill rotWithShape="1">
          <a:blip r:embed="rId5">
            <a:alphaModFix/>
          </a:blip>
          <a:srcRect b="0" l="0" r="0" t="0"/>
          <a:stretch/>
        </p:blipFill>
        <p:spPr>
          <a:xfrm>
            <a:off x="684125" y="5359879"/>
            <a:ext cx="210476" cy="209537"/>
          </a:xfrm>
          <a:prstGeom prst="rect">
            <a:avLst/>
          </a:prstGeom>
          <a:noFill/>
          <a:ln>
            <a:noFill/>
          </a:ln>
        </p:spPr>
      </p:pic>
      <p:sp>
        <p:nvSpPr>
          <p:cNvPr id="499" name="Google Shape;499;g21a26d0088d_2_74"/>
          <p:cNvSpPr txBox="1"/>
          <p:nvPr/>
        </p:nvSpPr>
        <p:spPr>
          <a:xfrm>
            <a:off x="789363" y="5356831"/>
            <a:ext cx="2019300" cy="228900"/>
          </a:xfrm>
          <a:prstGeom prst="rect">
            <a:avLst/>
          </a:prstGeom>
          <a:noFill/>
          <a:ln>
            <a:noFill/>
          </a:ln>
        </p:spPr>
        <p:txBody>
          <a:bodyPr anchorCtr="0" anchor="t" bIns="0" lIns="0" spcFirstLastPara="1" rIns="0" wrap="square" tIns="13325">
            <a:spAutoFit/>
          </a:bodyPr>
          <a:lstStyle/>
          <a:p>
            <a:pPr indent="321310" lvl="0" marL="12700" marR="5080" rtl="0" algn="l">
              <a:lnSpc>
                <a:spcPct val="100000"/>
              </a:lnSpc>
              <a:spcBef>
                <a:spcPts val="0"/>
              </a:spcBef>
              <a:spcAft>
                <a:spcPts val="0"/>
              </a:spcAft>
              <a:buNone/>
            </a:pPr>
            <a:r>
              <a:rPr b="1" lang="en-US" sz="1400">
                <a:solidFill>
                  <a:srgbClr val="1F3667"/>
                </a:solidFill>
                <a:latin typeface="Arial"/>
                <a:ea typeface="Arial"/>
                <a:cs typeface="Arial"/>
                <a:sym typeface="Arial"/>
              </a:rPr>
              <a:t>1 – &lt;20% </a:t>
            </a:r>
            <a:endParaRPr sz="1400">
              <a:solidFill>
                <a:srgbClr val="1F3667"/>
              </a:solidFill>
              <a:latin typeface="Arial"/>
              <a:ea typeface="Arial"/>
              <a:cs typeface="Arial"/>
              <a:sym typeface="Arial"/>
            </a:endParaRPr>
          </a:p>
        </p:txBody>
      </p:sp>
      <p:pic>
        <p:nvPicPr>
          <p:cNvPr id="500" name="Google Shape;500;g21a26d0088d_2_74"/>
          <p:cNvPicPr preferRelativeResize="0"/>
          <p:nvPr/>
        </p:nvPicPr>
        <p:blipFill rotWithShape="1">
          <a:blip r:embed="rId5">
            <a:alphaModFix/>
          </a:blip>
          <a:srcRect b="0" l="0" r="0" t="0"/>
          <a:stretch/>
        </p:blipFill>
        <p:spPr>
          <a:xfrm>
            <a:off x="2850349" y="5359879"/>
            <a:ext cx="210476" cy="209537"/>
          </a:xfrm>
          <a:prstGeom prst="rect">
            <a:avLst/>
          </a:prstGeom>
          <a:noFill/>
          <a:ln>
            <a:noFill/>
          </a:ln>
        </p:spPr>
      </p:pic>
      <p:sp>
        <p:nvSpPr>
          <p:cNvPr id="501" name="Google Shape;501;g21a26d0088d_2_74"/>
          <p:cNvSpPr txBox="1"/>
          <p:nvPr/>
        </p:nvSpPr>
        <p:spPr>
          <a:xfrm>
            <a:off x="2955587" y="5356831"/>
            <a:ext cx="1742700" cy="228900"/>
          </a:xfrm>
          <a:prstGeom prst="rect">
            <a:avLst/>
          </a:prstGeom>
          <a:noFill/>
          <a:ln>
            <a:noFill/>
          </a:ln>
        </p:spPr>
        <p:txBody>
          <a:bodyPr anchorCtr="0" anchor="t" bIns="0" lIns="0" spcFirstLastPara="1" rIns="0" wrap="square" tIns="13325">
            <a:spAutoFit/>
          </a:bodyPr>
          <a:lstStyle/>
          <a:p>
            <a:pPr indent="321310" lvl="0" marL="12700" marR="5080" rtl="0" algn="l">
              <a:lnSpc>
                <a:spcPct val="100000"/>
              </a:lnSpc>
              <a:spcBef>
                <a:spcPts val="0"/>
              </a:spcBef>
              <a:spcAft>
                <a:spcPts val="0"/>
              </a:spcAft>
              <a:buNone/>
            </a:pPr>
            <a:r>
              <a:rPr b="1" lang="en-US" sz="1400">
                <a:solidFill>
                  <a:srgbClr val="1F3667"/>
                </a:solidFill>
                <a:latin typeface="Arial"/>
                <a:ea typeface="Arial"/>
                <a:cs typeface="Arial"/>
                <a:sym typeface="Arial"/>
              </a:rPr>
              <a:t>2 – 20%-30%</a:t>
            </a:r>
            <a:endParaRPr sz="1400">
              <a:solidFill>
                <a:srgbClr val="1F3667"/>
              </a:solidFill>
              <a:latin typeface="Arial"/>
              <a:ea typeface="Arial"/>
              <a:cs typeface="Arial"/>
              <a:sym typeface="Arial"/>
            </a:endParaRPr>
          </a:p>
        </p:txBody>
      </p:sp>
      <p:pic>
        <p:nvPicPr>
          <p:cNvPr id="502" name="Google Shape;502;g21a26d0088d_2_74"/>
          <p:cNvPicPr preferRelativeResize="0"/>
          <p:nvPr/>
        </p:nvPicPr>
        <p:blipFill rotWithShape="1">
          <a:blip r:embed="rId5">
            <a:alphaModFix/>
          </a:blip>
          <a:srcRect b="0" l="0" r="0" t="0"/>
          <a:stretch/>
        </p:blipFill>
        <p:spPr>
          <a:xfrm>
            <a:off x="4810725" y="5359879"/>
            <a:ext cx="210476" cy="209537"/>
          </a:xfrm>
          <a:prstGeom prst="rect">
            <a:avLst/>
          </a:prstGeom>
          <a:noFill/>
          <a:ln>
            <a:noFill/>
          </a:ln>
        </p:spPr>
      </p:pic>
      <p:sp>
        <p:nvSpPr>
          <p:cNvPr id="503" name="Google Shape;503;g21a26d0088d_2_74"/>
          <p:cNvSpPr txBox="1"/>
          <p:nvPr/>
        </p:nvSpPr>
        <p:spPr>
          <a:xfrm>
            <a:off x="4915963" y="5356831"/>
            <a:ext cx="1742700" cy="228900"/>
          </a:xfrm>
          <a:prstGeom prst="rect">
            <a:avLst/>
          </a:prstGeom>
          <a:noFill/>
          <a:ln>
            <a:noFill/>
          </a:ln>
        </p:spPr>
        <p:txBody>
          <a:bodyPr anchorCtr="0" anchor="t" bIns="0" lIns="0" spcFirstLastPara="1" rIns="0" wrap="square" tIns="13325">
            <a:spAutoFit/>
          </a:bodyPr>
          <a:lstStyle/>
          <a:p>
            <a:pPr indent="321310" lvl="0" marL="12700" marR="5080" rtl="0" algn="l">
              <a:lnSpc>
                <a:spcPct val="100000"/>
              </a:lnSpc>
              <a:spcBef>
                <a:spcPts val="0"/>
              </a:spcBef>
              <a:spcAft>
                <a:spcPts val="0"/>
              </a:spcAft>
              <a:buNone/>
            </a:pPr>
            <a:r>
              <a:rPr b="1" lang="en-US" sz="1400">
                <a:solidFill>
                  <a:srgbClr val="1F3667"/>
                </a:solidFill>
                <a:latin typeface="Arial"/>
                <a:ea typeface="Arial"/>
                <a:cs typeface="Arial"/>
                <a:sym typeface="Arial"/>
              </a:rPr>
              <a:t>3 – 30%-36%</a:t>
            </a:r>
            <a:endParaRPr sz="1400">
              <a:solidFill>
                <a:srgbClr val="1F3667"/>
              </a:solidFill>
              <a:latin typeface="Arial"/>
              <a:ea typeface="Arial"/>
              <a:cs typeface="Arial"/>
              <a:sym typeface="Arial"/>
            </a:endParaRPr>
          </a:p>
        </p:txBody>
      </p:sp>
      <p:pic>
        <p:nvPicPr>
          <p:cNvPr id="504" name="Google Shape;504;g21a26d0088d_2_74"/>
          <p:cNvPicPr preferRelativeResize="0"/>
          <p:nvPr/>
        </p:nvPicPr>
        <p:blipFill rotWithShape="1">
          <a:blip r:embed="rId5">
            <a:alphaModFix/>
          </a:blip>
          <a:srcRect b="0" l="0" r="0" t="0"/>
          <a:stretch/>
        </p:blipFill>
        <p:spPr>
          <a:xfrm>
            <a:off x="6827287" y="5359879"/>
            <a:ext cx="210476" cy="209537"/>
          </a:xfrm>
          <a:prstGeom prst="rect">
            <a:avLst/>
          </a:prstGeom>
          <a:noFill/>
          <a:ln>
            <a:noFill/>
          </a:ln>
        </p:spPr>
      </p:pic>
      <p:sp>
        <p:nvSpPr>
          <p:cNvPr id="505" name="Google Shape;505;g21a26d0088d_2_74"/>
          <p:cNvSpPr txBox="1"/>
          <p:nvPr/>
        </p:nvSpPr>
        <p:spPr>
          <a:xfrm>
            <a:off x="6932525" y="5356831"/>
            <a:ext cx="1653600" cy="228900"/>
          </a:xfrm>
          <a:prstGeom prst="rect">
            <a:avLst/>
          </a:prstGeom>
          <a:noFill/>
          <a:ln>
            <a:noFill/>
          </a:ln>
        </p:spPr>
        <p:txBody>
          <a:bodyPr anchorCtr="0" anchor="t" bIns="0" lIns="0" spcFirstLastPara="1" rIns="0" wrap="square" tIns="13325">
            <a:spAutoFit/>
          </a:bodyPr>
          <a:lstStyle/>
          <a:p>
            <a:pPr indent="321310" lvl="0" marL="12700" marR="5080" rtl="0" algn="l">
              <a:lnSpc>
                <a:spcPct val="100000"/>
              </a:lnSpc>
              <a:spcBef>
                <a:spcPts val="0"/>
              </a:spcBef>
              <a:spcAft>
                <a:spcPts val="0"/>
              </a:spcAft>
              <a:buNone/>
            </a:pPr>
            <a:r>
              <a:rPr b="1" lang="en-US" sz="1400">
                <a:solidFill>
                  <a:srgbClr val="1F3667"/>
                </a:solidFill>
                <a:latin typeface="Arial"/>
                <a:ea typeface="Arial"/>
                <a:cs typeface="Arial"/>
                <a:sym typeface="Arial"/>
              </a:rPr>
              <a:t>4 – 36%-39%</a:t>
            </a:r>
            <a:endParaRPr sz="1400">
              <a:solidFill>
                <a:srgbClr val="1F3667"/>
              </a:solidFill>
              <a:latin typeface="Arial"/>
              <a:ea typeface="Arial"/>
              <a:cs typeface="Arial"/>
              <a:sym typeface="Arial"/>
            </a:endParaRPr>
          </a:p>
        </p:txBody>
      </p:sp>
      <p:pic>
        <p:nvPicPr>
          <p:cNvPr id="506" name="Google Shape;506;g21a26d0088d_2_74"/>
          <p:cNvPicPr preferRelativeResize="0"/>
          <p:nvPr/>
        </p:nvPicPr>
        <p:blipFill rotWithShape="1">
          <a:blip r:embed="rId5">
            <a:alphaModFix/>
          </a:blip>
          <a:srcRect b="0" l="0" r="0" t="0"/>
          <a:stretch/>
        </p:blipFill>
        <p:spPr>
          <a:xfrm>
            <a:off x="684124" y="5858057"/>
            <a:ext cx="210476" cy="209537"/>
          </a:xfrm>
          <a:prstGeom prst="rect">
            <a:avLst/>
          </a:prstGeom>
          <a:noFill/>
          <a:ln>
            <a:noFill/>
          </a:ln>
        </p:spPr>
      </p:pic>
      <p:sp>
        <p:nvSpPr>
          <p:cNvPr id="507" name="Google Shape;507;g21a26d0088d_2_74"/>
          <p:cNvSpPr txBox="1"/>
          <p:nvPr/>
        </p:nvSpPr>
        <p:spPr>
          <a:xfrm>
            <a:off x="789362" y="5855009"/>
            <a:ext cx="1926900" cy="228900"/>
          </a:xfrm>
          <a:prstGeom prst="rect">
            <a:avLst/>
          </a:prstGeom>
          <a:noFill/>
          <a:ln>
            <a:noFill/>
          </a:ln>
        </p:spPr>
        <p:txBody>
          <a:bodyPr anchorCtr="0" anchor="t" bIns="0" lIns="0" spcFirstLastPara="1" rIns="0" wrap="square" tIns="13325">
            <a:spAutoFit/>
          </a:bodyPr>
          <a:lstStyle/>
          <a:p>
            <a:pPr indent="321310" lvl="0" marL="12700" marR="5080" rtl="0" algn="l">
              <a:lnSpc>
                <a:spcPct val="100000"/>
              </a:lnSpc>
              <a:spcBef>
                <a:spcPts val="0"/>
              </a:spcBef>
              <a:spcAft>
                <a:spcPts val="0"/>
              </a:spcAft>
              <a:buNone/>
            </a:pPr>
            <a:r>
              <a:rPr b="1" lang="en-US" sz="1400">
                <a:solidFill>
                  <a:srgbClr val="1F3667"/>
                </a:solidFill>
                <a:latin typeface="Arial"/>
                <a:ea typeface="Arial"/>
                <a:cs typeface="Arial"/>
                <a:sym typeface="Arial"/>
              </a:rPr>
              <a:t>5 – 40%-43%</a:t>
            </a:r>
            <a:endParaRPr sz="1400">
              <a:solidFill>
                <a:srgbClr val="1F3667"/>
              </a:solidFill>
              <a:latin typeface="Arial"/>
              <a:ea typeface="Arial"/>
              <a:cs typeface="Arial"/>
              <a:sym typeface="Arial"/>
            </a:endParaRPr>
          </a:p>
        </p:txBody>
      </p:sp>
      <p:pic>
        <p:nvPicPr>
          <p:cNvPr id="508" name="Google Shape;508;g21a26d0088d_2_74"/>
          <p:cNvPicPr preferRelativeResize="0"/>
          <p:nvPr/>
        </p:nvPicPr>
        <p:blipFill rotWithShape="1">
          <a:blip r:embed="rId5">
            <a:alphaModFix/>
          </a:blip>
          <a:srcRect b="0" l="0" r="0" t="0"/>
          <a:stretch/>
        </p:blipFill>
        <p:spPr>
          <a:xfrm>
            <a:off x="2836774" y="5870139"/>
            <a:ext cx="210476" cy="209537"/>
          </a:xfrm>
          <a:prstGeom prst="rect">
            <a:avLst/>
          </a:prstGeom>
          <a:noFill/>
          <a:ln>
            <a:noFill/>
          </a:ln>
        </p:spPr>
      </p:pic>
      <p:sp>
        <p:nvSpPr>
          <p:cNvPr id="509" name="Google Shape;509;g21a26d0088d_2_74"/>
          <p:cNvSpPr txBox="1"/>
          <p:nvPr/>
        </p:nvSpPr>
        <p:spPr>
          <a:xfrm>
            <a:off x="2942012" y="5867091"/>
            <a:ext cx="1653600" cy="228900"/>
          </a:xfrm>
          <a:prstGeom prst="rect">
            <a:avLst/>
          </a:prstGeom>
          <a:noFill/>
          <a:ln>
            <a:noFill/>
          </a:ln>
        </p:spPr>
        <p:txBody>
          <a:bodyPr anchorCtr="0" anchor="t" bIns="0" lIns="0" spcFirstLastPara="1" rIns="0" wrap="square" tIns="13325">
            <a:spAutoFit/>
          </a:bodyPr>
          <a:lstStyle/>
          <a:p>
            <a:pPr indent="321310" lvl="0" marL="12700" marR="5080" rtl="0" algn="l">
              <a:lnSpc>
                <a:spcPct val="100000"/>
              </a:lnSpc>
              <a:spcBef>
                <a:spcPts val="0"/>
              </a:spcBef>
              <a:spcAft>
                <a:spcPts val="0"/>
              </a:spcAft>
              <a:buNone/>
            </a:pPr>
            <a:r>
              <a:rPr b="1" lang="en-US" sz="1400">
                <a:solidFill>
                  <a:srgbClr val="1F3667"/>
                </a:solidFill>
                <a:latin typeface="Arial"/>
                <a:ea typeface="Arial"/>
                <a:cs typeface="Arial"/>
                <a:sym typeface="Arial"/>
              </a:rPr>
              <a:t>6 – 44%-49%</a:t>
            </a:r>
            <a:endParaRPr sz="1400">
              <a:solidFill>
                <a:srgbClr val="1F3667"/>
              </a:solidFill>
              <a:latin typeface="Arial"/>
              <a:ea typeface="Arial"/>
              <a:cs typeface="Arial"/>
              <a:sym typeface="Arial"/>
            </a:endParaRPr>
          </a:p>
        </p:txBody>
      </p:sp>
      <p:pic>
        <p:nvPicPr>
          <p:cNvPr id="510" name="Google Shape;510;g21a26d0088d_2_74"/>
          <p:cNvPicPr preferRelativeResize="0"/>
          <p:nvPr/>
        </p:nvPicPr>
        <p:blipFill rotWithShape="1">
          <a:blip r:embed="rId5">
            <a:alphaModFix/>
          </a:blip>
          <a:srcRect b="0" l="0" r="0" t="0"/>
          <a:stretch/>
        </p:blipFill>
        <p:spPr>
          <a:xfrm>
            <a:off x="4797150" y="5841733"/>
            <a:ext cx="210476" cy="209537"/>
          </a:xfrm>
          <a:prstGeom prst="rect">
            <a:avLst/>
          </a:prstGeom>
          <a:noFill/>
          <a:ln>
            <a:noFill/>
          </a:ln>
        </p:spPr>
      </p:pic>
      <p:sp>
        <p:nvSpPr>
          <p:cNvPr id="511" name="Google Shape;511;g21a26d0088d_2_74"/>
          <p:cNvSpPr txBox="1"/>
          <p:nvPr/>
        </p:nvSpPr>
        <p:spPr>
          <a:xfrm>
            <a:off x="4902388" y="5838685"/>
            <a:ext cx="1742700" cy="228900"/>
          </a:xfrm>
          <a:prstGeom prst="rect">
            <a:avLst/>
          </a:prstGeom>
          <a:noFill/>
          <a:ln>
            <a:noFill/>
          </a:ln>
        </p:spPr>
        <p:txBody>
          <a:bodyPr anchorCtr="0" anchor="t" bIns="0" lIns="0" spcFirstLastPara="1" rIns="0" wrap="square" tIns="13325">
            <a:spAutoFit/>
          </a:bodyPr>
          <a:lstStyle/>
          <a:p>
            <a:pPr indent="321310" lvl="0" marL="12700" marR="5080" rtl="0" algn="l">
              <a:lnSpc>
                <a:spcPct val="100000"/>
              </a:lnSpc>
              <a:spcBef>
                <a:spcPts val="0"/>
              </a:spcBef>
              <a:spcAft>
                <a:spcPts val="0"/>
              </a:spcAft>
              <a:buNone/>
            </a:pPr>
            <a:r>
              <a:rPr b="1" lang="en-US" sz="1400">
                <a:solidFill>
                  <a:srgbClr val="1F3667"/>
                </a:solidFill>
                <a:latin typeface="Arial"/>
                <a:ea typeface="Arial"/>
                <a:cs typeface="Arial"/>
                <a:sym typeface="Arial"/>
              </a:rPr>
              <a:t>7 – 50%-60%</a:t>
            </a:r>
            <a:endParaRPr sz="1400">
              <a:solidFill>
                <a:srgbClr val="1F3667"/>
              </a:solidFill>
              <a:latin typeface="Arial"/>
              <a:ea typeface="Arial"/>
              <a:cs typeface="Arial"/>
              <a:sym typeface="Arial"/>
            </a:endParaRPr>
          </a:p>
        </p:txBody>
      </p:sp>
      <p:pic>
        <p:nvPicPr>
          <p:cNvPr id="512" name="Google Shape;512;g21a26d0088d_2_74"/>
          <p:cNvPicPr preferRelativeResize="0"/>
          <p:nvPr/>
        </p:nvPicPr>
        <p:blipFill rotWithShape="1">
          <a:blip r:embed="rId5">
            <a:alphaModFix/>
          </a:blip>
          <a:srcRect b="0" l="0" r="0" t="0"/>
          <a:stretch/>
        </p:blipFill>
        <p:spPr>
          <a:xfrm>
            <a:off x="6813712" y="5858057"/>
            <a:ext cx="210476" cy="209537"/>
          </a:xfrm>
          <a:prstGeom prst="rect">
            <a:avLst/>
          </a:prstGeom>
          <a:noFill/>
          <a:ln>
            <a:noFill/>
          </a:ln>
        </p:spPr>
      </p:pic>
      <p:sp>
        <p:nvSpPr>
          <p:cNvPr id="513" name="Google Shape;513;g21a26d0088d_2_74"/>
          <p:cNvSpPr txBox="1"/>
          <p:nvPr/>
        </p:nvSpPr>
        <p:spPr>
          <a:xfrm>
            <a:off x="6918950" y="5855009"/>
            <a:ext cx="1742700" cy="228900"/>
          </a:xfrm>
          <a:prstGeom prst="rect">
            <a:avLst/>
          </a:prstGeom>
          <a:noFill/>
          <a:ln>
            <a:noFill/>
          </a:ln>
        </p:spPr>
        <p:txBody>
          <a:bodyPr anchorCtr="0" anchor="t" bIns="0" lIns="0" spcFirstLastPara="1" rIns="0" wrap="square" tIns="13325">
            <a:spAutoFit/>
          </a:bodyPr>
          <a:lstStyle/>
          <a:p>
            <a:pPr indent="321310" lvl="0" marL="12700" marR="5080" rtl="0" algn="l">
              <a:lnSpc>
                <a:spcPct val="100000"/>
              </a:lnSpc>
              <a:spcBef>
                <a:spcPts val="0"/>
              </a:spcBef>
              <a:spcAft>
                <a:spcPts val="0"/>
              </a:spcAft>
              <a:buNone/>
            </a:pPr>
            <a:r>
              <a:rPr b="1" lang="en-US" sz="1400">
                <a:solidFill>
                  <a:srgbClr val="1F3667"/>
                </a:solidFill>
                <a:latin typeface="Arial"/>
                <a:ea typeface="Arial"/>
                <a:cs typeface="Arial"/>
                <a:sym typeface="Arial"/>
              </a:rPr>
              <a:t>8 – &gt;60%</a:t>
            </a:r>
            <a:endParaRPr sz="1400">
              <a:solidFill>
                <a:srgbClr val="1F3667"/>
              </a:solidFill>
              <a:latin typeface="Arial"/>
              <a:ea typeface="Arial"/>
              <a:cs typeface="Arial"/>
              <a:sym typeface="Arial"/>
            </a:endParaRPr>
          </a:p>
        </p:txBody>
      </p:sp>
      <p:sp>
        <p:nvSpPr>
          <p:cNvPr id="514" name="Google Shape;514;g21a26d0088d_2_74"/>
          <p:cNvSpPr txBox="1"/>
          <p:nvPr>
            <p:ph type="title"/>
          </p:nvPr>
        </p:nvSpPr>
        <p:spPr>
          <a:xfrm>
            <a:off x="293730" y="165065"/>
            <a:ext cx="7578000" cy="381000"/>
          </a:xfrm>
          <a:prstGeom prst="rect">
            <a:avLst/>
          </a:prstGeom>
          <a:noFill/>
          <a:ln>
            <a:noFill/>
          </a:ln>
        </p:spPr>
        <p:txBody>
          <a:bodyPr anchorCtr="0" anchor="t" bIns="0" lIns="0" spcFirstLastPara="1" rIns="0" wrap="square" tIns="11425">
            <a:spAutoFit/>
          </a:bodyPr>
          <a:lstStyle/>
          <a:p>
            <a:pPr indent="0" lvl="0" marL="0" rtl="0" algn="l">
              <a:spcBef>
                <a:spcPts val="0"/>
              </a:spcBef>
              <a:spcAft>
                <a:spcPts val="0"/>
              </a:spcAft>
              <a:buNone/>
            </a:pPr>
            <a:r>
              <a:rPr lang="en-US" sz="2400">
                <a:solidFill>
                  <a:srgbClr val="24467D"/>
                </a:solidFill>
                <a:latin typeface="Gill Sans"/>
                <a:ea typeface="Gill Sans"/>
                <a:cs typeface="Gill Sans"/>
                <a:sym typeface="Gill Sans"/>
              </a:rPr>
              <a:t>Univariate Analysis - Debt to Income Group</a:t>
            </a:r>
            <a:endParaRPr sz="2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18" name="Shape 518"/>
        <p:cNvGrpSpPr/>
        <p:nvPr/>
      </p:nvGrpSpPr>
      <p:grpSpPr>
        <a:xfrm>
          <a:off x="0" y="0"/>
          <a:ext cx="0" cy="0"/>
          <a:chOff x="0" y="0"/>
          <a:chExt cx="0" cy="0"/>
        </a:xfrm>
      </p:grpSpPr>
      <p:grpSp>
        <p:nvGrpSpPr>
          <p:cNvPr id="519" name="Google Shape;519;g21953eb5a11_0_784"/>
          <p:cNvGrpSpPr/>
          <p:nvPr/>
        </p:nvGrpSpPr>
        <p:grpSpPr>
          <a:xfrm>
            <a:off x="0" y="0"/>
            <a:ext cx="9144091" cy="484579"/>
            <a:chOff x="0" y="0"/>
            <a:chExt cx="10058400" cy="549160"/>
          </a:xfrm>
        </p:grpSpPr>
        <p:pic>
          <p:nvPicPr>
            <p:cNvPr id="520" name="Google Shape;520;g21953eb5a11_0_784"/>
            <p:cNvPicPr preferRelativeResize="0"/>
            <p:nvPr/>
          </p:nvPicPr>
          <p:blipFill rotWithShape="1">
            <a:blip r:embed="rId3">
              <a:alphaModFix/>
            </a:blip>
            <a:srcRect b="0" l="0" r="0" t="0"/>
            <a:stretch/>
          </p:blipFill>
          <p:spPr>
            <a:xfrm>
              <a:off x="9354311" y="425875"/>
              <a:ext cx="246888" cy="123285"/>
            </a:xfrm>
            <a:prstGeom prst="rect">
              <a:avLst/>
            </a:prstGeom>
            <a:noFill/>
            <a:ln>
              <a:noFill/>
            </a:ln>
          </p:spPr>
        </p:pic>
        <p:sp>
          <p:nvSpPr>
            <p:cNvPr id="521" name="Google Shape;521;g21953eb5a11_0_784"/>
            <p:cNvSpPr/>
            <p:nvPr/>
          </p:nvSpPr>
          <p:spPr>
            <a:xfrm>
              <a:off x="0" y="0"/>
              <a:ext cx="10058400" cy="179705"/>
            </a:xfrm>
            <a:custGeom>
              <a:rect b="b" l="l" r="r" t="t"/>
              <a:pathLst>
                <a:path extrusionOk="0" h="179705" w="10058400">
                  <a:moveTo>
                    <a:pt x="0" y="179324"/>
                  </a:moveTo>
                  <a:lnTo>
                    <a:pt x="10058400" y="179324"/>
                  </a:lnTo>
                  <a:lnTo>
                    <a:pt x="10058400" y="0"/>
                  </a:lnTo>
                  <a:lnTo>
                    <a:pt x="0" y="0"/>
                  </a:lnTo>
                  <a:lnTo>
                    <a:pt x="0" y="179324"/>
                  </a:lnTo>
                  <a:close/>
                </a:path>
              </a:pathLst>
            </a:custGeom>
            <a:solidFill>
              <a:srgbClr val="29B5E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600"/>
            </a:p>
          </p:txBody>
        </p:sp>
      </p:grpSp>
      <p:pic>
        <p:nvPicPr>
          <p:cNvPr id="522" name="Google Shape;522;g21953eb5a11_0_784"/>
          <p:cNvPicPr preferRelativeResize="0"/>
          <p:nvPr/>
        </p:nvPicPr>
        <p:blipFill rotWithShape="1">
          <a:blip r:embed="rId4">
            <a:alphaModFix/>
          </a:blip>
          <a:srcRect b="0" l="0" r="0" t="0"/>
          <a:stretch/>
        </p:blipFill>
        <p:spPr>
          <a:xfrm>
            <a:off x="66965" y="1134405"/>
            <a:ext cx="4244824" cy="1277470"/>
          </a:xfrm>
          <a:prstGeom prst="rect">
            <a:avLst/>
          </a:prstGeom>
          <a:noFill/>
          <a:ln>
            <a:noFill/>
          </a:ln>
        </p:spPr>
      </p:pic>
      <p:sp>
        <p:nvSpPr>
          <p:cNvPr id="523" name="Google Shape;523;g21953eb5a11_0_784"/>
          <p:cNvSpPr txBox="1"/>
          <p:nvPr/>
        </p:nvSpPr>
        <p:spPr>
          <a:xfrm>
            <a:off x="0" y="2697491"/>
            <a:ext cx="4639200" cy="227100"/>
          </a:xfrm>
          <a:prstGeom prst="rect">
            <a:avLst/>
          </a:prstGeom>
          <a:noFill/>
          <a:ln>
            <a:noFill/>
          </a:ln>
        </p:spPr>
        <p:txBody>
          <a:bodyPr anchorCtr="0" anchor="t" bIns="0" lIns="0" spcFirstLastPara="1" rIns="0" wrap="square" tIns="11425">
            <a:spAutoFit/>
          </a:bodyPr>
          <a:lstStyle/>
          <a:p>
            <a:pPr indent="0" lvl="0" marL="12700" rtl="0" algn="ctr">
              <a:spcBef>
                <a:spcPts val="0"/>
              </a:spcBef>
              <a:spcAft>
                <a:spcPts val="0"/>
              </a:spcAft>
              <a:buNone/>
            </a:pPr>
            <a:r>
              <a:rPr b="1" i="0" lang="en-US" sz="1400">
                <a:solidFill>
                  <a:srgbClr val="24467D"/>
                </a:solidFill>
                <a:latin typeface="Gill Sans"/>
                <a:ea typeface="Gill Sans"/>
                <a:cs typeface="Gill Sans"/>
                <a:sym typeface="Gill Sans"/>
              </a:rPr>
              <a:t>Total Risk Rating</a:t>
            </a:r>
            <a:endParaRPr b="1" i="0" sz="1400">
              <a:solidFill>
                <a:srgbClr val="24467D"/>
              </a:solidFill>
              <a:latin typeface="Gill Sans"/>
              <a:ea typeface="Gill Sans"/>
              <a:cs typeface="Gill Sans"/>
              <a:sym typeface="Gill Sans"/>
            </a:endParaRPr>
          </a:p>
        </p:txBody>
      </p:sp>
      <p:pic>
        <p:nvPicPr>
          <p:cNvPr id="524" name="Google Shape;524;g21953eb5a11_0_784"/>
          <p:cNvPicPr preferRelativeResize="0"/>
          <p:nvPr/>
        </p:nvPicPr>
        <p:blipFill rotWithShape="1">
          <a:blip r:embed="rId5">
            <a:alphaModFix/>
          </a:blip>
          <a:srcRect b="0" l="0" r="3034" t="0"/>
          <a:stretch/>
        </p:blipFill>
        <p:spPr>
          <a:xfrm>
            <a:off x="4685555" y="1134405"/>
            <a:ext cx="4156364" cy="1411383"/>
          </a:xfrm>
          <a:prstGeom prst="rect">
            <a:avLst/>
          </a:prstGeom>
          <a:noFill/>
          <a:ln>
            <a:noFill/>
          </a:ln>
        </p:spPr>
      </p:pic>
      <p:sp>
        <p:nvSpPr>
          <p:cNvPr id="525" name="Google Shape;525;g21953eb5a11_0_784"/>
          <p:cNvSpPr txBox="1"/>
          <p:nvPr/>
        </p:nvSpPr>
        <p:spPr>
          <a:xfrm>
            <a:off x="4709650" y="2697491"/>
            <a:ext cx="4639200" cy="227100"/>
          </a:xfrm>
          <a:prstGeom prst="rect">
            <a:avLst/>
          </a:prstGeom>
          <a:noFill/>
          <a:ln>
            <a:noFill/>
          </a:ln>
        </p:spPr>
        <p:txBody>
          <a:bodyPr anchorCtr="0" anchor="t" bIns="0" lIns="0" spcFirstLastPara="1" rIns="0" wrap="square" tIns="11425">
            <a:spAutoFit/>
          </a:bodyPr>
          <a:lstStyle/>
          <a:p>
            <a:pPr indent="0" lvl="0" marL="12700" rtl="0" algn="ctr">
              <a:spcBef>
                <a:spcPts val="0"/>
              </a:spcBef>
              <a:spcAft>
                <a:spcPts val="0"/>
              </a:spcAft>
              <a:buNone/>
            </a:pPr>
            <a:r>
              <a:rPr b="1" i="0" lang="en-US" sz="1400">
                <a:solidFill>
                  <a:srgbClr val="24467D"/>
                </a:solidFill>
                <a:latin typeface="Gill Sans"/>
                <a:ea typeface="Gill Sans"/>
                <a:cs typeface="Gill Sans"/>
                <a:sym typeface="Gill Sans"/>
              </a:rPr>
              <a:t>Cold Wave Risk Rating</a:t>
            </a:r>
            <a:endParaRPr b="1" i="0" sz="1400">
              <a:solidFill>
                <a:srgbClr val="24467D"/>
              </a:solidFill>
              <a:latin typeface="Gill Sans"/>
              <a:ea typeface="Gill Sans"/>
              <a:cs typeface="Gill Sans"/>
              <a:sym typeface="Gill Sans"/>
            </a:endParaRPr>
          </a:p>
        </p:txBody>
      </p:sp>
      <p:pic>
        <p:nvPicPr>
          <p:cNvPr id="526" name="Google Shape;526;g21953eb5a11_0_784"/>
          <p:cNvPicPr preferRelativeResize="0"/>
          <p:nvPr/>
        </p:nvPicPr>
        <p:blipFill rotWithShape="1">
          <a:blip r:embed="rId6">
            <a:alphaModFix/>
          </a:blip>
          <a:srcRect b="0" l="0" r="0" t="0"/>
          <a:stretch/>
        </p:blipFill>
        <p:spPr>
          <a:xfrm>
            <a:off x="70917" y="3458233"/>
            <a:ext cx="4244825" cy="1434063"/>
          </a:xfrm>
          <a:prstGeom prst="rect">
            <a:avLst/>
          </a:prstGeom>
          <a:noFill/>
          <a:ln>
            <a:noFill/>
          </a:ln>
        </p:spPr>
      </p:pic>
      <p:sp>
        <p:nvSpPr>
          <p:cNvPr id="527" name="Google Shape;527;g21953eb5a11_0_784"/>
          <p:cNvSpPr txBox="1"/>
          <p:nvPr/>
        </p:nvSpPr>
        <p:spPr>
          <a:xfrm>
            <a:off x="-66964" y="5236418"/>
            <a:ext cx="4639200" cy="227100"/>
          </a:xfrm>
          <a:prstGeom prst="rect">
            <a:avLst/>
          </a:prstGeom>
          <a:noFill/>
          <a:ln>
            <a:noFill/>
          </a:ln>
        </p:spPr>
        <p:txBody>
          <a:bodyPr anchorCtr="0" anchor="t" bIns="0" lIns="0" spcFirstLastPara="1" rIns="0" wrap="square" tIns="11425">
            <a:spAutoFit/>
          </a:bodyPr>
          <a:lstStyle/>
          <a:p>
            <a:pPr indent="0" lvl="0" marL="12700" rtl="0" algn="ctr">
              <a:spcBef>
                <a:spcPts val="0"/>
              </a:spcBef>
              <a:spcAft>
                <a:spcPts val="0"/>
              </a:spcAft>
              <a:buNone/>
            </a:pPr>
            <a:r>
              <a:rPr b="1" i="0" lang="en-US" sz="1400">
                <a:solidFill>
                  <a:srgbClr val="24467D"/>
                </a:solidFill>
                <a:latin typeface="Gill Sans"/>
                <a:ea typeface="Gill Sans"/>
                <a:cs typeface="Gill Sans"/>
                <a:sym typeface="Gill Sans"/>
              </a:rPr>
              <a:t>Wildfire Risk Rating</a:t>
            </a:r>
            <a:endParaRPr b="1" i="0" sz="1400">
              <a:solidFill>
                <a:srgbClr val="24467D"/>
              </a:solidFill>
              <a:latin typeface="Gill Sans"/>
              <a:ea typeface="Gill Sans"/>
              <a:cs typeface="Gill Sans"/>
              <a:sym typeface="Gill Sans"/>
            </a:endParaRPr>
          </a:p>
        </p:txBody>
      </p:sp>
      <p:pic>
        <p:nvPicPr>
          <p:cNvPr id="528" name="Google Shape;528;g21953eb5a11_0_784"/>
          <p:cNvPicPr preferRelativeResize="0"/>
          <p:nvPr/>
        </p:nvPicPr>
        <p:blipFill rotWithShape="1">
          <a:blip r:embed="rId7">
            <a:alphaModFix/>
          </a:blip>
          <a:srcRect b="0" l="0" r="0" t="0"/>
          <a:stretch/>
        </p:blipFill>
        <p:spPr>
          <a:xfrm>
            <a:off x="4693766" y="3458232"/>
            <a:ext cx="4152106" cy="1411383"/>
          </a:xfrm>
          <a:prstGeom prst="rect">
            <a:avLst/>
          </a:prstGeom>
          <a:noFill/>
          <a:ln>
            <a:noFill/>
          </a:ln>
        </p:spPr>
      </p:pic>
      <p:sp>
        <p:nvSpPr>
          <p:cNvPr id="529" name="Google Shape;529;g21953eb5a11_0_784"/>
          <p:cNvSpPr txBox="1"/>
          <p:nvPr/>
        </p:nvSpPr>
        <p:spPr>
          <a:xfrm>
            <a:off x="4718309" y="5235101"/>
            <a:ext cx="4639200" cy="227100"/>
          </a:xfrm>
          <a:prstGeom prst="rect">
            <a:avLst/>
          </a:prstGeom>
          <a:noFill/>
          <a:ln>
            <a:noFill/>
          </a:ln>
        </p:spPr>
        <p:txBody>
          <a:bodyPr anchorCtr="0" anchor="t" bIns="0" lIns="0" spcFirstLastPara="1" rIns="0" wrap="square" tIns="11425">
            <a:spAutoFit/>
          </a:bodyPr>
          <a:lstStyle/>
          <a:p>
            <a:pPr indent="0" lvl="0" marL="12700" rtl="0" algn="ctr">
              <a:spcBef>
                <a:spcPts val="0"/>
              </a:spcBef>
              <a:spcAft>
                <a:spcPts val="0"/>
              </a:spcAft>
              <a:buNone/>
            </a:pPr>
            <a:r>
              <a:rPr b="1" i="0" lang="en-US" sz="1400">
                <a:solidFill>
                  <a:srgbClr val="24467D"/>
                </a:solidFill>
                <a:latin typeface="Gill Sans"/>
                <a:ea typeface="Gill Sans"/>
                <a:cs typeface="Gill Sans"/>
                <a:sym typeface="Gill Sans"/>
              </a:rPr>
              <a:t>Drought Risk Rating</a:t>
            </a:r>
            <a:endParaRPr b="1" i="0" sz="1400">
              <a:solidFill>
                <a:srgbClr val="24467D"/>
              </a:solidFill>
              <a:latin typeface="Gill Sans"/>
              <a:ea typeface="Gill Sans"/>
              <a:cs typeface="Gill Sans"/>
              <a:sym typeface="Gill Sans"/>
            </a:endParaRPr>
          </a:p>
        </p:txBody>
      </p:sp>
      <p:sp>
        <p:nvSpPr>
          <p:cNvPr id="530" name="Google Shape;530;g21953eb5a11_0_784"/>
          <p:cNvSpPr/>
          <p:nvPr/>
        </p:nvSpPr>
        <p:spPr>
          <a:xfrm>
            <a:off x="3712475" y="1351510"/>
            <a:ext cx="554100" cy="188700"/>
          </a:xfrm>
          <a:prstGeom prst="rect">
            <a:avLst/>
          </a:prstGeom>
          <a:noFill/>
          <a:ln cap="flat" cmpd="sng" w="38100">
            <a:solidFill>
              <a:srgbClr val="98CB57"/>
            </a:solidFill>
            <a:prstDash val="solid"/>
            <a:round/>
            <a:headEnd len="sm" w="sm" type="none"/>
            <a:tailEnd len="sm" w="sm" type="none"/>
          </a:ln>
        </p:spPr>
        <p:txBody>
          <a:bodyPr anchorCtr="0" anchor="ctr" bIns="41150" lIns="82300" spcFirstLastPara="1" rIns="82300" wrap="square" tIns="41150">
            <a:noAutofit/>
          </a:bodyPr>
          <a:lstStyle/>
          <a:p>
            <a:pPr indent="0" lvl="0" marL="0" rtl="0" algn="ctr">
              <a:spcBef>
                <a:spcPts val="0"/>
              </a:spcBef>
              <a:spcAft>
                <a:spcPts val="0"/>
              </a:spcAft>
              <a:buNone/>
            </a:pPr>
            <a:r>
              <a:t/>
            </a:r>
            <a:endParaRPr sz="1600">
              <a:solidFill>
                <a:schemeClr val="lt1"/>
              </a:solidFill>
            </a:endParaRPr>
          </a:p>
        </p:txBody>
      </p:sp>
      <p:sp>
        <p:nvSpPr>
          <p:cNvPr id="531" name="Google Shape;531;g21953eb5a11_0_784"/>
          <p:cNvSpPr/>
          <p:nvPr/>
        </p:nvSpPr>
        <p:spPr>
          <a:xfrm>
            <a:off x="8314844" y="2114884"/>
            <a:ext cx="554100" cy="188700"/>
          </a:xfrm>
          <a:prstGeom prst="rect">
            <a:avLst/>
          </a:prstGeom>
          <a:noFill/>
          <a:ln cap="flat" cmpd="sng" w="38100">
            <a:solidFill>
              <a:srgbClr val="98CB57"/>
            </a:solidFill>
            <a:prstDash val="solid"/>
            <a:round/>
            <a:headEnd len="sm" w="sm" type="none"/>
            <a:tailEnd len="sm" w="sm" type="none"/>
          </a:ln>
        </p:spPr>
        <p:txBody>
          <a:bodyPr anchorCtr="0" anchor="ctr" bIns="41150" lIns="82300" spcFirstLastPara="1" rIns="82300" wrap="square" tIns="41150">
            <a:noAutofit/>
          </a:bodyPr>
          <a:lstStyle/>
          <a:p>
            <a:pPr indent="0" lvl="0" marL="0" rtl="0" algn="ctr">
              <a:spcBef>
                <a:spcPts val="0"/>
              </a:spcBef>
              <a:spcAft>
                <a:spcPts val="0"/>
              </a:spcAft>
              <a:buNone/>
            </a:pPr>
            <a:r>
              <a:t/>
            </a:r>
            <a:endParaRPr sz="1600">
              <a:solidFill>
                <a:schemeClr val="lt1"/>
              </a:solidFill>
            </a:endParaRPr>
          </a:p>
        </p:txBody>
      </p:sp>
      <p:sp>
        <p:nvSpPr>
          <p:cNvPr id="532" name="Google Shape;532;g21953eb5a11_0_784"/>
          <p:cNvSpPr/>
          <p:nvPr/>
        </p:nvSpPr>
        <p:spPr>
          <a:xfrm>
            <a:off x="3761638" y="3697941"/>
            <a:ext cx="554100" cy="1171500"/>
          </a:xfrm>
          <a:prstGeom prst="rect">
            <a:avLst/>
          </a:prstGeom>
          <a:noFill/>
          <a:ln cap="flat" cmpd="sng" w="38100">
            <a:solidFill>
              <a:srgbClr val="98CB57"/>
            </a:solidFill>
            <a:prstDash val="solid"/>
            <a:round/>
            <a:headEnd len="sm" w="sm" type="none"/>
            <a:tailEnd len="sm" w="sm" type="none"/>
          </a:ln>
        </p:spPr>
        <p:txBody>
          <a:bodyPr anchorCtr="0" anchor="ctr" bIns="41150" lIns="82300" spcFirstLastPara="1" rIns="82300" wrap="square" tIns="41150">
            <a:noAutofit/>
          </a:bodyPr>
          <a:lstStyle/>
          <a:p>
            <a:pPr indent="0" lvl="0" marL="0" rtl="0" algn="ctr">
              <a:spcBef>
                <a:spcPts val="0"/>
              </a:spcBef>
              <a:spcAft>
                <a:spcPts val="0"/>
              </a:spcAft>
              <a:buNone/>
            </a:pPr>
            <a:r>
              <a:t/>
            </a:r>
            <a:endParaRPr sz="1600">
              <a:solidFill>
                <a:schemeClr val="lt1"/>
              </a:solidFill>
            </a:endParaRPr>
          </a:p>
        </p:txBody>
      </p:sp>
      <p:sp>
        <p:nvSpPr>
          <p:cNvPr id="533" name="Google Shape;533;g21953eb5a11_0_784"/>
          <p:cNvSpPr/>
          <p:nvPr/>
        </p:nvSpPr>
        <p:spPr>
          <a:xfrm>
            <a:off x="8256327" y="3697941"/>
            <a:ext cx="554100" cy="1171500"/>
          </a:xfrm>
          <a:prstGeom prst="rect">
            <a:avLst/>
          </a:prstGeom>
          <a:noFill/>
          <a:ln cap="flat" cmpd="sng" w="38100">
            <a:solidFill>
              <a:srgbClr val="98CB57"/>
            </a:solidFill>
            <a:prstDash val="solid"/>
            <a:round/>
            <a:headEnd len="sm" w="sm" type="none"/>
            <a:tailEnd len="sm" w="sm" type="none"/>
          </a:ln>
        </p:spPr>
        <p:txBody>
          <a:bodyPr anchorCtr="0" anchor="ctr" bIns="41150" lIns="82300" spcFirstLastPara="1" rIns="82300" wrap="square" tIns="41150">
            <a:noAutofit/>
          </a:bodyPr>
          <a:lstStyle/>
          <a:p>
            <a:pPr indent="0" lvl="0" marL="0" rtl="0" algn="ctr">
              <a:spcBef>
                <a:spcPts val="0"/>
              </a:spcBef>
              <a:spcAft>
                <a:spcPts val="0"/>
              </a:spcAft>
              <a:buNone/>
            </a:pPr>
            <a:r>
              <a:t/>
            </a:r>
            <a:endParaRPr sz="1600">
              <a:solidFill>
                <a:schemeClr val="lt1"/>
              </a:solidFill>
            </a:endParaRPr>
          </a:p>
        </p:txBody>
      </p:sp>
      <p:sp>
        <p:nvSpPr>
          <p:cNvPr id="534" name="Google Shape;534;g21953eb5a11_0_784"/>
          <p:cNvSpPr txBox="1"/>
          <p:nvPr>
            <p:ph idx="12" type="sldNum"/>
          </p:nvPr>
        </p:nvSpPr>
        <p:spPr>
          <a:xfrm>
            <a:off x="8009502" y="6482075"/>
            <a:ext cx="9279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b="0">
              <a:solidFill>
                <a:srgbClr val="A1A0A0"/>
              </a:solidFill>
              <a:latin typeface="Lucida Sans"/>
              <a:ea typeface="Lucida Sans"/>
              <a:cs typeface="Lucida Sans"/>
              <a:sym typeface="Lucida Sans"/>
            </a:endParaRPr>
          </a:p>
        </p:txBody>
      </p:sp>
      <p:sp>
        <p:nvSpPr>
          <p:cNvPr id="535" name="Google Shape;535;g21953eb5a11_0_784"/>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sp>
        <p:nvSpPr>
          <p:cNvPr id="536" name="Google Shape;536;g21953eb5a11_0_784"/>
          <p:cNvSpPr txBox="1"/>
          <p:nvPr>
            <p:ph type="title"/>
          </p:nvPr>
        </p:nvSpPr>
        <p:spPr>
          <a:xfrm>
            <a:off x="293730" y="165065"/>
            <a:ext cx="7578000" cy="381000"/>
          </a:xfrm>
          <a:prstGeom prst="rect">
            <a:avLst/>
          </a:prstGeom>
          <a:noFill/>
          <a:ln>
            <a:noFill/>
          </a:ln>
        </p:spPr>
        <p:txBody>
          <a:bodyPr anchorCtr="0" anchor="t" bIns="0" lIns="0" spcFirstLastPara="1" rIns="0" wrap="square" tIns="11425">
            <a:spAutoFit/>
          </a:bodyPr>
          <a:lstStyle/>
          <a:p>
            <a:pPr indent="0" lvl="0" marL="0" rtl="0" algn="l">
              <a:spcBef>
                <a:spcPts val="0"/>
              </a:spcBef>
              <a:spcAft>
                <a:spcPts val="0"/>
              </a:spcAft>
              <a:buNone/>
            </a:pPr>
            <a:r>
              <a:rPr lang="en-US" sz="2400">
                <a:solidFill>
                  <a:srgbClr val="24467D"/>
                </a:solidFill>
                <a:latin typeface="Gill Sans"/>
                <a:ea typeface="Gill Sans"/>
                <a:cs typeface="Gill Sans"/>
                <a:sym typeface="Gill Sans"/>
              </a:rPr>
              <a:t>Bivariate Analysis - Application Analysis</a:t>
            </a: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41" name="Shape 541"/>
        <p:cNvGrpSpPr/>
        <p:nvPr/>
      </p:nvGrpSpPr>
      <p:grpSpPr>
        <a:xfrm>
          <a:off x="0" y="0"/>
          <a:ext cx="0" cy="0"/>
          <a:chOff x="0" y="0"/>
          <a:chExt cx="0" cy="0"/>
        </a:xfrm>
      </p:grpSpPr>
      <p:grpSp>
        <p:nvGrpSpPr>
          <p:cNvPr id="542" name="Google Shape;542;g21953eb5a11_0_805"/>
          <p:cNvGrpSpPr/>
          <p:nvPr/>
        </p:nvGrpSpPr>
        <p:grpSpPr>
          <a:xfrm>
            <a:off x="0" y="0"/>
            <a:ext cx="9144091" cy="484579"/>
            <a:chOff x="0" y="0"/>
            <a:chExt cx="10058400" cy="549160"/>
          </a:xfrm>
        </p:grpSpPr>
        <p:pic>
          <p:nvPicPr>
            <p:cNvPr id="543" name="Google Shape;543;g21953eb5a11_0_805"/>
            <p:cNvPicPr preferRelativeResize="0"/>
            <p:nvPr/>
          </p:nvPicPr>
          <p:blipFill rotWithShape="1">
            <a:blip r:embed="rId3">
              <a:alphaModFix/>
            </a:blip>
            <a:srcRect b="0" l="0" r="0" t="0"/>
            <a:stretch/>
          </p:blipFill>
          <p:spPr>
            <a:xfrm>
              <a:off x="9354311" y="425875"/>
              <a:ext cx="246888" cy="123285"/>
            </a:xfrm>
            <a:prstGeom prst="rect">
              <a:avLst/>
            </a:prstGeom>
            <a:noFill/>
            <a:ln>
              <a:noFill/>
            </a:ln>
          </p:spPr>
        </p:pic>
        <p:sp>
          <p:nvSpPr>
            <p:cNvPr id="544" name="Google Shape;544;g21953eb5a11_0_805"/>
            <p:cNvSpPr/>
            <p:nvPr/>
          </p:nvSpPr>
          <p:spPr>
            <a:xfrm>
              <a:off x="0" y="0"/>
              <a:ext cx="10058400" cy="179705"/>
            </a:xfrm>
            <a:custGeom>
              <a:rect b="b" l="l" r="r" t="t"/>
              <a:pathLst>
                <a:path extrusionOk="0" h="179705" w="10058400">
                  <a:moveTo>
                    <a:pt x="0" y="179324"/>
                  </a:moveTo>
                  <a:lnTo>
                    <a:pt x="10058400" y="179324"/>
                  </a:lnTo>
                  <a:lnTo>
                    <a:pt x="10058400" y="0"/>
                  </a:lnTo>
                  <a:lnTo>
                    <a:pt x="0" y="0"/>
                  </a:lnTo>
                  <a:lnTo>
                    <a:pt x="0" y="179324"/>
                  </a:lnTo>
                  <a:close/>
                </a:path>
              </a:pathLst>
            </a:custGeom>
            <a:solidFill>
              <a:srgbClr val="29B5E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600"/>
            </a:p>
          </p:txBody>
        </p:sp>
      </p:grpSp>
      <p:sp>
        <p:nvSpPr>
          <p:cNvPr id="545" name="Google Shape;545;g21953eb5a11_0_805"/>
          <p:cNvSpPr txBox="1"/>
          <p:nvPr/>
        </p:nvSpPr>
        <p:spPr>
          <a:xfrm>
            <a:off x="2113972" y="2654231"/>
            <a:ext cx="4639200" cy="227100"/>
          </a:xfrm>
          <a:prstGeom prst="rect">
            <a:avLst/>
          </a:prstGeom>
          <a:noFill/>
          <a:ln>
            <a:noFill/>
          </a:ln>
        </p:spPr>
        <p:txBody>
          <a:bodyPr anchorCtr="0" anchor="t" bIns="0" lIns="0" spcFirstLastPara="1" rIns="0" wrap="square" tIns="11425">
            <a:spAutoFit/>
          </a:bodyPr>
          <a:lstStyle/>
          <a:p>
            <a:pPr indent="0" lvl="0" marL="12700" rtl="0" algn="ctr">
              <a:spcBef>
                <a:spcPts val="0"/>
              </a:spcBef>
              <a:spcAft>
                <a:spcPts val="0"/>
              </a:spcAft>
              <a:buNone/>
            </a:pPr>
            <a:r>
              <a:rPr b="1" i="0" lang="en-US" sz="1400">
                <a:solidFill>
                  <a:srgbClr val="24467D"/>
                </a:solidFill>
                <a:latin typeface="Gill Sans"/>
                <a:ea typeface="Gill Sans"/>
                <a:cs typeface="Gill Sans"/>
                <a:sym typeface="Gill Sans"/>
              </a:rPr>
              <a:t>Total Risk Rating</a:t>
            </a:r>
            <a:endParaRPr b="1" i="0" sz="1400">
              <a:solidFill>
                <a:srgbClr val="24467D"/>
              </a:solidFill>
              <a:latin typeface="Gill Sans"/>
              <a:ea typeface="Gill Sans"/>
              <a:cs typeface="Gill Sans"/>
              <a:sym typeface="Gill Sans"/>
            </a:endParaRPr>
          </a:p>
        </p:txBody>
      </p:sp>
      <p:sp>
        <p:nvSpPr>
          <p:cNvPr id="546" name="Google Shape;546;g21953eb5a11_0_805"/>
          <p:cNvSpPr txBox="1"/>
          <p:nvPr/>
        </p:nvSpPr>
        <p:spPr>
          <a:xfrm>
            <a:off x="2113985" y="5350704"/>
            <a:ext cx="4639200" cy="227100"/>
          </a:xfrm>
          <a:prstGeom prst="rect">
            <a:avLst/>
          </a:prstGeom>
          <a:noFill/>
          <a:ln>
            <a:noFill/>
          </a:ln>
        </p:spPr>
        <p:txBody>
          <a:bodyPr anchorCtr="0" anchor="t" bIns="0" lIns="0" spcFirstLastPara="1" rIns="0" wrap="square" tIns="11425">
            <a:spAutoFit/>
          </a:bodyPr>
          <a:lstStyle/>
          <a:p>
            <a:pPr indent="0" lvl="0" marL="12700" rtl="0" algn="ctr">
              <a:spcBef>
                <a:spcPts val="0"/>
              </a:spcBef>
              <a:spcAft>
                <a:spcPts val="0"/>
              </a:spcAft>
              <a:buNone/>
            </a:pPr>
            <a:r>
              <a:rPr b="1" i="0" lang="en-US" sz="1400">
                <a:solidFill>
                  <a:srgbClr val="24467D"/>
                </a:solidFill>
                <a:latin typeface="Gill Sans"/>
                <a:ea typeface="Gill Sans"/>
                <a:cs typeface="Gill Sans"/>
                <a:sym typeface="Gill Sans"/>
              </a:rPr>
              <a:t>Total EAL Risk Rating</a:t>
            </a:r>
            <a:endParaRPr b="1" i="0" sz="1400">
              <a:solidFill>
                <a:srgbClr val="24467D"/>
              </a:solidFill>
              <a:latin typeface="Gill Sans"/>
              <a:ea typeface="Gill Sans"/>
              <a:cs typeface="Gill Sans"/>
              <a:sym typeface="Gill Sans"/>
            </a:endParaRPr>
          </a:p>
        </p:txBody>
      </p:sp>
      <p:pic>
        <p:nvPicPr>
          <p:cNvPr id="547" name="Google Shape;547;g21953eb5a11_0_805"/>
          <p:cNvPicPr preferRelativeResize="0"/>
          <p:nvPr/>
        </p:nvPicPr>
        <p:blipFill rotWithShape="1">
          <a:blip r:embed="rId4">
            <a:alphaModFix/>
          </a:blip>
          <a:srcRect b="0" l="0" r="0" t="0"/>
          <a:stretch/>
        </p:blipFill>
        <p:spPr>
          <a:xfrm>
            <a:off x="138545" y="918399"/>
            <a:ext cx="8589818" cy="1703778"/>
          </a:xfrm>
          <a:prstGeom prst="rect">
            <a:avLst/>
          </a:prstGeom>
          <a:noFill/>
          <a:ln>
            <a:noFill/>
          </a:ln>
        </p:spPr>
      </p:pic>
      <p:pic>
        <p:nvPicPr>
          <p:cNvPr id="548" name="Google Shape;548;g21953eb5a11_0_805"/>
          <p:cNvPicPr preferRelativeResize="0"/>
          <p:nvPr/>
        </p:nvPicPr>
        <p:blipFill rotWithShape="1">
          <a:blip r:embed="rId5">
            <a:alphaModFix/>
          </a:blip>
          <a:srcRect b="0" l="0" r="0" t="0"/>
          <a:stretch/>
        </p:blipFill>
        <p:spPr>
          <a:xfrm>
            <a:off x="153604" y="3429000"/>
            <a:ext cx="8728363" cy="1732104"/>
          </a:xfrm>
          <a:prstGeom prst="rect">
            <a:avLst/>
          </a:prstGeom>
          <a:noFill/>
          <a:ln>
            <a:noFill/>
          </a:ln>
        </p:spPr>
      </p:pic>
      <p:sp>
        <p:nvSpPr>
          <p:cNvPr id="549" name="Google Shape;549;g21953eb5a11_0_805"/>
          <p:cNvSpPr txBox="1"/>
          <p:nvPr>
            <p:ph idx="12" type="sldNum"/>
          </p:nvPr>
        </p:nvSpPr>
        <p:spPr>
          <a:xfrm>
            <a:off x="8009501" y="6482075"/>
            <a:ext cx="8724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b="0">
              <a:solidFill>
                <a:srgbClr val="A1A0A0"/>
              </a:solidFill>
              <a:latin typeface="Lucida Sans"/>
              <a:ea typeface="Lucida Sans"/>
              <a:cs typeface="Lucida Sans"/>
              <a:sym typeface="Lucida Sans"/>
            </a:endParaRPr>
          </a:p>
        </p:txBody>
      </p:sp>
      <p:sp>
        <p:nvSpPr>
          <p:cNvPr id="550" name="Google Shape;550;g21953eb5a11_0_805"/>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sp>
        <p:nvSpPr>
          <p:cNvPr id="551" name="Google Shape;551;g21953eb5a11_0_805"/>
          <p:cNvSpPr txBox="1"/>
          <p:nvPr>
            <p:ph type="title"/>
          </p:nvPr>
        </p:nvSpPr>
        <p:spPr>
          <a:xfrm>
            <a:off x="293730" y="165065"/>
            <a:ext cx="7578000" cy="381000"/>
          </a:xfrm>
          <a:prstGeom prst="rect">
            <a:avLst/>
          </a:prstGeom>
          <a:noFill/>
          <a:ln>
            <a:noFill/>
          </a:ln>
        </p:spPr>
        <p:txBody>
          <a:bodyPr anchorCtr="0" anchor="t" bIns="0" lIns="0" spcFirstLastPara="1" rIns="0" wrap="square" tIns="11425">
            <a:spAutoFit/>
          </a:bodyPr>
          <a:lstStyle/>
          <a:p>
            <a:pPr indent="0" lvl="0" marL="0" rtl="0" algn="l">
              <a:spcBef>
                <a:spcPts val="0"/>
              </a:spcBef>
              <a:spcAft>
                <a:spcPts val="0"/>
              </a:spcAft>
              <a:buNone/>
            </a:pPr>
            <a:r>
              <a:rPr lang="en-US" sz="2400">
                <a:solidFill>
                  <a:srgbClr val="24467D"/>
                </a:solidFill>
                <a:latin typeface="Gill Sans"/>
                <a:ea typeface="Gill Sans"/>
                <a:cs typeface="Gill Sans"/>
                <a:sym typeface="Gill Sans"/>
              </a:rPr>
              <a:t>Bivariate Analysis - Race &amp; Ethnicity</a:t>
            </a:r>
            <a:endParaRPr sz="2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55" name="Shape 555"/>
        <p:cNvGrpSpPr/>
        <p:nvPr/>
      </p:nvGrpSpPr>
      <p:grpSpPr>
        <a:xfrm>
          <a:off x="0" y="0"/>
          <a:ext cx="0" cy="0"/>
          <a:chOff x="0" y="0"/>
          <a:chExt cx="0" cy="0"/>
        </a:xfrm>
      </p:grpSpPr>
      <p:grpSp>
        <p:nvGrpSpPr>
          <p:cNvPr id="556" name="Google Shape;556;g21953eb5a11_0_819"/>
          <p:cNvGrpSpPr/>
          <p:nvPr/>
        </p:nvGrpSpPr>
        <p:grpSpPr>
          <a:xfrm>
            <a:off x="0" y="0"/>
            <a:ext cx="9144091" cy="484579"/>
            <a:chOff x="0" y="0"/>
            <a:chExt cx="10058400" cy="549160"/>
          </a:xfrm>
        </p:grpSpPr>
        <p:pic>
          <p:nvPicPr>
            <p:cNvPr id="557" name="Google Shape;557;g21953eb5a11_0_819"/>
            <p:cNvPicPr preferRelativeResize="0"/>
            <p:nvPr/>
          </p:nvPicPr>
          <p:blipFill rotWithShape="1">
            <a:blip r:embed="rId3">
              <a:alphaModFix/>
            </a:blip>
            <a:srcRect b="0" l="0" r="0" t="0"/>
            <a:stretch/>
          </p:blipFill>
          <p:spPr>
            <a:xfrm>
              <a:off x="9354311" y="425875"/>
              <a:ext cx="246888" cy="123285"/>
            </a:xfrm>
            <a:prstGeom prst="rect">
              <a:avLst/>
            </a:prstGeom>
            <a:noFill/>
            <a:ln>
              <a:noFill/>
            </a:ln>
          </p:spPr>
        </p:pic>
        <p:sp>
          <p:nvSpPr>
            <p:cNvPr id="558" name="Google Shape;558;g21953eb5a11_0_819"/>
            <p:cNvSpPr/>
            <p:nvPr/>
          </p:nvSpPr>
          <p:spPr>
            <a:xfrm>
              <a:off x="0" y="0"/>
              <a:ext cx="10058400" cy="179705"/>
            </a:xfrm>
            <a:custGeom>
              <a:rect b="b" l="l" r="r" t="t"/>
              <a:pathLst>
                <a:path extrusionOk="0" h="179705" w="10058400">
                  <a:moveTo>
                    <a:pt x="0" y="179324"/>
                  </a:moveTo>
                  <a:lnTo>
                    <a:pt x="10058400" y="179324"/>
                  </a:lnTo>
                  <a:lnTo>
                    <a:pt x="10058400" y="0"/>
                  </a:lnTo>
                  <a:lnTo>
                    <a:pt x="0" y="0"/>
                  </a:lnTo>
                  <a:lnTo>
                    <a:pt x="0" y="179324"/>
                  </a:lnTo>
                  <a:close/>
                </a:path>
              </a:pathLst>
            </a:custGeom>
            <a:solidFill>
              <a:srgbClr val="29B5E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600"/>
            </a:p>
          </p:txBody>
        </p:sp>
      </p:grpSp>
      <p:sp>
        <p:nvSpPr>
          <p:cNvPr id="559" name="Google Shape;559;g21953eb5a11_0_819"/>
          <p:cNvSpPr txBox="1"/>
          <p:nvPr>
            <p:ph idx="11" type="ftr"/>
          </p:nvPr>
        </p:nvSpPr>
        <p:spPr>
          <a:xfrm>
            <a:off x="1027822" y="5777411"/>
            <a:ext cx="2195400" cy="128400"/>
          </a:xfrm>
          <a:prstGeom prst="rect">
            <a:avLst/>
          </a:prstGeom>
          <a:noFill/>
          <a:ln>
            <a:noFill/>
          </a:ln>
        </p:spPr>
        <p:txBody>
          <a:bodyPr anchorCtr="0" anchor="t" bIns="0" lIns="0" spcFirstLastPara="1" rIns="0" wrap="square" tIns="5125">
            <a:spAutoFit/>
          </a:bodyPr>
          <a:lstStyle/>
          <a:p>
            <a:pPr indent="0" lvl="0" marL="12700" rtl="0" algn="l">
              <a:lnSpc>
                <a:spcPct val="100000"/>
              </a:lnSpc>
              <a:spcBef>
                <a:spcPts val="0"/>
              </a:spcBef>
              <a:spcAft>
                <a:spcPts val="0"/>
              </a:spcAft>
              <a:buNone/>
            </a:pPr>
            <a:r>
              <a:rPr lang="en-US"/>
              <a:t>Digital Innovation Drives Loan Quality</a:t>
            </a:r>
            <a:endParaRPr/>
          </a:p>
        </p:txBody>
      </p:sp>
      <p:sp>
        <p:nvSpPr>
          <p:cNvPr id="560" name="Google Shape;560;g21953eb5a11_0_819"/>
          <p:cNvSpPr txBox="1"/>
          <p:nvPr>
            <p:ph idx="12" type="sldNum"/>
          </p:nvPr>
        </p:nvSpPr>
        <p:spPr>
          <a:xfrm>
            <a:off x="7869381" y="5771707"/>
            <a:ext cx="197400" cy="143700"/>
          </a:xfrm>
          <a:prstGeom prst="rect">
            <a:avLst/>
          </a:prstGeom>
          <a:noFill/>
          <a:ln>
            <a:noFill/>
          </a:ln>
        </p:spPr>
        <p:txBody>
          <a:bodyPr anchorCtr="0" anchor="t" bIns="0" lIns="0" spcFirstLastPara="1" rIns="0" wrap="square" tIns="5125">
            <a:spAutoFit/>
          </a:bodyPr>
          <a:lstStyle/>
          <a:p>
            <a:pPr indent="0" lvl="0" marL="101600" rtl="0" algn="l">
              <a:spcBef>
                <a:spcPts val="0"/>
              </a:spcBef>
              <a:spcAft>
                <a:spcPts val="0"/>
              </a:spcAft>
              <a:buClr>
                <a:srgbClr val="000000"/>
              </a:buClr>
              <a:buSzPts val="900"/>
              <a:buFont typeface="Arial"/>
              <a:buNone/>
            </a:pPr>
            <a:fld id="{00000000-1234-1234-1234-123412341234}" type="slidenum">
              <a:rPr lang="en-US"/>
              <a:t>‹#›</a:t>
            </a:fld>
            <a:endParaRPr/>
          </a:p>
        </p:txBody>
      </p:sp>
      <p:pic>
        <p:nvPicPr>
          <p:cNvPr id="561" name="Google Shape;561;g21953eb5a11_0_819"/>
          <p:cNvPicPr preferRelativeResize="0"/>
          <p:nvPr/>
        </p:nvPicPr>
        <p:blipFill rotWithShape="1">
          <a:blip r:embed="rId4">
            <a:alphaModFix/>
          </a:blip>
          <a:srcRect b="0" l="0" r="764" t="0"/>
          <a:stretch/>
        </p:blipFill>
        <p:spPr>
          <a:xfrm>
            <a:off x="45202" y="3635516"/>
            <a:ext cx="8831184" cy="2794568"/>
          </a:xfrm>
          <a:prstGeom prst="rect">
            <a:avLst/>
          </a:prstGeom>
          <a:noFill/>
          <a:ln>
            <a:noFill/>
          </a:ln>
        </p:spPr>
      </p:pic>
      <p:sp>
        <p:nvSpPr>
          <p:cNvPr id="562" name="Google Shape;562;g21953eb5a11_0_819"/>
          <p:cNvSpPr txBox="1"/>
          <p:nvPr/>
        </p:nvSpPr>
        <p:spPr>
          <a:xfrm>
            <a:off x="71583" y="575344"/>
            <a:ext cx="8335800" cy="227100"/>
          </a:xfrm>
          <a:prstGeom prst="rect">
            <a:avLst/>
          </a:prstGeom>
          <a:noFill/>
          <a:ln>
            <a:noFill/>
          </a:ln>
        </p:spPr>
        <p:txBody>
          <a:bodyPr anchorCtr="0" anchor="t" bIns="0" lIns="0" spcFirstLastPara="1" rIns="0" wrap="square" tIns="11425">
            <a:spAutoFit/>
          </a:bodyPr>
          <a:lstStyle/>
          <a:p>
            <a:pPr indent="0" lvl="0" marL="12700" rtl="0" algn="l">
              <a:spcBef>
                <a:spcPts val="0"/>
              </a:spcBef>
              <a:spcAft>
                <a:spcPts val="0"/>
              </a:spcAft>
              <a:buNone/>
            </a:pPr>
            <a:r>
              <a:rPr b="1" i="0" lang="en-US" sz="1400">
                <a:solidFill>
                  <a:srgbClr val="24467D"/>
                </a:solidFill>
                <a:latin typeface="Gill Sans"/>
                <a:ea typeface="Gill Sans"/>
                <a:cs typeface="Gill Sans"/>
                <a:sym typeface="Gill Sans"/>
              </a:rPr>
              <a:t>Total Risk Rating</a:t>
            </a:r>
            <a:endParaRPr b="1" i="0" sz="1400">
              <a:solidFill>
                <a:srgbClr val="24467D"/>
              </a:solidFill>
              <a:latin typeface="Gill Sans"/>
              <a:ea typeface="Gill Sans"/>
              <a:cs typeface="Gill Sans"/>
              <a:sym typeface="Gill Sans"/>
            </a:endParaRPr>
          </a:p>
        </p:txBody>
      </p:sp>
      <p:sp>
        <p:nvSpPr>
          <p:cNvPr id="563" name="Google Shape;563;g21953eb5a11_0_819"/>
          <p:cNvSpPr txBox="1"/>
          <p:nvPr/>
        </p:nvSpPr>
        <p:spPr>
          <a:xfrm>
            <a:off x="44500" y="3391978"/>
            <a:ext cx="8335800" cy="227100"/>
          </a:xfrm>
          <a:prstGeom prst="rect">
            <a:avLst/>
          </a:prstGeom>
          <a:noFill/>
          <a:ln>
            <a:noFill/>
          </a:ln>
        </p:spPr>
        <p:txBody>
          <a:bodyPr anchorCtr="0" anchor="t" bIns="0" lIns="0" spcFirstLastPara="1" rIns="0" wrap="square" tIns="11425">
            <a:spAutoFit/>
          </a:bodyPr>
          <a:lstStyle/>
          <a:p>
            <a:pPr indent="0" lvl="0" marL="12700" rtl="0" algn="l">
              <a:spcBef>
                <a:spcPts val="0"/>
              </a:spcBef>
              <a:spcAft>
                <a:spcPts val="0"/>
              </a:spcAft>
              <a:buNone/>
            </a:pPr>
            <a:r>
              <a:rPr b="1" i="0" lang="en-US" sz="1400">
                <a:solidFill>
                  <a:srgbClr val="24467D"/>
                </a:solidFill>
                <a:latin typeface="Gill Sans"/>
                <a:ea typeface="Gill Sans"/>
                <a:cs typeface="Gill Sans"/>
                <a:sym typeface="Gill Sans"/>
              </a:rPr>
              <a:t>Total EAL Risk Rating</a:t>
            </a:r>
            <a:endParaRPr b="1" i="0" sz="1400">
              <a:solidFill>
                <a:srgbClr val="24467D"/>
              </a:solidFill>
              <a:latin typeface="Gill Sans"/>
              <a:ea typeface="Gill Sans"/>
              <a:cs typeface="Gill Sans"/>
              <a:sym typeface="Gill Sans"/>
            </a:endParaRPr>
          </a:p>
        </p:txBody>
      </p:sp>
      <p:pic>
        <p:nvPicPr>
          <p:cNvPr id="564" name="Google Shape;564;g21953eb5a11_0_819"/>
          <p:cNvPicPr preferRelativeResize="0"/>
          <p:nvPr/>
        </p:nvPicPr>
        <p:blipFill rotWithShape="1">
          <a:blip r:embed="rId5">
            <a:alphaModFix/>
          </a:blip>
          <a:srcRect b="0" l="0" r="0" t="0"/>
          <a:stretch/>
        </p:blipFill>
        <p:spPr>
          <a:xfrm>
            <a:off x="0" y="871804"/>
            <a:ext cx="9143997" cy="2468184"/>
          </a:xfrm>
          <a:prstGeom prst="rect">
            <a:avLst/>
          </a:prstGeom>
          <a:noFill/>
          <a:ln>
            <a:noFill/>
          </a:ln>
        </p:spPr>
      </p:pic>
      <p:sp>
        <p:nvSpPr>
          <p:cNvPr id="565" name="Google Shape;565;g21953eb5a11_0_819"/>
          <p:cNvSpPr txBox="1"/>
          <p:nvPr>
            <p:ph idx="12" type="sldNum"/>
          </p:nvPr>
        </p:nvSpPr>
        <p:spPr>
          <a:xfrm>
            <a:off x="8009501" y="6482075"/>
            <a:ext cx="8670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b="0">
              <a:solidFill>
                <a:srgbClr val="A1A0A0"/>
              </a:solidFill>
              <a:latin typeface="Lucida Sans"/>
              <a:ea typeface="Lucida Sans"/>
              <a:cs typeface="Lucida Sans"/>
              <a:sym typeface="Lucida Sans"/>
            </a:endParaRPr>
          </a:p>
        </p:txBody>
      </p:sp>
      <p:sp>
        <p:nvSpPr>
          <p:cNvPr id="566" name="Google Shape;566;g21953eb5a11_0_819"/>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sp>
        <p:nvSpPr>
          <p:cNvPr id="567" name="Google Shape;567;g21953eb5a11_0_819"/>
          <p:cNvSpPr txBox="1"/>
          <p:nvPr>
            <p:ph type="title"/>
          </p:nvPr>
        </p:nvSpPr>
        <p:spPr>
          <a:xfrm>
            <a:off x="293730" y="165065"/>
            <a:ext cx="7578000" cy="381000"/>
          </a:xfrm>
          <a:prstGeom prst="rect">
            <a:avLst/>
          </a:prstGeom>
          <a:noFill/>
          <a:ln>
            <a:noFill/>
          </a:ln>
        </p:spPr>
        <p:txBody>
          <a:bodyPr anchorCtr="0" anchor="t" bIns="0" lIns="0" spcFirstLastPara="1" rIns="0" wrap="square" tIns="11425">
            <a:spAutoFit/>
          </a:bodyPr>
          <a:lstStyle/>
          <a:p>
            <a:pPr indent="0" lvl="0" marL="0" rtl="0" algn="l">
              <a:spcBef>
                <a:spcPts val="0"/>
              </a:spcBef>
              <a:spcAft>
                <a:spcPts val="0"/>
              </a:spcAft>
              <a:buNone/>
            </a:pPr>
            <a:r>
              <a:rPr lang="en-US" sz="2400">
                <a:solidFill>
                  <a:srgbClr val="24467D"/>
                </a:solidFill>
                <a:latin typeface="Gill Sans"/>
                <a:ea typeface="Gill Sans"/>
                <a:cs typeface="Gill Sans"/>
                <a:sym typeface="Gill Sans"/>
              </a:rPr>
              <a:t>Bivariate Analysis - Median Family Income</a:t>
            </a: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0" name="Shape 70"/>
        <p:cNvGrpSpPr/>
        <p:nvPr/>
      </p:nvGrpSpPr>
      <p:grpSpPr>
        <a:xfrm>
          <a:off x="0" y="0"/>
          <a:ext cx="0" cy="0"/>
          <a:chOff x="0" y="0"/>
          <a:chExt cx="0" cy="0"/>
        </a:xfrm>
      </p:grpSpPr>
      <p:sp>
        <p:nvSpPr>
          <p:cNvPr id="71" name="Google Shape;71;g2196d765926_3_67"/>
          <p:cNvSpPr txBox="1"/>
          <p:nvPr>
            <p:ph type="title"/>
          </p:nvPr>
        </p:nvSpPr>
        <p:spPr>
          <a:xfrm>
            <a:off x="293730" y="165065"/>
            <a:ext cx="7578000" cy="381000"/>
          </a:xfrm>
          <a:prstGeom prst="rect">
            <a:avLst/>
          </a:prstGeom>
          <a:noFill/>
          <a:ln>
            <a:noFill/>
          </a:ln>
        </p:spPr>
        <p:txBody>
          <a:bodyPr anchorCtr="0" anchor="t" bIns="0" lIns="0" spcFirstLastPara="1" rIns="0" wrap="square" tIns="11425">
            <a:spAutoFit/>
          </a:bodyPr>
          <a:lstStyle/>
          <a:p>
            <a:pPr indent="0" lvl="0" marL="12700" rtl="0" algn="l">
              <a:lnSpc>
                <a:spcPct val="100000"/>
              </a:lnSpc>
              <a:spcBef>
                <a:spcPts val="0"/>
              </a:spcBef>
              <a:spcAft>
                <a:spcPts val="0"/>
              </a:spcAft>
              <a:buNone/>
            </a:pPr>
            <a:r>
              <a:rPr lang="en-US" sz="2400"/>
              <a:t>Meet the Team</a:t>
            </a:r>
            <a:endParaRPr sz="2400"/>
          </a:p>
        </p:txBody>
      </p:sp>
      <p:sp>
        <p:nvSpPr>
          <p:cNvPr id="72" name="Google Shape;72;g2196d765926_3_67"/>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rtl="0" algn="l">
              <a:lnSpc>
                <a:spcPct val="100000"/>
              </a:lnSpc>
              <a:spcBef>
                <a:spcPts val="0"/>
              </a:spcBef>
              <a:spcAft>
                <a:spcPts val="0"/>
              </a:spcAft>
              <a:buNone/>
            </a:pPr>
            <a:r>
              <a:rPr lang="en-US"/>
              <a:t>Mortgage Climate Risk Report</a:t>
            </a:r>
            <a:endParaRPr/>
          </a:p>
        </p:txBody>
      </p:sp>
      <p:sp>
        <p:nvSpPr>
          <p:cNvPr id="73" name="Google Shape;73;g2196d765926_3_67"/>
          <p:cNvSpPr txBox="1"/>
          <p:nvPr>
            <p:ph idx="12" type="sldNum"/>
          </p:nvPr>
        </p:nvSpPr>
        <p:spPr>
          <a:xfrm>
            <a:off x="8009493" y="6482074"/>
            <a:ext cx="765600" cy="143700"/>
          </a:xfrm>
          <a:prstGeom prst="rect">
            <a:avLst/>
          </a:prstGeom>
          <a:noFill/>
          <a:ln>
            <a:noFill/>
          </a:ln>
        </p:spPr>
        <p:txBody>
          <a:bodyPr anchorCtr="0" anchor="t" bIns="0" lIns="0" spcFirstLastPara="1" rIns="0" wrap="square" tIns="5125">
            <a:spAutoFit/>
          </a:bodyPr>
          <a:lstStyle/>
          <a:p>
            <a:pPr indent="0" lvl="0" marL="12700" rtl="0" algn="l">
              <a:lnSpc>
                <a:spcPct val="100000"/>
              </a:lnSpc>
              <a:spcBef>
                <a:spcPts val="0"/>
              </a:spcBef>
              <a:spcAft>
                <a:spcPts val="0"/>
              </a:spcAft>
              <a:buNone/>
            </a:pPr>
            <a:r>
              <a:rPr lang="en-US"/>
              <a:t>Mar 2023 | </a:t>
            </a:r>
            <a:fld id="{00000000-1234-1234-1234-123412341234}" type="slidenum">
              <a:rPr lang="en-US"/>
              <a:t>‹#›</a:t>
            </a:fld>
            <a:endParaRPr/>
          </a:p>
        </p:txBody>
      </p:sp>
      <p:grpSp>
        <p:nvGrpSpPr>
          <p:cNvPr id="74" name="Google Shape;74;g2196d765926_3_67"/>
          <p:cNvGrpSpPr/>
          <p:nvPr/>
        </p:nvGrpSpPr>
        <p:grpSpPr>
          <a:xfrm>
            <a:off x="0" y="0"/>
            <a:ext cx="9144091" cy="484579"/>
            <a:chOff x="0" y="0"/>
            <a:chExt cx="10058400" cy="549160"/>
          </a:xfrm>
        </p:grpSpPr>
        <p:pic>
          <p:nvPicPr>
            <p:cNvPr id="75" name="Google Shape;75;g2196d765926_3_67"/>
            <p:cNvPicPr preferRelativeResize="0"/>
            <p:nvPr/>
          </p:nvPicPr>
          <p:blipFill rotWithShape="1">
            <a:blip r:embed="rId3">
              <a:alphaModFix/>
            </a:blip>
            <a:srcRect b="0" l="0" r="0" t="0"/>
            <a:stretch/>
          </p:blipFill>
          <p:spPr>
            <a:xfrm>
              <a:off x="9354311" y="425875"/>
              <a:ext cx="246888" cy="123285"/>
            </a:xfrm>
            <a:prstGeom prst="rect">
              <a:avLst/>
            </a:prstGeom>
            <a:noFill/>
            <a:ln>
              <a:noFill/>
            </a:ln>
          </p:spPr>
        </p:pic>
        <p:sp>
          <p:nvSpPr>
            <p:cNvPr id="76" name="Google Shape;76;g2196d765926_3_67"/>
            <p:cNvSpPr/>
            <p:nvPr/>
          </p:nvSpPr>
          <p:spPr>
            <a:xfrm>
              <a:off x="0" y="0"/>
              <a:ext cx="10058400" cy="179705"/>
            </a:xfrm>
            <a:custGeom>
              <a:rect b="b" l="l" r="r" t="t"/>
              <a:pathLst>
                <a:path extrusionOk="0" h="179705" w="10058400">
                  <a:moveTo>
                    <a:pt x="0" y="179324"/>
                  </a:moveTo>
                  <a:lnTo>
                    <a:pt x="10058400" y="179324"/>
                  </a:lnTo>
                  <a:lnTo>
                    <a:pt x="10058400" y="0"/>
                  </a:lnTo>
                  <a:lnTo>
                    <a:pt x="0" y="0"/>
                  </a:lnTo>
                  <a:lnTo>
                    <a:pt x="0" y="179324"/>
                  </a:lnTo>
                  <a:close/>
                </a:path>
              </a:pathLst>
            </a:custGeom>
            <a:solidFill>
              <a:srgbClr val="29B5E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300"/>
            </a:p>
          </p:txBody>
        </p:sp>
      </p:grpSp>
      <p:pic>
        <p:nvPicPr>
          <p:cNvPr id="77" name="Google Shape;77;g2196d765926_3_67"/>
          <p:cNvPicPr preferRelativeResize="0"/>
          <p:nvPr/>
        </p:nvPicPr>
        <p:blipFill>
          <a:blip r:embed="rId4">
            <a:alphaModFix/>
          </a:blip>
          <a:stretch>
            <a:fillRect/>
          </a:stretch>
        </p:blipFill>
        <p:spPr>
          <a:xfrm>
            <a:off x="859075" y="846188"/>
            <a:ext cx="1001124" cy="1401452"/>
          </a:xfrm>
          <a:prstGeom prst="rect">
            <a:avLst/>
          </a:prstGeom>
          <a:noFill/>
          <a:ln>
            <a:noFill/>
          </a:ln>
        </p:spPr>
      </p:pic>
      <p:pic>
        <p:nvPicPr>
          <p:cNvPr id="78" name="Google Shape;78;g2196d765926_3_67"/>
          <p:cNvPicPr preferRelativeResize="0"/>
          <p:nvPr/>
        </p:nvPicPr>
        <p:blipFill>
          <a:blip r:embed="rId5">
            <a:alphaModFix/>
          </a:blip>
          <a:stretch>
            <a:fillRect/>
          </a:stretch>
        </p:blipFill>
        <p:spPr>
          <a:xfrm>
            <a:off x="2898312" y="846188"/>
            <a:ext cx="1090364" cy="1401451"/>
          </a:xfrm>
          <a:prstGeom prst="rect">
            <a:avLst/>
          </a:prstGeom>
          <a:noFill/>
          <a:ln>
            <a:noFill/>
          </a:ln>
        </p:spPr>
      </p:pic>
      <p:sp>
        <p:nvSpPr>
          <p:cNvPr id="79" name="Google Shape;79;g2196d765926_3_67"/>
          <p:cNvSpPr txBox="1"/>
          <p:nvPr/>
        </p:nvSpPr>
        <p:spPr>
          <a:xfrm>
            <a:off x="839425" y="2247638"/>
            <a:ext cx="1040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Kanglong Li</a:t>
            </a:r>
            <a:endParaRPr>
              <a:latin typeface="Calibri"/>
              <a:ea typeface="Calibri"/>
              <a:cs typeface="Calibri"/>
              <a:sym typeface="Calibri"/>
            </a:endParaRPr>
          </a:p>
          <a:p>
            <a:pPr indent="0" lvl="0" marL="0" rtl="0" algn="l">
              <a:spcBef>
                <a:spcPts val="0"/>
              </a:spcBef>
              <a:spcAft>
                <a:spcPts val="0"/>
              </a:spcAft>
              <a:buNone/>
            </a:pPr>
            <a:r>
              <a:t/>
            </a:r>
            <a:endParaRPr sz="900">
              <a:latin typeface="Calibri"/>
              <a:ea typeface="Calibri"/>
              <a:cs typeface="Calibri"/>
              <a:sym typeface="Calibri"/>
            </a:endParaRPr>
          </a:p>
        </p:txBody>
      </p:sp>
      <p:sp>
        <p:nvSpPr>
          <p:cNvPr id="80" name="Google Shape;80;g2196d765926_3_67"/>
          <p:cNvSpPr txBox="1"/>
          <p:nvPr/>
        </p:nvSpPr>
        <p:spPr>
          <a:xfrm>
            <a:off x="2973238" y="2247638"/>
            <a:ext cx="9405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Jiaxin Liu</a:t>
            </a:r>
            <a:endParaRPr>
              <a:latin typeface="Calibri"/>
              <a:ea typeface="Calibri"/>
              <a:cs typeface="Calibri"/>
              <a:sym typeface="Calibri"/>
            </a:endParaRPr>
          </a:p>
          <a:p>
            <a:pPr indent="0" lvl="0" marL="0" rtl="0" algn="l">
              <a:spcBef>
                <a:spcPts val="0"/>
              </a:spcBef>
              <a:spcAft>
                <a:spcPts val="0"/>
              </a:spcAft>
              <a:buNone/>
            </a:pPr>
            <a:r>
              <a:t/>
            </a:r>
            <a:endParaRPr sz="900">
              <a:latin typeface="Calibri"/>
              <a:ea typeface="Calibri"/>
              <a:cs typeface="Calibri"/>
              <a:sym typeface="Calibri"/>
            </a:endParaRPr>
          </a:p>
        </p:txBody>
      </p:sp>
      <p:sp>
        <p:nvSpPr>
          <p:cNvPr id="81" name="Google Shape;81;g2196d765926_3_67"/>
          <p:cNvSpPr txBox="1"/>
          <p:nvPr/>
        </p:nvSpPr>
        <p:spPr>
          <a:xfrm>
            <a:off x="4971988" y="2247638"/>
            <a:ext cx="12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Jiahao Zhang</a:t>
            </a:r>
            <a:endParaRPr>
              <a:latin typeface="Calibri"/>
              <a:ea typeface="Calibri"/>
              <a:cs typeface="Calibri"/>
              <a:sym typeface="Calibri"/>
            </a:endParaRPr>
          </a:p>
        </p:txBody>
      </p:sp>
      <p:pic>
        <p:nvPicPr>
          <p:cNvPr id="82" name="Google Shape;82;g2196d765926_3_67"/>
          <p:cNvPicPr preferRelativeResize="0"/>
          <p:nvPr/>
        </p:nvPicPr>
        <p:blipFill>
          <a:blip r:embed="rId6">
            <a:alphaModFix/>
          </a:blip>
          <a:stretch>
            <a:fillRect/>
          </a:stretch>
        </p:blipFill>
        <p:spPr>
          <a:xfrm>
            <a:off x="7206963" y="846200"/>
            <a:ext cx="1001124" cy="1401421"/>
          </a:xfrm>
          <a:prstGeom prst="rect">
            <a:avLst/>
          </a:prstGeom>
          <a:noFill/>
          <a:ln>
            <a:noFill/>
          </a:ln>
        </p:spPr>
      </p:pic>
      <p:sp>
        <p:nvSpPr>
          <p:cNvPr id="83" name="Google Shape;83;g2196d765926_3_67"/>
          <p:cNvSpPr txBox="1"/>
          <p:nvPr/>
        </p:nvSpPr>
        <p:spPr>
          <a:xfrm>
            <a:off x="7237275" y="2247638"/>
            <a:ext cx="94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Lin Zheng</a:t>
            </a:r>
            <a:endParaRPr>
              <a:latin typeface="Calibri"/>
              <a:ea typeface="Calibri"/>
              <a:cs typeface="Calibri"/>
              <a:sym typeface="Calibri"/>
            </a:endParaRPr>
          </a:p>
        </p:txBody>
      </p:sp>
      <p:grpSp>
        <p:nvGrpSpPr>
          <p:cNvPr id="84" name="Google Shape;84;g2196d765926_3_67"/>
          <p:cNvGrpSpPr/>
          <p:nvPr/>
        </p:nvGrpSpPr>
        <p:grpSpPr>
          <a:xfrm>
            <a:off x="859075" y="2681463"/>
            <a:ext cx="8285025" cy="1799600"/>
            <a:chOff x="877400" y="3379325"/>
            <a:chExt cx="8285025" cy="1799600"/>
          </a:xfrm>
        </p:grpSpPr>
        <p:pic>
          <p:nvPicPr>
            <p:cNvPr id="85" name="Google Shape;85;g2196d765926_3_67"/>
            <p:cNvPicPr preferRelativeResize="0"/>
            <p:nvPr/>
          </p:nvPicPr>
          <p:blipFill>
            <a:blip r:embed="rId7">
              <a:alphaModFix/>
            </a:blip>
            <a:stretch>
              <a:fillRect/>
            </a:stretch>
          </p:blipFill>
          <p:spPr>
            <a:xfrm>
              <a:off x="877400" y="3390226"/>
              <a:ext cx="1090350" cy="1401894"/>
            </a:xfrm>
            <a:prstGeom prst="rect">
              <a:avLst/>
            </a:prstGeom>
            <a:noFill/>
            <a:ln>
              <a:noFill/>
            </a:ln>
          </p:spPr>
        </p:pic>
        <p:sp>
          <p:nvSpPr>
            <p:cNvPr id="86" name="Google Shape;86;g2196d765926_3_67"/>
            <p:cNvSpPr txBox="1"/>
            <p:nvPr/>
          </p:nvSpPr>
          <p:spPr>
            <a:xfrm>
              <a:off x="877400" y="4778725"/>
              <a:ext cx="109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Mengxin Xie</a:t>
              </a:r>
              <a:endParaRPr>
                <a:latin typeface="Calibri"/>
                <a:ea typeface="Calibri"/>
                <a:cs typeface="Calibri"/>
                <a:sym typeface="Calibri"/>
              </a:endParaRPr>
            </a:p>
          </p:txBody>
        </p:sp>
        <p:pic>
          <p:nvPicPr>
            <p:cNvPr id="87" name="Google Shape;87;g2196d765926_3_67"/>
            <p:cNvPicPr preferRelativeResize="0"/>
            <p:nvPr/>
          </p:nvPicPr>
          <p:blipFill>
            <a:blip r:embed="rId8">
              <a:alphaModFix/>
            </a:blip>
            <a:stretch>
              <a:fillRect/>
            </a:stretch>
          </p:blipFill>
          <p:spPr>
            <a:xfrm>
              <a:off x="5057225" y="3379325"/>
              <a:ext cx="1040401" cy="1456425"/>
            </a:xfrm>
            <a:prstGeom prst="rect">
              <a:avLst/>
            </a:prstGeom>
            <a:noFill/>
            <a:ln>
              <a:noFill/>
            </a:ln>
          </p:spPr>
        </p:pic>
        <p:sp>
          <p:nvSpPr>
            <p:cNvPr id="88" name="Google Shape;88;g2196d765926_3_67"/>
            <p:cNvSpPr txBox="1"/>
            <p:nvPr/>
          </p:nvSpPr>
          <p:spPr>
            <a:xfrm>
              <a:off x="4970700" y="4778725"/>
              <a:ext cx="413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Yongkang Zheng</a:t>
              </a:r>
              <a:endParaRPr>
                <a:latin typeface="Calibri"/>
                <a:ea typeface="Calibri"/>
                <a:cs typeface="Calibri"/>
                <a:sym typeface="Calibri"/>
              </a:endParaRPr>
            </a:p>
          </p:txBody>
        </p:sp>
        <p:sp>
          <p:nvSpPr>
            <p:cNvPr id="89" name="Google Shape;89;g2196d765926_3_67"/>
            <p:cNvSpPr txBox="1"/>
            <p:nvPr/>
          </p:nvSpPr>
          <p:spPr>
            <a:xfrm>
              <a:off x="2858600" y="4778725"/>
              <a:ext cx="146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Fengyu Yuan</a:t>
              </a:r>
              <a:endParaRPr>
                <a:latin typeface="Calibri"/>
                <a:ea typeface="Calibri"/>
                <a:cs typeface="Calibri"/>
                <a:sym typeface="Calibri"/>
              </a:endParaRPr>
            </a:p>
          </p:txBody>
        </p:sp>
        <p:sp>
          <p:nvSpPr>
            <p:cNvPr id="90" name="Google Shape;90;g2196d765926_3_67"/>
            <p:cNvSpPr txBox="1"/>
            <p:nvPr/>
          </p:nvSpPr>
          <p:spPr>
            <a:xfrm>
              <a:off x="7186025" y="4778725"/>
              <a:ext cx="197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Haoruo Yang</a:t>
              </a:r>
              <a:endParaRPr>
                <a:latin typeface="Calibri"/>
                <a:ea typeface="Calibri"/>
                <a:cs typeface="Calibri"/>
                <a:sym typeface="Calibri"/>
              </a:endParaRPr>
            </a:p>
          </p:txBody>
        </p:sp>
      </p:grpSp>
      <p:pic>
        <p:nvPicPr>
          <p:cNvPr id="91" name="Google Shape;91;g2196d765926_3_67"/>
          <p:cNvPicPr preferRelativeResize="0"/>
          <p:nvPr/>
        </p:nvPicPr>
        <p:blipFill>
          <a:blip r:embed="rId9">
            <a:alphaModFix/>
          </a:blip>
          <a:stretch>
            <a:fillRect/>
          </a:stretch>
        </p:blipFill>
        <p:spPr>
          <a:xfrm>
            <a:off x="1929850" y="4647425"/>
            <a:ext cx="1040401" cy="1456425"/>
          </a:xfrm>
          <a:prstGeom prst="rect">
            <a:avLst/>
          </a:prstGeom>
          <a:noFill/>
          <a:ln>
            <a:noFill/>
          </a:ln>
        </p:spPr>
      </p:pic>
      <p:sp>
        <p:nvSpPr>
          <p:cNvPr id="92" name="Google Shape;92;g2196d765926_3_67"/>
          <p:cNvSpPr txBox="1"/>
          <p:nvPr/>
        </p:nvSpPr>
        <p:spPr>
          <a:xfrm>
            <a:off x="2067250" y="6103850"/>
            <a:ext cx="76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Ning Xu</a:t>
            </a:r>
            <a:endParaRPr>
              <a:latin typeface="Calibri"/>
              <a:ea typeface="Calibri"/>
              <a:cs typeface="Calibri"/>
              <a:sym typeface="Calibri"/>
            </a:endParaRPr>
          </a:p>
        </p:txBody>
      </p:sp>
      <p:pic>
        <p:nvPicPr>
          <p:cNvPr id="93" name="Google Shape;93;g2196d765926_3_67"/>
          <p:cNvPicPr preferRelativeResize="0"/>
          <p:nvPr/>
        </p:nvPicPr>
        <p:blipFill>
          <a:blip r:embed="rId10">
            <a:alphaModFix/>
          </a:blip>
          <a:stretch>
            <a:fillRect/>
          </a:stretch>
        </p:blipFill>
        <p:spPr>
          <a:xfrm>
            <a:off x="7187325" y="2707513"/>
            <a:ext cx="1040401" cy="1456404"/>
          </a:xfrm>
          <a:prstGeom prst="rect">
            <a:avLst/>
          </a:prstGeom>
          <a:noFill/>
          <a:ln>
            <a:noFill/>
          </a:ln>
        </p:spPr>
      </p:pic>
      <p:pic>
        <p:nvPicPr>
          <p:cNvPr id="94" name="Google Shape;94;g2196d765926_3_67"/>
          <p:cNvPicPr preferRelativeResize="0"/>
          <p:nvPr/>
        </p:nvPicPr>
        <p:blipFill>
          <a:blip r:embed="rId11">
            <a:alphaModFix/>
          </a:blip>
          <a:stretch>
            <a:fillRect/>
          </a:stretch>
        </p:blipFill>
        <p:spPr>
          <a:xfrm>
            <a:off x="2910099" y="2680975"/>
            <a:ext cx="1040399" cy="1457418"/>
          </a:xfrm>
          <a:prstGeom prst="rect">
            <a:avLst/>
          </a:prstGeom>
          <a:noFill/>
          <a:ln>
            <a:noFill/>
          </a:ln>
        </p:spPr>
      </p:pic>
      <p:pic>
        <p:nvPicPr>
          <p:cNvPr id="95" name="Google Shape;95;g2196d765926_3_67"/>
          <p:cNvPicPr preferRelativeResize="0"/>
          <p:nvPr/>
        </p:nvPicPr>
        <p:blipFill>
          <a:blip r:embed="rId12">
            <a:alphaModFix/>
          </a:blip>
          <a:stretch>
            <a:fillRect/>
          </a:stretch>
        </p:blipFill>
        <p:spPr>
          <a:xfrm>
            <a:off x="3957025" y="4623825"/>
            <a:ext cx="1090349" cy="1487698"/>
          </a:xfrm>
          <a:prstGeom prst="rect">
            <a:avLst/>
          </a:prstGeom>
          <a:noFill/>
          <a:ln>
            <a:noFill/>
          </a:ln>
        </p:spPr>
      </p:pic>
      <p:sp>
        <p:nvSpPr>
          <p:cNvPr id="96" name="Google Shape;96;g2196d765926_3_67"/>
          <p:cNvSpPr txBox="1"/>
          <p:nvPr/>
        </p:nvSpPr>
        <p:spPr>
          <a:xfrm>
            <a:off x="3902200" y="6145150"/>
            <a:ext cx="147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Siddhesh Gore</a:t>
            </a:r>
            <a:endParaRPr>
              <a:latin typeface="Calibri"/>
              <a:ea typeface="Calibri"/>
              <a:cs typeface="Calibri"/>
              <a:sym typeface="Calibri"/>
            </a:endParaRPr>
          </a:p>
        </p:txBody>
      </p:sp>
      <p:pic>
        <p:nvPicPr>
          <p:cNvPr id="97" name="Google Shape;97;g2196d765926_3_67"/>
          <p:cNvPicPr preferRelativeResize="0"/>
          <p:nvPr/>
        </p:nvPicPr>
        <p:blipFill>
          <a:blip r:embed="rId13">
            <a:alphaModFix/>
          </a:blip>
          <a:stretch>
            <a:fillRect/>
          </a:stretch>
        </p:blipFill>
        <p:spPr>
          <a:xfrm>
            <a:off x="6173851" y="4623826"/>
            <a:ext cx="1040399" cy="1457434"/>
          </a:xfrm>
          <a:prstGeom prst="rect">
            <a:avLst/>
          </a:prstGeom>
          <a:noFill/>
          <a:ln>
            <a:noFill/>
          </a:ln>
        </p:spPr>
      </p:pic>
      <p:sp>
        <p:nvSpPr>
          <p:cNvPr id="98" name="Google Shape;98;g2196d765926_3_67"/>
          <p:cNvSpPr txBox="1"/>
          <p:nvPr/>
        </p:nvSpPr>
        <p:spPr>
          <a:xfrm>
            <a:off x="6223800" y="6103850"/>
            <a:ext cx="94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Qiuyu Xue</a:t>
            </a:r>
            <a:endParaRPr>
              <a:latin typeface="Calibri"/>
              <a:ea typeface="Calibri"/>
              <a:cs typeface="Calibri"/>
              <a:sym typeface="Calibri"/>
            </a:endParaRPr>
          </a:p>
        </p:txBody>
      </p:sp>
      <p:pic>
        <p:nvPicPr>
          <p:cNvPr id="99" name="Google Shape;99;g2196d765926_3_67"/>
          <p:cNvPicPr preferRelativeResize="0"/>
          <p:nvPr/>
        </p:nvPicPr>
        <p:blipFill>
          <a:blip r:embed="rId14">
            <a:alphaModFix/>
          </a:blip>
          <a:stretch>
            <a:fillRect/>
          </a:stretch>
        </p:blipFill>
        <p:spPr>
          <a:xfrm>
            <a:off x="5007176" y="857640"/>
            <a:ext cx="1040400" cy="145076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71" name="Shape 571"/>
        <p:cNvGrpSpPr/>
        <p:nvPr/>
      </p:nvGrpSpPr>
      <p:grpSpPr>
        <a:xfrm>
          <a:off x="0" y="0"/>
          <a:ext cx="0" cy="0"/>
          <a:chOff x="0" y="0"/>
          <a:chExt cx="0" cy="0"/>
        </a:xfrm>
      </p:grpSpPr>
      <p:sp>
        <p:nvSpPr>
          <p:cNvPr id="572" name="Google Shape;572;g21a6362f813_11_27"/>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a:t>Mortgage Climate Risk Report</a:t>
            </a:r>
            <a:endParaRPr/>
          </a:p>
        </p:txBody>
      </p:sp>
      <p:sp>
        <p:nvSpPr>
          <p:cNvPr id="573" name="Google Shape;573;g21a6362f813_11_27"/>
          <p:cNvSpPr txBox="1"/>
          <p:nvPr>
            <p:ph idx="12" type="sldNum"/>
          </p:nvPr>
        </p:nvSpPr>
        <p:spPr>
          <a:xfrm>
            <a:off x="8009501" y="6482075"/>
            <a:ext cx="8544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a:t>Mar 2023 | </a:t>
            </a:r>
            <a:fld id="{00000000-1234-1234-1234-123412341234}" type="slidenum">
              <a:rPr lang="en-US"/>
              <a:t>‹#›</a:t>
            </a:fld>
            <a:endParaRPr/>
          </a:p>
        </p:txBody>
      </p:sp>
      <p:grpSp>
        <p:nvGrpSpPr>
          <p:cNvPr id="574" name="Google Shape;574;g21a6362f813_11_27"/>
          <p:cNvGrpSpPr/>
          <p:nvPr/>
        </p:nvGrpSpPr>
        <p:grpSpPr>
          <a:xfrm>
            <a:off x="0" y="0"/>
            <a:ext cx="9144091" cy="484579"/>
            <a:chOff x="0" y="0"/>
            <a:chExt cx="10058400" cy="549160"/>
          </a:xfrm>
        </p:grpSpPr>
        <p:pic>
          <p:nvPicPr>
            <p:cNvPr id="575" name="Google Shape;575;g21a6362f813_11_27"/>
            <p:cNvPicPr preferRelativeResize="0"/>
            <p:nvPr/>
          </p:nvPicPr>
          <p:blipFill rotWithShape="1">
            <a:blip r:embed="rId3">
              <a:alphaModFix/>
            </a:blip>
            <a:srcRect b="0" l="0" r="0" t="0"/>
            <a:stretch/>
          </p:blipFill>
          <p:spPr>
            <a:xfrm>
              <a:off x="9354311" y="425875"/>
              <a:ext cx="246888" cy="123285"/>
            </a:xfrm>
            <a:prstGeom prst="rect">
              <a:avLst/>
            </a:prstGeom>
            <a:noFill/>
            <a:ln>
              <a:noFill/>
            </a:ln>
          </p:spPr>
        </p:pic>
        <p:sp>
          <p:nvSpPr>
            <p:cNvPr id="576" name="Google Shape;576;g21a6362f813_11_27"/>
            <p:cNvSpPr/>
            <p:nvPr/>
          </p:nvSpPr>
          <p:spPr>
            <a:xfrm>
              <a:off x="0" y="0"/>
              <a:ext cx="10058400" cy="179705"/>
            </a:xfrm>
            <a:custGeom>
              <a:rect b="b" l="l" r="r" t="t"/>
              <a:pathLst>
                <a:path extrusionOk="0" h="179705" w="10058400">
                  <a:moveTo>
                    <a:pt x="0" y="179324"/>
                  </a:moveTo>
                  <a:lnTo>
                    <a:pt x="10058400" y="179324"/>
                  </a:lnTo>
                  <a:lnTo>
                    <a:pt x="10058400" y="0"/>
                  </a:lnTo>
                  <a:lnTo>
                    <a:pt x="0" y="0"/>
                  </a:lnTo>
                  <a:lnTo>
                    <a:pt x="0" y="179324"/>
                  </a:lnTo>
                  <a:close/>
                </a:path>
              </a:pathLst>
            </a:custGeom>
            <a:solidFill>
              <a:srgbClr val="29B5E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300"/>
            </a:p>
          </p:txBody>
        </p:sp>
      </p:grpSp>
      <p:sp>
        <p:nvSpPr>
          <p:cNvPr id="577" name="Google Shape;577;g21a6362f813_11_27"/>
          <p:cNvSpPr/>
          <p:nvPr/>
        </p:nvSpPr>
        <p:spPr>
          <a:xfrm flipH="1" rot="2041161">
            <a:off x="6849327" y="3021627"/>
            <a:ext cx="1021121" cy="913334"/>
          </a:xfrm>
          <a:custGeom>
            <a:rect b="b" l="l" r="r" t="t"/>
            <a:pathLst>
              <a:path extrusionOk="0" h="567758" w="651042">
                <a:moveTo>
                  <a:pt x="651042" y="0"/>
                </a:moveTo>
                <a:lnTo>
                  <a:pt x="634568" y="21241"/>
                </a:lnTo>
                <a:cubicBezTo>
                  <a:pt x="550584" y="119569"/>
                  <a:pt x="442915" y="178636"/>
                  <a:pt x="325521" y="178636"/>
                </a:cubicBezTo>
                <a:cubicBezTo>
                  <a:pt x="208127" y="178636"/>
                  <a:pt x="100458" y="119569"/>
                  <a:pt x="16474" y="21241"/>
                </a:cubicBezTo>
                <a:lnTo>
                  <a:pt x="1" y="0"/>
                </a:lnTo>
                <a:lnTo>
                  <a:pt x="0" y="277552"/>
                </a:lnTo>
                <a:lnTo>
                  <a:pt x="0" y="277552"/>
                </a:lnTo>
                <a:lnTo>
                  <a:pt x="0" y="567758"/>
                </a:lnTo>
                <a:lnTo>
                  <a:pt x="16473" y="546517"/>
                </a:lnTo>
                <a:cubicBezTo>
                  <a:pt x="100457" y="448189"/>
                  <a:pt x="208126" y="389122"/>
                  <a:pt x="325521" y="389122"/>
                </a:cubicBezTo>
                <a:cubicBezTo>
                  <a:pt x="442914" y="389122"/>
                  <a:pt x="550583" y="448189"/>
                  <a:pt x="634568" y="546517"/>
                </a:cubicBezTo>
                <a:lnTo>
                  <a:pt x="651041" y="567758"/>
                </a:lnTo>
                <a:lnTo>
                  <a:pt x="651041" y="290206"/>
                </a:lnTo>
                <a:lnTo>
                  <a:pt x="651042" y="290206"/>
                </a:lnTo>
                <a:close/>
              </a:path>
            </a:pathLst>
          </a:custGeom>
          <a:solidFill>
            <a:srgbClr val="D8D8D8"/>
          </a:solidFill>
          <a:ln>
            <a:noFill/>
          </a:ln>
        </p:spPr>
        <p:txBody>
          <a:bodyPr anchorCtr="0" anchor="ctr" bIns="21450" lIns="42900" spcFirstLastPara="1" rIns="42900" wrap="square" tIns="21450">
            <a:noAutofit/>
          </a:bodyPr>
          <a:lstStyle/>
          <a:p>
            <a:pPr indent="0" lvl="0" marL="0" marR="0" rtl="0" algn="ctr">
              <a:spcBef>
                <a:spcPts val="0"/>
              </a:spcBef>
              <a:spcAft>
                <a:spcPts val="0"/>
              </a:spcAft>
              <a:buNone/>
            </a:pPr>
            <a:r>
              <a:t/>
            </a:r>
            <a:endParaRPr sz="843">
              <a:solidFill>
                <a:srgbClr val="FFFFFF"/>
              </a:solidFill>
              <a:latin typeface="Roboto"/>
              <a:ea typeface="Roboto"/>
              <a:cs typeface="Roboto"/>
              <a:sym typeface="Roboto"/>
            </a:endParaRPr>
          </a:p>
        </p:txBody>
      </p:sp>
      <p:sp>
        <p:nvSpPr>
          <p:cNvPr id="578" name="Google Shape;578;g21a6362f813_11_27"/>
          <p:cNvSpPr/>
          <p:nvPr/>
        </p:nvSpPr>
        <p:spPr>
          <a:xfrm flipH="1" rot="8637957">
            <a:off x="5023957" y="3003051"/>
            <a:ext cx="1026477" cy="910657"/>
          </a:xfrm>
          <a:custGeom>
            <a:rect b="b" l="l" r="r" t="t"/>
            <a:pathLst>
              <a:path extrusionOk="0" h="567759" w="651042">
                <a:moveTo>
                  <a:pt x="651041" y="567759"/>
                </a:moveTo>
                <a:lnTo>
                  <a:pt x="651041" y="290206"/>
                </a:lnTo>
                <a:lnTo>
                  <a:pt x="651042" y="290206"/>
                </a:lnTo>
                <a:lnTo>
                  <a:pt x="651041" y="0"/>
                </a:lnTo>
                <a:lnTo>
                  <a:pt x="634568" y="21241"/>
                </a:lnTo>
                <a:cubicBezTo>
                  <a:pt x="550584" y="119569"/>
                  <a:pt x="442915" y="178636"/>
                  <a:pt x="325521" y="178636"/>
                </a:cubicBezTo>
                <a:cubicBezTo>
                  <a:pt x="208127" y="178636"/>
                  <a:pt x="100458" y="119569"/>
                  <a:pt x="16474" y="21241"/>
                </a:cubicBezTo>
                <a:lnTo>
                  <a:pt x="0" y="1"/>
                </a:lnTo>
                <a:lnTo>
                  <a:pt x="0" y="277553"/>
                </a:lnTo>
                <a:lnTo>
                  <a:pt x="0" y="277553"/>
                </a:lnTo>
                <a:lnTo>
                  <a:pt x="0" y="567759"/>
                </a:lnTo>
                <a:lnTo>
                  <a:pt x="16473" y="546518"/>
                </a:lnTo>
                <a:cubicBezTo>
                  <a:pt x="100457" y="448190"/>
                  <a:pt x="208127" y="389123"/>
                  <a:pt x="325520" y="389123"/>
                </a:cubicBezTo>
                <a:cubicBezTo>
                  <a:pt x="442914" y="389123"/>
                  <a:pt x="550583" y="448190"/>
                  <a:pt x="634568" y="546518"/>
                </a:cubicBezTo>
                <a:close/>
              </a:path>
            </a:pathLst>
          </a:custGeom>
          <a:solidFill>
            <a:srgbClr val="D8D8D8"/>
          </a:solidFill>
          <a:ln>
            <a:noFill/>
          </a:ln>
        </p:spPr>
        <p:txBody>
          <a:bodyPr anchorCtr="0" anchor="ctr" bIns="21450" lIns="42900" spcFirstLastPara="1" rIns="42900" wrap="square" tIns="21450">
            <a:noAutofit/>
          </a:bodyPr>
          <a:lstStyle/>
          <a:p>
            <a:pPr indent="0" lvl="0" marL="0" marR="0" rtl="0" algn="ctr">
              <a:spcBef>
                <a:spcPts val="0"/>
              </a:spcBef>
              <a:spcAft>
                <a:spcPts val="0"/>
              </a:spcAft>
              <a:buNone/>
            </a:pPr>
            <a:r>
              <a:t/>
            </a:r>
            <a:endParaRPr sz="843">
              <a:solidFill>
                <a:srgbClr val="FFFFFF"/>
              </a:solidFill>
              <a:latin typeface="Roboto"/>
              <a:ea typeface="Roboto"/>
              <a:cs typeface="Roboto"/>
              <a:sym typeface="Roboto"/>
            </a:endParaRPr>
          </a:p>
        </p:txBody>
      </p:sp>
      <p:sp>
        <p:nvSpPr>
          <p:cNvPr id="579" name="Google Shape;579;g21a6362f813_11_27"/>
          <p:cNvSpPr/>
          <p:nvPr/>
        </p:nvSpPr>
        <p:spPr>
          <a:xfrm flipH="1" rot="2041161">
            <a:off x="3129332" y="3040273"/>
            <a:ext cx="1021121" cy="913334"/>
          </a:xfrm>
          <a:custGeom>
            <a:rect b="b" l="l" r="r" t="t"/>
            <a:pathLst>
              <a:path extrusionOk="0" h="567758" w="651042">
                <a:moveTo>
                  <a:pt x="651042" y="0"/>
                </a:moveTo>
                <a:lnTo>
                  <a:pt x="634568" y="21241"/>
                </a:lnTo>
                <a:cubicBezTo>
                  <a:pt x="550584" y="119569"/>
                  <a:pt x="442915" y="178636"/>
                  <a:pt x="325521" y="178636"/>
                </a:cubicBezTo>
                <a:cubicBezTo>
                  <a:pt x="208127" y="178636"/>
                  <a:pt x="100458" y="119569"/>
                  <a:pt x="16474" y="21241"/>
                </a:cubicBezTo>
                <a:lnTo>
                  <a:pt x="1" y="0"/>
                </a:lnTo>
                <a:lnTo>
                  <a:pt x="0" y="277552"/>
                </a:lnTo>
                <a:lnTo>
                  <a:pt x="0" y="277552"/>
                </a:lnTo>
                <a:lnTo>
                  <a:pt x="0" y="567758"/>
                </a:lnTo>
                <a:lnTo>
                  <a:pt x="16473" y="546517"/>
                </a:lnTo>
                <a:cubicBezTo>
                  <a:pt x="100457" y="448189"/>
                  <a:pt x="208127" y="389122"/>
                  <a:pt x="325520" y="389122"/>
                </a:cubicBezTo>
                <a:cubicBezTo>
                  <a:pt x="442914" y="389122"/>
                  <a:pt x="550584" y="448189"/>
                  <a:pt x="634567" y="546517"/>
                </a:cubicBezTo>
                <a:lnTo>
                  <a:pt x="651041" y="567758"/>
                </a:lnTo>
                <a:lnTo>
                  <a:pt x="651041" y="290206"/>
                </a:lnTo>
                <a:lnTo>
                  <a:pt x="651042" y="290206"/>
                </a:lnTo>
                <a:close/>
              </a:path>
            </a:pathLst>
          </a:custGeom>
          <a:solidFill>
            <a:srgbClr val="D8D8D8"/>
          </a:solidFill>
          <a:ln>
            <a:noFill/>
          </a:ln>
        </p:spPr>
        <p:txBody>
          <a:bodyPr anchorCtr="0" anchor="ctr" bIns="21450" lIns="42900" spcFirstLastPara="1" rIns="42900" wrap="square" tIns="21450">
            <a:noAutofit/>
          </a:bodyPr>
          <a:lstStyle/>
          <a:p>
            <a:pPr indent="0" lvl="0" marL="0" marR="0" rtl="0" algn="ctr">
              <a:spcBef>
                <a:spcPts val="0"/>
              </a:spcBef>
              <a:spcAft>
                <a:spcPts val="0"/>
              </a:spcAft>
              <a:buNone/>
            </a:pPr>
            <a:r>
              <a:t/>
            </a:r>
            <a:endParaRPr sz="843">
              <a:solidFill>
                <a:srgbClr val="FFFFFF"/>
              </a:solidFill>
              <a:latin typeface="Roboto"/>
              <a:ea typeface="Roboto"/>
              <a:cs typeface="Roboto"/>
              <a:sym typeface="Roboto"/>
            </a:endParaRPr>
          </a:p>
        </p:txBody>
      </p:sp>
      <p:sp>
        <p:nvSpPr>
          <p:cNvPr id="580" name="Google Shape;580;g21a6362f813_11_27"/>
          <p:cNvSpPr/>
          <p:nvPr/>
        </p:nvSpPr>
        <p:spPr>
          <a:xfrm rot="-2162043">
            <a:off x="1245467" y="3059942"/>
            <a:ext cx="1026475" cy="910657"/>
          </a:xfrm>
          <a:custGeom>
            <a:rect b="b" l="l" r="r" t="t"/>
            <a:pathLst>
              <a:path extrusionOk="0" h="567759" w="651041">
                <a:moveTo>
                  <a:pt x="651041" y="0"/>
                </a:moveTo>
                <a:lnTo>
                  <a:pt x="651041" y="277553"/>
                </a:lnTo>
                <a:lnTo>
                  <a:pt x="651041" y="277553"/>
                </a:lnTo>
                <a:lnTo>
                  <a:pt x="651041" y="567759"/>
                </a:lnTo>
                <a:lnTo>
                  <a:pt x="634567" y="546518"/>
                </a:lnTo>
                <a:cubicBezTo>
                  <a:pt x="550584" y="448190"/>
                  <a:pt x="442914" y="389123"/>
                  <a:pt x="325520" y="389123"/>
                </a:cubicBezTo>
                <a:cubicBezTo>
                  <a:pt x="208126" y="389123"/>
                  <a:pt x="100457" y="448190"/>
                  <a:pt x="16473" y="546518"/>
                </a:cubicBezTo>
                <a:lnTo>
                  <a:pt x="0" y="567759"/>
                </a:lnTo>
                <a:lnTo>
                  <a:pt x="0" y="290206"/>
                </a:lnTo>
                <a:lnTo>
                  <a:pt x="0" y="290206"/>
                </a:lnTo>
                <a:lnTo>
                  <a:pt x="0" y="0"/>
                </a:lnTo>
                <a:lnTo>
                  <a:pt x="16473" y="21241"/>
                </a:lnTo>
                <a:cubicBezTo>
                  <a:pt x="100457" y="119569"/>
                  <a:pt x="208126" y="178636"/>
                  <a:pt x="325520" y="178636"/>
                </a:cubicBezTo>
                <a:cubicBezTo>
                  <a:pt x="442914" y="178636"/>
                  <a:pt x="550583" y="119569"/>
                  <a:pt x="634567" y="21241"/>
                </a:cubicBezTo>
                <a:close/>
              </a:path>
            </a:pathLst>
          </a:custGeom>
          <a:solidFill>
            <a:srgbClr val="D8D8D8"/>
          </a:solidFill>
          <a:ln>
            <a:noFill/>
          </a:ln>
        </p:spPr>
        <p:txBody>
          <a:bodyPr anchorCtr="0" anchor="ctr" bIns="21450" lIns="42900" spcFirstLastPara="1" rIns="42900" wrap="square" tIns="21450">
            <a:noAutofit/>
          </a:bodyPr>
          <a:lstStyle/>
          <a:p>
            <a:pPr indent="0" lvl="0" marL="0" marR="0" rtl="0" algn="ctr">
              <a:spcBef>
                <a:spcPts val="0"/>
              </a:spcBef>
              <a:spcAft>
                <a:spcPts val="0"/>
              </a:spcAft>
              <a:buNone/>
            </a:pPr>
            <a:r>
              <a:t/>
            </a:r>
            <a:endParaRPr sz="843">
              <a:solidFill>
                <a:srgbClr val="004382"/>
              </a:solidFill>
              <a:latin typeface="Roboto"/>
              <a:ea typeface="Roboto"/>
              <a:cs typeface="Roboto"/>
              <a:sym typeface="Roboto"/>
            </a:endParaRPr>
          </a:p>
        </p:txBody>
      </p:sp>
      <p:sp>
        <p:nvSpPr>
          <p:cNvPr id="581" name="Google Shape;581;g21a6362f813_11_27"/>
          <p:cNvSpPr/>
          <p:nvPr/>
        </p:nvSpPr>
        <p:spPr>
          <a:xfrm>
            <a:off x="44975" y="3381192"/>
            <a:ext cx="1548000" cy="1642500"/>
          </a:xfrm>
          <a:prstGeom prst="ellipse">
            <a:avLst/>
          </a:prstGeom>
          <a:solidFill>
            <a:srgbClr val="29B5E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25">
              <a:solidFill>
                <a:srgbClr val="004382"/>
              </a:solidFill>
              <a:latin typeface="Roboto"/>
              <a:ea typeface="Roboto"/>
              <a:cs typeface="Roboto"/>
              <a:sym typeface="Roboto"/>
            </a:endParaRPr>
          </a:p>
        </p:txBody>
      </p:sp>
      <p:sp>
        <p:nvSpPr>
          <p:cNvPr id="582" name="Google Shape;582;g21a6362f813_11_27"/>
          <p:cNvSpPr/>
          <p:nvPr/>
        </p:nvSpPr>
        <p:spPr>
          <a:xfrm>
            <a:off x="1894100" y="2059550"/>
            <a:ext cx="1548000" cy="1611000"/>
          </a:xfrm>
          <a:prstGeom prst="ellipse">
            <a:avLst/>
          </a:prstGeom>
          <a:solidFill>
            <a:srgbClr val="96CA5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125">
              <a:solidFill>
                <a:srgbClr val="FFFFFF"/>
              </a:solidFill>
              <a:latin typeface="Roboto"/>
              <a:ea typeface="Roboto"/>
              <a:cs typeface="Roboto"/>
              <a:sym typeface="Roboto"/>
            </a:endParaRPr>
          </a:p>
        </p:txBody>
      </p:sp>
      <p:sp>
        <p:nvSpPr>
          <p:cNvPr id="583" name="Google Shape;583;g21a6362f813_11_27"/>
          <p:cNvSpPr/>
          <p:nvPr/>
        </p:nvSpPr>
        <p:spPr>
          <a:xfrm>
            <a:off x="3743225" y="3306350"/>
            <a:ext cx="1724700" cy="1755300"/>
          </a:xfrm>
          <a:prstGeom prst="ellipse">
            <a:avLst/>
          </a:prstGeom>
          <a:solidFill>
            <a:srgbClr val="29B5E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125">
              <a:solidFill>
                <a:srgbClr val="004382"/>
              </a:solidFill>
              <a:latin typeface="Roboto"/>
              <a:ea typeface="Roboto"/>
              <a:cs typeface="Roboto"/>
              <a:sym typeface="Roboto"/>
            </a:endParaRPr>
          </a:p>
        </p:txBody>
      </p:sp>
      <p:sp>
        <p:nvSpPr>
          <p:cNvPr id="584" name="Google Shape;584;g21a6362f813_11_27"/>
          <p:cNvSpPr/>
          <p:nvPr/>
        </p:nvSpPr>
        <p:spPr>
          <a:xfrm>
            <a:off x="5691792" y="1982539"/>
            <a:ext cx="1548000" cy="1642500"/>
          </a:xfrm>
          <a:prstGeom prst="ellipse">
            <a:avLst/>
          </a:prstGeom>
          <a:solidFill>
            <a:srgbClr val="96CA5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125">
              <a:solidFill>
                <a:srgbClr val="FFFFFF"/>
              </a:solidFill>
              <a:latin typeface="Roboto"/>
              <a:ea typeface="Roboto"/>
              <a:cs typeface="Roboto"/>
              <a:sym typeface="Roboto"/>
            </a:endParaRPr>
          </a:p>
        </p:txBody>
      </p:sp>
      <p:sp>
        <p:nvSpPr>
          <p:cNvPr id="585" name="Google Shape;585;g21a6362f813_11_27"/>
          <p:cNvSpPr/>
          <p:nvPr/>
        </p:nvSpPr>
        <p:spPr>
          <a:xfrm>
            <a:off x="7512604" y="3294933"/>
            <a:ext cx="1590600" cy="1654200"/>
          </a:xfrm>
          <a:prstGeom prst="ellipse">
            <a:avLst/>
          </a:prstGeom>
          <a:solidFill>
            <a:srgbClr val="29B5E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125">
              <a:solidFill>
                <a:srgbClr val="29B5E9"/>
              </a:solidFill>
              <a:latin typeface="Roboto"/>
              <a:ea typeface="Roboto"/>
              <a:cs typeface="Roboto"/>
              <a:sym typeface="Roboto"/>
            </a:endParaRPr>
          </a:p>
        </p:txBody>
      </p:sp>
      <p:sp>
        <p:nvSpPr>
          <p:cNvPr id="586" name="Google Shape;586;g21a6362f813_11_27"/>
          <p:cNvSpPr/>
          <p:nvPr/>
        </p:nvSpPr>
        <p:spPr>
          <a:xfrm>
            <a:off x="2006150" y="2180600"/>
            <a:ext cx="1323900" cy="1368900"/>
          </a:xfrm>
          <a:prstGeom prst="ellipse">
            <a:avLst/>
          </a:prstGeom>
          <a:solidFill>
            <a:srgbClr val="FFFFFF"/>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3300">
                <a:solidFill>
                  <a:srgbClr val="96CA57"/>
                </a:solidFill>
                <a:latin typeface="Roboto"/>
                <a:ea typeface="Roboto"/>
                <a:cs typeface="Roboto"/>
                <a:sym typeface="Roboto"/>
              </a:rPr>
              <a:t>2</a:t>
            </a:r>
            <a:endParaRPr b="1" sz="3300">
              <a:solidFill>
                <a:srgbClr val="96CA57"/>
              </a:solidFill>
              <a:latin typeface="Roboto"/>
              <a:ea typeface="Roboto"/>
              <a:cs typeface="Roboto"/>
              <a:sym typeface="Roboto"/>
            </a:endParaRPr>
          </a:p>
          <a:p>
            <a:pPr indent="0" lvl="0" marL="0" marR="0" rtl="0" algn="ctr">
              <a:spcBef>
                <a:spcPts val="0"/>
              </a:spcBef>
              <a:spcAft>
                <a:spcPts val="0"/>
              </a:spcAft>
              <a:buNone/>
            </a:pPr>
            <a:r>
              <a:rPr b="1" lang="en-US" sz="1600">
                <a:solidFill>
                  <a:srgbClr val="96CA57"/>
                </a:solidFill>
                <a:latin typeface="Roboto"/>
                <a:ea typeface="Roboto"/>
                <a:cs typeface="Roboto"/>
                <a:sym typeface="Roboto"/>
              </a:rPr>
              <a:t>Ratings Standards</a:t>
            </a:r>
            <a:endParaRPr b="1" sz="1600">
              <a:solidFill>
                <a:srgbClr val="96CA57"/>
              </a:solidFill>
              <a:latin typeface="Roboto"/>
              <a:ea typeface="Roboto"/>
              <a:cs typeface="Roboto"/>
              <a:sym typeface="Roboto"/>
            </a:endParaRPr>
          </a:p>
        </p:txBody>
      </p:sp>
      <p:sp>
        <p:nvSpPr>
          <p:cNvPr id="587" name="Google Shape;587;g21a6362f813_11_27"/>
          <p:cNvSpPr/>
          <p:nvPr/>
        </p:nvSpPr>
        <p:spPr>
          <a:xfrm>
            <a:off x="3874925" y="3441350"/>
            <a:ext cx="1470000" cy="1485300"/>
          </a:xfrm>
          <a:prstGeom prst="ellipse">
            <a:avLst/>
          </a:prstGeom>
          <a:solidFill>
            <a:srgbClr val="FFFFFF"/>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3300">
                <a:solidFill>
                  <a:srgbClr val="29B5E9"/>
                </a:solidFill>
                <a:latin typeface="Roboto"/>
                <a:ea typeface="Roboto"/>
                <a:cs typeface="Roboto"/>
                <a:sym typeface="Roboto"/>
              </a:rPr>
              <a:t>6</a:t>
            </a:r>
            <a:endParaRPr b="1" sz="2000">
              <a:solidFill>
                <a:srgbClr val="29B5E9"/>
              </a:solidFill>
              <a:latin typeface="Roboto"/>
              <a:ea typeface="Roboto"/>
              <a:cs typeface="Roboto"/>
              <a:sym typeface="Roboto"/>
            </a:endParaRPr>
          </a:p>
          <a:p>
            <a:pPr indent="0" lvl="0" marL="0" marR="0" rtl="0" algn="ctr">
              <a:spcBef>
                <a:spcPts val="0"/>
              </a:spcBef>
              <a:spcAft>
                <a:spcPts val="0"/>
              </a:spcAft>
              <a:buNone/>
            </a:pPr>
            <a:r>
              <a:rPr b="1" lang="en-US" sz="1600">
                <a:solidFill>
                  <a:srgbClr val="29B5E9"/>
                </a:solidFill>
                <a:latin typeface="Roboto"/>
                <a:ea typeface="Roboto"/>
                <a:cs typeface="Roboto"/>
                <a:sym typeface="Roboto"/>
              </a:rPr>
              <a:t>Purchaser Type</a:t>
            </a:r>
            <a:endParaRPr b="1" sz="1600">
              <a:solidFill>
                <a:srgbClr val="29B5E9"/>
              </a:solidFill>
              <a:latin typeface="Roboto"/>
              <a:ea typeface="Roboto"/>
              <a:cs typeface="Roboto"/>
              <a:sym typeface="Roboto"/>
            </a:endParaRPr>
          </a:p>
        </p:txBody>
      </p:sp>
      <p:sp>
        <p:nvSpPr>
          <p:cNvPr id="588" name="Google Shape;588;g21a6362f813_11_27"/>
          <p:cNvSpPr/>
          <p:nvPr/>
        </p:nvSpPr>
        <p:spPr>
          <a:xfrm>
            <a:off x="5809344" y="2113356"/>
            <a:ext cx="1312800" cy="1368000"/>
          </a:xfrm>
          <a:prstGeom prst="ellipse">
            <a:avLst/>
          </a:prstGeom>
          <a:solidFill>
            <a:srgbClr val="FFFFFF"/>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3300">
                <a:solidFill>
                  <a:srgbClr val="96CA57"/>
                </a:solidFill>
                <a:latin typeface="Roboto"/>
                <a:ea typeface="Roboto"/>
                <a:cs typeface="Roboto"/>
                <a:sym typeface="Roboto"/>
              </a:rPr>
              <a:t>51</a:t>
            </a:r>
            <a:endParaRPr b="1" sz="3300">
              <a:solidFill>
                <a:srgbClr val="96CA57"/>
              </a:solidFill>
              <a:latin typeface="Roboto"/>
              <a:ea typeface="Roboto"/>
              <a:cs typeface="Roboto"/>
              <a:sym typeface="Roboto"/>
            </a:endParaRPr>
          </a:p>
          <a:p>
            <a:pPr indent="0" lvl="0" marL="0" marR="0" rtl="0" algn="ctr">
              <a:spcBef>
                <a:spcPts val="0"/>
              </a:spcBef>
              <a:spcAft>
                <a:spcPts val="0"/>
              </a:spcAft>
              <a:buNone/>
            </a:pPr>
            <a:r>
              <a:rPr b="1" lang="en-US" sz="1600">
                <a:solidFill>
                  <a:srgbClr val="96CA57"/>
                </a:solidFill>
                <a:latin typeface="Roboto"/>
                <a:ea typeface="Roboto"/>
                <a:cs typeface="Roboto"/>
                <a:sym typeface="Roboto"/>
              </a:rPr>
              <a:t>States</a:t>
            </a:r>
            <a:endParaRPr b="1" sz="1600">
              <a:solidFill>
                <a:srgbClr val="96CA57"/>
              </a:solidFill>
              <a:latin typeface="Roboto"/>
              <a:ea typeface="Roboto"/>
              <a:cs typeface="Roboto"/>
              <a:sym typeface="Roboto"/>
            </a:endParaRPr>
          </a:p>
        </p:txBody>
      </p:sp>
      <p:sp>
        <p:nvSpPr>
          <p:cNvPr id="589" name="Google Shape;589;g21a6362f813_11_27"/>
          <p:cNvSpPr/>
          <p:nvPr/>
        </p:nvSpPr>
        <p:spPr>
          <a:xfrm>
            <a:off x="7626875" y="3443875"/>
            <a:ext cx="1369500" cy="1356300"/>
          </a:xfrm>
          <a:prstGeom prst="ellipse">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US" sz="3300">
                <a:solidFill>
                  <a:srgbClr val="29B5E9"/>
                </a:solidFill>
                <a:latin typeface="Roboto"/>
                <a:ea typeface="Roboto"/>
                <a:cs typeface="Roboto"/>
                <a:sym typeface="Roboto"/>
              </a:rPr>
              <a:t>1831</a:t>
            </a:r>
            <a:endParaRPr b="1" sz="3300">
              <a:solidFill>
                <a:srgbClr val="29B5E9"/>
              </a:solidFill>
              <a:latin typeface="Roboto"/>
              <a:ea typeface="Roboto"/>
              <a:cs typeface="Roboto"/>
              <a:sym typeface="Roboto"/>
            </a:endParaRPr>
          </a:p>
          <a:p>
            <a:pPr indent="0" lvl="0" marL="0" marR="0" rtl="0" algn="ctr">
              <a:spcBef>
                <a:spcPts val="0"/>
              </a:spcBef>
              <a:spcAft>
                <a:spcPts val="0"/>
              </a:spcAft>
              <a:buNone/>
            </a:pPr>
            <a:r>
              <a:rPr b="1" lang="en-US" sz="1600">
                <a:solidFill>
                  <a:srgbClr val="29B5E9"/>
                </a:solidFill>
                <a:latin typeface="Roboto"/>
                <a:ea typeface="Roboto"/>
                <a:cs typeface="Roboto"/>
                <a:sym typeface="Roboto"/>
              </a:rPr>
              <a:t>Counti</a:t>
            </a:r>
            <a:r>
              <a:rPr b="1" lang="en-US" sz="1600">
                <a:solidFill>
                  <a:srgbClr val="29B5E9"/>
                </a:solidFill>
                <a:latin typeface="Roboto"/>
                <a:ea typeface="Roboto"/>
                <a:cs typeface="Roboto"/>
                <a:sym typeface="Roboto"/>
              </a:rPr>
              <a:t>e</a:t>
            </a:r>
            <a:r>
              <a:rPr b="1" lang="en-US" sz="1600">
                <a:solidFill>
                  <a:srgbClr val="29B5E9"/>
                </a:solidFill>
                <a:latin typeface="Roboto"/>
                <a:ea typeface="Roboto"/>
                <a:cs typeface="Roboto"/>
                <a:sym typeface="Roboto"/>
              </a:rPr>
              <a:t>s</a:t>
            </a:r>
            <a:endParaRPr b="1" sz="1600">
              <a:solidFill>
                <a:srgbClr val="29B5E9"/>
              </a:solidFill>
              <a:latin typeface="Roboto"/>
              <a:ea typeface="Roboto"/>
              <a:cs typeface="Roboto"/>
              <a:sym typeface="Roboto"/>
            </a:endParaRPr>
          </a:p>
        </p:txBody>
      </p:sp>
      <p:sp>
        <p:nvSpPr>
          <p:cNvPr id="590" name="Google Shape;590;g21a6362f813_11_27"/>
          <p:cNvSpPr/>
          <p:nvPr/>
        </p:nvSpPr>
        <p:spPr>
          <a:xfrm>
            <a:off x="177896" y="3524592"/>
            <a:ext cx="1281900" cy="1356300"/>
          </a:xfrm>
          <a:prstGeom prst="ellipse">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US" sz="3300">
                <a:solidFill>
                  <a:srgbClr val="29B5E9"/>
                </a:solidFill>
                <a:latin typeface="Roboto"/>
                <a:ea typeface="Roboto"/>
                <a:cs typeface="Roboto"/>
                <a:sym typeface="Roboto"/>
              </a:rPr>
              <a:t>18</a:t>
            </a:r>
            <a:r>
              <a:rPr b="1" lang="en-US" sz="2400">
                <a:solidFill>
                  <a:srgbClr val="29B5E9"/>
                </a:solidFill>
                <a:latin typeface="Roboto"/>
                <a:ea typeface="Roboto"/>
                <a:cs typeface="Roboto"/>
                <a:sym typeface="Roboto"/>
              </a:rPr>
              <a:t> </a:t>
            </a:r>
            <a:endParaRPr b="1" sz="1600">
              <a:solidFill>
                <a:srgbClr val="29B5E9"/>
              </a:solidFill>
              <a:latin typeface="Roboto"/>
              <a:ea typeface="Roboto"/>
              <a:cs typeface="Roboto"/>
              <a:sym typeface="Roboto"/>
            </a:endParaRPr>
          </a:p>
          <a:p>
            <a:pPr indent="0" lvl="0" marL="0" rtl="0" algn="ctr">
              <a:spcBef>
                <a:spcPts val="0"/>
              </a:spcBef>
              <a:spcAft>
                <a:spcPts val="0"/>
              </a:spcAft>
              <a:buClr>
                <a:schemeClr val="dk1"/>
              </a:buClr>
              <a:buFont typeface="Arial"/>
              <a:buNone/>
            </a:pPr>
            <a:r>
              <a:rPr b="1" lang="en-US" sz="1600">
                <a:solidFill>
                  <a:srgbClr val="29B5E9"/>
                </a:solidFill>
                <a:latin typeface="Roboto"/>
                <a:ea typeface="Roboto"/>
                <a:cs typeface="Roboto"/>
                <a:sym typeface="Roboto"/>
              </a:rPr>
              <a:t>Hazards</a:t>
            </a:r>
            <a:endParaRPr b="1" sz="1600">
              <a:solidFill>
                <a:srgbClr val="29B5E9"/>
              </a:solidFill>
              <a:latin typeface="Roboto"/>
              <a:ea typeface="Roboto"/>
              <a:cs typeface="Roboto"/>
              <a:sym typeface="Roboto"/>
            </a:endParaRPr>
          </a:p>
        </p:txBody>
      </p:sp>
      <p:sp>
        <p:nvSpPr>
          <p:cNvPr id="591" name="Google Shape;591;g21a6362f813_11_27"/>
          <p:cNvSpPr txBox="1"/>
          <p:nvPr>
            <p:ph type="title"/>
          </p:nvPr>
        </p:nvSpPr>
        <p:spPr>
          <a:xfrm>
            <a:off x="293730" y="165065"/>
            <a:ext cx="7578000" cy="381000"/>
          </a:xfrm>
          <a:prstGeom prst="rect">
            <a:avLst/>
          </a:prstGeom>
          <a:noFill/>
          <a:ln>
            <a:noFill/>
          </a:ln>
        </p:spPr>
        <p:txBody>
          <a:bodyPr anchorCtr="0" anchor="t" bIns="0" lIns="0" spcFirstLastPara="1" rIns="0" wrap="square" tIns="11425">
            <a:spAutoFit/>
          </a:bodyPr>
          <a:lstStyle/>
          <a:p>
            <a:pPr indent="0" lvl="0" marL="0" rtl="0" algn="l">
              <a:spcBef>
                <a:spcPts val="0"/>
              </a:spcBef>
              <a:spcAft>
                <a:spcPts val="0"/>
              </a:spcAft>
              <a:buNone/>
            </a:pPr>
            <a:r>
              <a:rPr lang="en-US" sz="2400"/>
              <a:t>Interactive Dashboard</a:t>
            </a:r>
            <a:endParaRPr sz="2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95" name="Shape 595"/>
        <p:cNvGrpSpPr/>
        <p:nvPr/>
      </p:nvGrpSpPr>
      <p:grpSpPr>
        <a:xfrm>
          <a:off x="0" y="0"/>
          <a:ext cx="0" cy="0"/>
          <a:chOff x="0" y="0"/>
          <a:chExt cx="0" cy="0"/>
        </a:xfrm>
      </p:grpSpPr>
      <p:grpSp>
        <p:nvGrpSpPr>
          <p:cNvPr id="596" name="Google Shape;596;g21953eb5a11_0_832"/>
          <p:cNvGrpSpPr/>
          <p:nvPr/>
        </p:nvGrpSpPr>
        <p:grpSpPr>
          <a:xfrm>
            <a:off x="0" y="0"/>
            <a:ext cx="9144091" cy="484579"/>
            <a:chOff x="0" y="0"/>
            <a:chExt cx="10058400" cy="549160"/>
          </a:xfrm>
        </p:grpSpPr>
        <p:pic>
          <p:nvPicPr>
            <p:cNvPr id="597" name="Google Shape;597;g21953eb5a11_0_832"/>
            <p:cNvPicPr preferRelativeResize="0"/>
            <p:nvPr/>
          </p:nvPicPr>
          <p:blipFill rotWithShape="1">
            <a:blip r:embed="rId3">
              <a:alphaModFix/>
            </a:blip>
            <a:srcRect b="0" l="0" r="0" t="0"/>
            <a:stretch/>
          </p:blipFill>
          <p:spPr>
            <a:xfrm>
              <a:off x="9354311" y="425875"/>
              <a:ext cx="246888" cy="123285"/>
            </a:xfrm>
            <a:prstGeom prst="rect">
              <a:avLst/>
            </a:prstGeom>
            <a:noFill/>
            <a:ln>
              <a:noFill/>
            </a:ln>
          </p:spPr>
        </p:pic>
        <p:sp>
          <p:nvSpPr>
            <p:cNvPr id="598" name="Google Shape;598;g21953eb5a11_0_832"/>
            <p:cNvSpPr/>
            <p:nvPr/>
          </p:nvSpPr>
          <p:spPr>
            <a:xfrm>
              <a:off x="0" y="0"/>
              <a:ext cx="10058400" cy="179705"/>
            </a:xfrm>
            <a:custGeom>
              <a:rect b="b" l="l" r="r" t="t"/>
              <a:pathLst>
                <a:path extrusionOk="0" h="179705" w="10058400">
                  <a:moveTo>
                    <a:pt x="0" y="179324"/>
                  </a:moveTo>
                  <a:lnTo>
                    <a:pt x="10058400" y="179324"/>
                  </a:lnTo>
                  <a:lnTo>
                    <a:pt x="10058400" y="0"/>
                  </a:lnTo>
                  <a:lnTo>
                    <a:pt x="0" y="0"/>
                  </a:lnTo>
                  <a:lnTo>
                    <a:pt x="0" y="179324"/>
                  </a:lnTo>
                  <a:close/>
                </a:path>
              </a:pathLst>
            </a:custGeom>
            <a:solidFill>
              <a:srgbClr val="29B5E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600"/>
            </a:p>
          </p:txBody>
        </p:sp>
      </p:grpSp>
      <p:pic>
        <p:nvPicPr>
          <p:cNvPr descr="A picture containing application&#10;&#10;Description automatically generated" id="599" name="Google Shape;599;g21953eb5a11_0_832"/>
          <p:cNvPicPr preferRelativeResize="0"/>
          <p:nvPr/>
        </p:nvPicPr>
        <p:blipFill rotWithShape="1">
          <a:blip r:embed="rId4">
            <a:alphaModFix/>
          </a:blip>
          <a:srcRect b="0" l="0" r="0" t="0"/>
          <a:stretch/>
        </p:blipFill>
        <p:spPr>
          <a:xfrm>
            <a:off x="2149297" y="458773"/>
            <a:ext cx="4845503" cy="6167004"/>
          </a:xfrm>
          <a:prstGeom prst="rect">
            <a:avLst/>
          </a:prstGeom>
          <a:noFill/>
          <a:ln>
            <a:noFill/>
          </a:ln>
        </p:spPr>
      </p:pic>
      <p:sp>
        <p:nvSpPr>
          <p:cNvPr id="600" name="Google Shape;600;g21953eb5a11_0_832"/>
          <p:cNvSpPr txBox="1"/>
          <p:nvPr>
            <p:ph idx="12" type="sldNum"/>
          </p:nvPr>
        </p:nvSpPr>
        <p:spPr>
          <a:xfrm>
            <a:off x="8009501" y="6482075"/>
            <a:ext cx="8913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b="0">
              <a:solidFill>
                <a:srgbClr val="A1A0A0"/>
              </a:solidFill>
              <a:latin typeface="Lucida Sans"/>
              <a:ea typeface="Lucida Sans"/>
              <a:cs typeface="Lucida Sans"/>
              <a:sym typeface="Lucida Sans"/>
            </a:endParaRPr>
          </a:p>
        </p:txBody>
      </p:sp>
      <p:sp>
        <p:nvSpPr>
          <p:cNvPr id="601" name="Google Shape;601;g21953eb5a11_0_832"/>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sp>
        <p:nvSpPr>
          <p:cNvPr id="602" name="Google Shape;602;g21953eb5a11_0_832">
            <a:hlinkClick r:id="rId5"/>
          </p:cNvPr>
          <p:cNvSpPr txBox="1"/>
          <p:nvPr/>
        </p:nvSpPr>
        <p:spPr>
          <a:xfrm>
            <a:off x="7434100" y="5915925"/>
            <a:ext cx="1466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u="sng">
                <a:solidFill>
                  <a:schemeClr val="hlink"/>
                </a:solidFill>
              </a:rPr>
              <a:t>Dashboard Link</a:t>
            </a:r>
            <a:endParaRPr sz="1800">
              <a:latin typeface="Calibri"/>
              <a:ea typeface="Calibri"/>
              <a:cs typeface="Calibri"/>
              <a:sym typeface="Calibri"/>
            </a:endParaRPr>
          </a:p>
        </p:txBody>
      </p:sp>
      <p:sp>
        <p:nvSpPr>
          <p:cNvPr id="603" name="Google Shape;603;g21953eb5a11_0_832"/>
          <p:cNvSpPr txBox="1"/>
          <p:nvPr>
            <p:ph type="title"/>
          </p:nvPr>
        </p:nvSpPr>
        <p:spPr>
          <a:xfrm>
            <a:off x="293730" y="165065"/>
            <a:ext cx="7578000" cy="381000"/>
          </a:xfrm>
          <a:prstGeom prst="rect">
            <a:avLst/>
          </a:prstGeom>
          <a:noFill/>
          <a:ln>
            <a:noFill/>
          </a:ln>
        </p:spPr>
        <p:txBody>
          <a:bodyPr anchorCtr="0" anchor="t" bIns="0" lIns="0" spcFirstLastPara="1" rIns="0" wrap="square" tIns="11425">
            <a:spAutoFit/>
          </a:bodyPr>
          <a:lstStyle/>
          <a:p>
            <a:pPr indent="0" lvl="0" marL="0" rtl="0" algn="l">
              <a:spcBef>
                <a:spcPts val="0"/>
              </a:spcBef>
              <a:spcAft>
                <a:spcPts val="0"/>
              </a:spcAft>
              <a:buNone/>
            </a:pPr>
            <a:r>
              <a:rPr lang="en-US" sz="2400">
                <a:solidFill>
                  <a:srgbClr val="24467D"/>
                </a:solidFill>
                <a:latin typeface="Gill Sans"/>
                <a:ea typeface="Gill Sans"/>
                <a:cs typeface="Gill Sans"/>
                <a:sym typeface="Gill Sans"/>
              </a:rPr>
              <a:t>Interactive Dashboard</a:t>
            </a:r>
            <a:endParaRPr sz="2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07" name="Shape 607"/>
        <p:cNvGrpSpPr/>
        <p:nvPr/>
      </p:nvGrpSpPr>
      <p:grpSpPr>
        <a:xfrm>
          <a:off x="0" y="0"/>
          <a:ext cx="0" cy="0"/>
          <a:chOff x="0" y="0"/>
          <a:chExt cx="0" cy="0"/>
        </a:xfrm>
      </p:grpSpPr>
      <p:grpSp>
        <p:nvGrpSpPr>
          <p:cNvPr id="608" name="Google Shape;608;g21a26d0088d_2_0"/>
          <p:cNvGrpSpPr/>
          <p:nvPr/>
        </p:nvGrpSpPr>
        <p:grpSpPr>
          <a:xfrm>
            <a:off x="0" y="0"/>
            <a:ext cx="9144091" cy="484579"/>
            <a:chOff x="0" y="0"/>
            <a:chExt cx="10058400" cy="549160"/>
          </a:xfrm>
        </p:grpSpPr>
        <p:pic>
          <p:nvPicPr>
            <p:cNvPr id="609" name="Google Shape;609;g21a26d0088d_2_0"/>
            <p:cNvPicPr preferRelativeResize="0"/>
            <p:nvPr/>
          </p:nvPicPr>
          <p:blipFill rotWithShape="1">
            <a:blip r:embed="rId3">
              <a:alphaModFix/>
            </a:blip>
            <a:srcRect b="0" l="0" r="0" t="0"/>
            <a:stretch/>
          </p:blipFill>
          <p:spPr>
            <a:xfrm>
              <a:off x="9354311" y="425875"/>
              <a:ext cx="246888" cy="123285"/>
            </a:xfrm>
            <a:prstGeom prst="rect">
              <a:avLst/>
            </a:prstGeom>
            <a:noFill/>
            <a:ln>
              <a:noFill/>
            </a:ln>
          </p:spPr>
        </p:pic>
        <p:sp>
          <p:nvSpPr>
            <p:cNvPr id="610" name="Google Shape;610;g21a26d0088d_2_0"/>
            <p:cNvSpPr/>
            <p:nvPr/>
          </p:nvSpPr>
          <p:spPr>
            <a:xfrm>
              <a:off x="0" y="0"/>
              <a:ext cx="10058400" cy="179705"/>
            </a:xfrm>
            <a:custGeom>
              <a:rect b="b" l="l" r="r" t="t"/>
              <a:pathLst>
                <a:path extrusionOk="0" h="179705" w="10058400">
                  <a:moveTo>
                    <a:pt x="0" y="179324"/>
                  </a:moveTo>
                  <a:lnTo>
                    <a:pt x="10058400" y="179324"/>
                  </a:lnTo>
                  <a:lnTo>
                    <a:pt x="10058400" y="0"/>
                  </a:lnTo>
                  <a:lnTo>
                    <a:pt x="0" y="0"/>
                  </a:lnTo>
                  <a:lnTo>
                    <a:pt x="0" y="179324"/>
                  </a:lnTo>
                  <a:close/>
                </a:path>
              </a:pathLst>
            </a:custGeom>
            <a:solidFill>
              <a:srgbClr val="29B5E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600"/>
            </a:p>
          </p:txBody>
        </p:sp>
      </p:grpSp>
      <p:pic>
        <p:nvPicPr>
          <p:cNvPr id="611" name="Google Shape;611;g21a26d0088d_2_0"/>
          <p:cNvPicPr preferRelativeResize="0"/>
          <p:nvPr/>
        </p:nvPicPr>
        <p:blipFill rotWithShape="1">
          <a:blip r:embed="rId4">
            <a:alphaModFix/>
          </a:blip>
          <a:srcRect b="0" l="0" r="0" t="0"/>
          <a:stretch/>
        </p:blipFill>
        <p:spPr>
          <a:xfrm>
            <a:off x="0" y="583075"/>
            <a:ext cx="9052560" cy="365850"/>
          </a:xfrm>
          <a:prstGeom prst="rect">
            <a:avLst/>
          </a:prstGeom>
          <a:noFill/>
          <a:ln>
            <a:noFill/>
          </a:ln>
        </p:spPr>
      </p:pic>
      <p:sp>
        <p:nvSpPr>
          <p:cNvPr id="612" name="Google Shape;612;g21a26d0088d_2_0"/>
          <p:cNvSpPr txBox="1"/>
          <p:nvPr>
            <p:ph idx="12" type="sldNum"/>
          </p:nvPr>
        </p:nvSpPr>
        <p:spPr>
          <a:xfrm>
            <a:off x="8009502" y="6482075"/>
            <a:ext cx="9402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b="0">
              <a:solidFill>
                <a:srgbClr val="A1A0A0"/>
              </a:solidFill>
              <a:latin typeface="Lucida Sans"/>
              <a:ea typeface="Lucida Sans"/>
              <a:cs typeface="Lucida Sans"/>
              <a:sym typeface="Lucida Sans"/>
            </a:endParaRPr>
          </a:p>
        </p:txBody>
      </p:sp>
      <p:sp>
        <p:nvSpPr>
          <p:cNvPr id="613" name="Google Shape;613;g21a26d0088d_2_0"/>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sp>
        <p:nvSpPr>
          <p:cNvPr id="614" name="Google Shape;614;g21a26d0088d_2_0"/>
          <p:cNvSpPr txBox="1"/>
          <p:nvPr>
            <p:ph type="title"/>
          </p:nvPr>
        </p:nvSpPr>
        <p:spPr>
          <a:xfrm>
            <a:off x="293730" y="165065"/>
            <a:ext cx="7578000" cy="381000"/>
          </a:xfrm>
          <a:prstGeom prst="rect">
            <a:avLst/>
          </a:prstGeom>
          <a:noFill/>
          <a:ln>
            <a:noFill/>
          </a:ln>
        </p:spPr>
        <p:txBody>
          <a:bodyPr anchorCtr="0" anchor="t" bIns="0" lIns="0" spcFirstLastPara="1" rIns="0" wrap="square" tIns="11425">
            <a:spAutoFit/>
          </a:bodyPr>
          <a:lstStyle/>
          <a:p>
            <a:pPr indent="0" lvl="0" marL="0" rtl="0" algn="l">
              <a:spcBef>
                <a:spcPts val="0"/>
              </a:spcBef>
              <a:spcAft>
                <a:spcPts val="0"/>
              </a:spcAft>
              <a:buNone/>
            </a:pPr>
            <a:r>
              <a:rPr lang="en-US" sz="2400">
                <a:solidFill>
                  <a:srgbClr val="24467D"/>
                </a:solidFill>
                <a:latin typeface="Gill Sans"/>
                <a:ea typeface="Gill Sans"/>
                <a:cs typeface="Gill Sans"/>
                <a:sym typeface="Gill Sans"/>
              </a:rPr>
              <a:t>Interactive Dashboard - Total Risk Rating Map</a:t>
            </a:r>
            <a:endParaRPr sz="2400"/>
          </a:p>
        </p:txBody>
      </p:sp>
      <p:pic>
        <p:nvPicPr>
          <p:cNvPr id="615" name="Google Shape;615;g21a26d0088d_2_0"/>
          <p:cNvPicPr preferRelativeResize="0"/>
          <p:nvPr/>
        </p:nvPicPr>
        <p:blipFill>
          <a:blip r:embed="rId5">
            <a:alphaModFix/>
          </a:blip>
          <a:stretch>
            <a:fillRect/>
          </a:stretch>
        </p:blipFill>
        <p:spPr>
          <a:xfrm>
            <a:off x="66075" y="948925"/>
            <a:ext cx="9025130" cy="5486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19" name="Shape 619"/>
        <p:cNvGrpSpPr/>
        <p:nvPr/>
      </p:nvGrpSpPr>
      <p:grpSpPr>
        <a:xfrm>
          <a:off x="0" y="0"/>
          <a:ext cx="0" cy="0"/>
          <a:chOff x="0" y="0"/>
          <a:chExt cx="0" cy="0"/>
        </a:xfrm>
      </p:grpSpPr>
      <p:grpSp>
        <p:nvGrpSpPr>
          <p:cNvPr id="620" name="Google Shape;620;g21953eb5a11_0_685"/>
          <p:cNvGrpSpPr/>
          <p:nvPr/>
        </p:nvGrpSpPr>
        <p:grpSpPr>
          <a:xfrm>
            <a:off x="0" y="0"/>
            <a:ext cx="9144091" cy="484579"/>
            <a:chOff x="0" y="0"/>
            <a:chExt cx="10058400" cy="549160"/>
          </a:xfrm>
        </p:grpSpPr>
        <p:pic>
          <p:nvPicPr>
            <p:cNvPr id="621" name="Google Shape;621;g21953eb5a11_0_685"/>
            <p:cNvPicPr preferRelativeResize="0"/>
            <p:nvPr/>
          </p:nvPicPr>
          <p:blipFill rotWithShape="1">
            <a:blip r:embed="rId3">
              <a:alphaModFix/>
            </a:blip>
            <a:srcRect b="0" l="0" r="0" t="0"/>
            <a:stretch/>
          </p:blipFill>
          <p:spPr>
            <a:xfrm>
              <a:off x="9354311" y="425875"/>
              <a:ext cx="246888" cy="123285"/>
            </a:xfrm>
            <a:prstGeom prst="rect">
              <a:avLst/>
            </a:prstGeom>
            <a:noFill/>
            <a:ln>
              <a:noFill/>
            </a:ln>
          </p:spPr>
        </p:pic>
        <p:sp>
          <p:nvSpPr>
            <p:cNvPr id="622" name="Google Shape;622;g21953eb5a11_0_685"/>
            <p:cNvSpPr/>
            <p:nvPr/>
          </p:nvSpPr>
          <p:spPr>
            <a:xfrm>
              <a:off x="0" y="0"/>
              <a:ext cx="10058400" cy="179705"/>
            </a:xfrm>
            <a:custGeom>
              <a:rect b="b" l="l" r="r" t="t"/>
              <a:pathLst>
                <a:path extrusionOk="0" h="179705" w="10058400">
                  <a:moveTo>
                    <a:pt x="0" y="179324"/>
                  </a:moveTo>
                  <a:lnTo>
                    <a:pt x="10058400" y="179324"/>
                  </a:lnTo>
                  <a:lnTo>
                    <a:pt x="10058400" y="0"/>
                  </a:lnTo>
                  <a:lnTo>
                    <a:pt x="0" y="0"/>
                  </a:lnTo>
                  <a:lnTo>
                    <a:pt x="0" y="179324"/>
                  </a:lnTo>
                  <a:close/>
                </a:path>
              </a:pathLst>
            </a:custGeom>
            <a:solidFill>
              <a:srgbClr val="29B5E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600"/>
            </a:p>
          </p:txBody>
        </p:sp>
      </p:grpSp>
      <p:sp>
        <p:nvSpPr>
          <p:cNvPr id="623" name="Google Shape;623;g21953eb5a11_0_685"/>
          <p:cNvSpPr txBox="1"/>
          <p:nvPr>
            <p:ph idx="11" type="ftr"/>
          </p:nvPr>
        </p:nvSpPr>
        <p:spPr>
          <a:xfrm>
            <a:off x="1027822" y="5777411"/>
            <a:ext cx="2195400" cy="128400"/>
          </a:xfrm>
          <a:prstGeom prst="rect">
            <a:avLst/>
          </a:prstGeom>
          <a:noFill/>
          <a:ln>
            <a:noFill/>
          </a:ln>
        </p:spPr>
        <p:txBody>
          <a:bodyPr anchorCtr="0" anchor="t" bIns="0" lIns="0" spcFirstLastPara="1" rIns="0" wrap="square" tIns="5125">
            <a:spAutoFit/>
          </a:bodyPr>
          <a:lstStyle/>
          <a:p>
            <a:pPr indent="0" lvl="0" marL="12700" rtl="0" algn="l">
              <a:lnSpc>
                <a:spcPct val="100000"/>
              </a:lnSpc>
              <a:spcBef>
                <a:spcPts val="0"/>
              </a:spcBef>
              <a:spcAft>
                <a:spcPts val="0"/>
              </a:spcAft>
              <a:buNone/>
            </a:pPr>
            <a:r>
              <a:rPr lang="en-US"/>
              <a:t>Digital Innovation Drives Loan Quality</a:t>
            </a:r>
            <a:endParaRPr/>
          </a:p>
        </p:txBody>
      </p:sp>
      <p:sp>
        <p:nvSpPr>
          <p:cNvPr id="624" name="Google Shape;624;g21953eb5a11_0_685"/>
          <p:cNvSpPr txBox="1"/>
          <p:nvPr>
            <p:ph idx="12" type="sldNum"/>
          </p:nvPr>
        </p:nvSpPr>
        <p:spPr>
          <a:xfrm>
            <a:off x="7869381" y="5771707"/>
            <a:ext cx="197400" cy="143700"/>
          </a:xfrm>
          <a:prstGeom prst="rect">
            <a:avLst/>
          </a:prstGeom>
          <a:noFill/>
          <a:ln>
            <a:noFill/>
          </a:ln>
        </p:spPr>
        <p:txBody>
          <a:bodyPr anchorCtr="0" anchor="t" bIns="0" lIns="0" spcFirstLastPara="1" rIns="0" wrap="square" tIns="5125">
            <a:spAutoFit/>
          </a:bodyPr>
          <a:lstStyle/>
          <a:p>
            <a:pPr indent="0" lvl="0" marL="101600" rtl="0" algn="l">
              <a:spcBef>
                <a:spcPts val="0"/>
              </a:spcBef>
              <a:spcAft>
                <a:spcPts val="0"/>
              </a:spcAft>
              <a:buClr>
                <a:srgbClr val="000000"/>
              </a:buClr>
              <a:buSzPts val="900"/>
              <a:buFont typeface="Arial"/>
              <a:buNone/>
            </a:pPr>
            <a:fld id="{00000000-1234-1234-1234-123412341234}" type="slidenum">
              <a:rPr lang="en-US"/>
              <a:t>‹#›</a:t>
            </a:fld>
            <a:endParaRPr/>
          </a:p>
        </p:txBody>
      </p:sp>
      <p:pic>
        <p:nvPicPr>
          <p:cNvPr id="625" name="Google Shape;625;g21953eb5a11_0_685"/>
          <p:cNvPicPr preferRelativeResize="0"/>
          <p:nvPr/>
        </p:nvPicPr>
        <p:blipFill rotWithShape="1">
          <a:blip r:embed="rId4">
            <a:alphaModFix/>
          </a:blip>
          <a:srcRect b="0" l="0" r="0" t="0"/>
          <a:stretch/>
        </p:blipFill>
        <p:spPr>
          <a:xfrm>
            <a:off x="0" y="585216"/>
            <a:ext cx="9052560" cy="365855"/>
          </a:xfrm>
          <a:prstGeom prst="rect">
            <a:avLst/>
          </a:prstGeom>
          <a:noFill/>
          <a:ln>
            <a:noFill/>
          </a:ln>
        </p:spPr>
      </p:pic>
      <p:pic>
        <p:nvPicPr>
          <p:cNvPr id="626" name="Google Shape;626;g21953eb5a11_0_685"/>
          <p:cNvPicPr preferRelativeResize="0"/>
          <p:nvPr/>
        </p:nvPicPr>
        <p:blipFill rotWithShape="1">
          <a:blip r:embed="rId5">
            <a:alphaModFix/>
          </a:blip>
          <a:srcRect b="0" l="0" r="0" t="0"/>
          <a:stretch/>
        </p:blipFill>
        <p:spPr>
          <a:xfrm>
            <a:off x="64008" y="950976"/>
            <a:ext cx="9025126" cy="5486400"/>
          </a:xfrm>
          <a:prstGeom prst="rect">
            <a:avLst/>
          </a:prstGeom>
          <a:noFill/>
          <a:ln>
            <a:noFill/>
          </a:ln>
        </p:spPr>
      </p:pic>
      <p:sp>
        <p:nvSpPr>
          <p:cNvPr id="627" name="Google Shape;627;g21953eb5a11_0_685"/>
          <p:cNvSpPr txBox="1"/>
          <p:nvPr>
            <p:ph idx="12" type="sldNum"/>
          </p:nvPr>
        </p:nvSpPr>
        <p:spPr>
          <a:xfrm>
            <a:off x="8009502" y="6482075"/>
            <a:ext cx="9831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b="0">
              <a:solidFill>
                <a:srgbClr val="A1A0A0"/>
              </a:solidFill>
              <a:latin typeface="Lucida Sans"/>
              <a:ea typeface="Lucida Sans"/>
              <a:cs typeface="Lucida Sans"/>
              <a:sym typeface="Lucida Sans"/>
            </a:endParaRPr>
          </a:p>
        </p:txBody>
      </p:sp>
      <p:sp>
        <p:nvSpPr>
          <p:cNvPr id="628" name="Google Shape;628;g21953eb5a11_0_685"/>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sp>
        <p:nvSpPr>
          <p:cNvPr id="629" name="Google Shape;629;g21953eb5a11_0_685"/>
          <p:cNvSpPr txBox="1"/>
          <p:nvPr>
            <p:ph type="title"/>
          </p:nvPr>
        </p:nvSpPr>
        <p:spPr>
          <a:xfrm>
            <a:off x="293730" y="165065"/>
            <a:ext cx="7578000" cy="381000"/>
          </a:xfrm>
          <a:prstGeom prst="rect">
            <a:avLst/>
          </a:prstGeom>
          <a:noFill/>
          <a:ln>
            <a:noFill/>
          </a:ln>
        </p:spPr>
        <p:txBody>
          <a:bodyPr anchorCtr="0" anchor="t" bIns="0" lIns="0" spcFirstLastPara="1" rIns="0" wrap="square" tIns="11425">
            <a:spAutoFit/>
          </a:bodyPr>
          <a:lstStyle/>
          <a:p>
            <a:pPr indent="0" lvl="0" marL="0" rtl="0" algn="l">
              <a:spcBef>
                <a:spcPts val="0"/>
              </a:spcBef>
              <a:spcAft>
                <a:spcPts val="0"/>
              </a:spcAft>
              <a:buNone/>
            </a:pPr>
            <a:r>
              <a:rPr lang="en-US" sz="2400">
                <a:solidFill>
                  <a:srgbClr val="24467D"/>
                </a:solidFill>
                <a:latin typeface="Gill Sans"/>
                <a:ea typeface="Gill Sans"/>
                <a:cs typeface="Gill Sans"/>
                <a:sym typeface="Gill Sans"/>
              </a:rPr>
              <a:t>Interactive Dashboard - </a:t>
            </a:r>
            <a:r>
              <a:rPr lang="en-US" sz="2400">
                <a:solidFill>
                  <a:srgbClr val="24467D"/>
                </a:solidFill>
                <a:latin typeface="Gill Sans"/>
                <a:ea typeface="Gill Sans"/>
                <a:cs typeface="Gill Sans"/>
                <a:sym typeface="Gill Sans"/>
              </a:rPr>
              <a:t>Total Risk EAL Rating Map</a:t>
            </a:r>
            <a:endParaRPr sz="2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33" name="Shape 633"/>
        <p:cNvGrpSpPr/>
        <p:nvPr/>
      </p:nvGrpSpPr>
      <p:grpSpPr>
        <a:xfrm>
          <a:off x="0" y="0"/>
          <a:ext cx="0" cy="0"/>
          <a:chOff x="0" y="0"/>
          <a:chExt cx="0" cy="0"/>
        </a:xfrm>
      </p:grpSpPr>
      <p:grpSp>
        <p:nvGrpSpPr>
          <p:cNvPr id="634" name="Google Shape;634;g21a26d0088d_2_167"/>
          <p:cNvGrpSpPr/>
          <p:nvPr/>
        </p:nvGrpSpPr>
        <p:grpSpPr>
          <a:xfrm>
            <a:off x="0" y="0"/>
            <a:ext cx="9144091" cy="484579"/>
            <a:chOff x="0" y="0"/>
            <a:chExt cx="10058400" cy="549160"/>
          </a:xfrm>
        </p:grpSpPr>
        <p:pic>
          <p:nvPicPr>
            <p:cNvPr id="635" name="Google Shape;635;g21a26d0088d_2_167"/>
            <p:cNvPicPr preferRelativeResize="0"/>
            <p:nvPr/>
          </p:nvPicPr>
          <p:blipFill rotWithShape="1">
            <a:blip r:embed="rId3">
              <a:alphaModFix/>
            </a:blip>
            <a:srcRect b="0" l="0" r="0" t="0"/>
            <a:stretch/>
          </p:blipFill>
          <p:spPr>
            <a:xfrm>
              <a:off x="9354311" y="425875"/>
              <a:ext cx="246888" cy="123285"/>
            </a:xfrm>
            <a:prstGeom prst="rect">
              <a:avLst/>
            </a:prstGeom>
            <a:noFill/>
            <a:ln>
              <a:noFill/>
            </a:ln>
          </p:spPr>
        </p:pic>
        <p:sp>
          <p:nvSpPr>
            <p:cNvPr id="636" name="Google Shape;636;g21a26d0088d_2_167"/>
            <p:cNvSpPr/>
            <p:nvPr/>
          </p:nvSpPr>
          <p:spPr>
            <a:xfrm>
              <a:off x="0" y="0"/>
              <a:ext cx="10058400" cy="179705"/>
            </a:xfrm>
            <a:custGeom>
              <a:rect b="b" l="l" r="r" t="t"/>
              <a:pathLst>
                <a:path extrusionOk="0" h="179705" w="10058400">
                  <a:moveTo>
                    <a:pt x="0" y="179324"/>
                  </a:moveTo>
                  <a:lnTo>
                    <a:pt x="10058400" y="179324"/>
                  </a:lnTo>
                  <a:lnTo>
                    <a:pt x="10058400" y="0"/>
                  </a:lnTo>
                  <a:lnTo>
                    <a:pt x="0" y="0"/>
                  </a:lnTo>
                  <a:lnTo>
                    <a:pt x="0" y="179324"/>
                  </a:lnTo>
                  <a:close/>
                </a:path>
              </a:pathLst>
            </a:custGeom>
            <a:solidFill>
              <a:srgbClr val="29B5E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600"/>
            </a:p>
          </p:txBody>
        </p:sp>
      </p:grpSp>
      <p:pic>
        <p:nvPicPr>
          <p:cNvPr id="637" name="Google Shape;637;g21a26d0088d_2_167"/>
          <p:cNvPicPr preferRelativeResize="0"/>
          <p:nvPr/>
        </p:nvPicPr>
        <p:blipFill rotWithShape="1">
          <a:blip r:embed="rId4">
            <a:alphaModFix/>
          </a:blip>
          <a:srcRect b="0" l="0" r="0" t="0"/>
          <a:stretch/>
        </p:blipFill>
        <p:spPr>
          <a:xfrm>
            <a:off x="0" y="583072"/>
            <a:ext cx="9052560" cy="365855"/>
          </a:xfrm>
          <a:prstGeom prst="rect">
            <a:avLst/>
          </a:prstGeom>
          <a:noFill/>
          <a:ln>
            <a:noFill/>
          </a:ln>
        </p:spPr>
      </p:pic>
      <p:sp>
        <p:nvSpPr>
          <p:cNvPr id="638" name="Google Shape;638;g21a26d0088d_2_167"/>
          <p:cNvSpPr txBox="1"/>
          <p:nvPr>
            <p:ph idx="12" type="sldNum"/>
          </p:nvPr>
        </p:nvSpPr>
        <p:spPr>
          <a:xfrm>
            <a:off x="8009501" y="6482075"/>
            <a:ext cx="9072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b="0">
              <a:solidFill>
                <a:srgbClr val="A1A0A0"/>
              </a:solidFill>
              <a:latin typeface="Lucida Sans"/>
              <a:ea typeface="Lucida Sans"/>
              <a:cs typeface="Lucida Sans"/>
              <a:sym typeface="Lucida Sans"/>
            </a:endParaRPr>
          </a:p>
        </p:txBody>
      </p:sp>
      <p:sp>
        <p:nvSpPr>
          <p:cNvPr id="639" name="Google Shape;639;g21a26d0088d_2_167"/>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pic>
        <p:nvPicPr>
          <p:cNvPr id="640" name="Google Shape;640;g21a26d0088d_2_167"/>
          <p:cNvPicPr preferRelativeResize="0"/>
          <p:nvPr/>
        </p:nvPicPr>
        <p:blipFill>
          <a:blip r:embed="rId5">
            <a:alphaModFix/>
          </a:blip>
          <a:stretch>
            <a:fillRect/>
          </a:stretch>
        </p:blipFill>
        <p:spPr>
          <a:xfrm>
            <a:off x="64008" y="948925"/>
            <a:ext cx="9025128" cy="5486399"/>
          </a:xfrm>
          <a:prstGeom prst="rect">
            <a:avLst/>
          </a:prstGeom>
          <a:noFill/>
          <a:ln>
            <a:noFill/>
          </a:ln>
        </p:spPr>
      </p:pic>
      <p:sp>
        <p:nvSpPr>
          <p:cNvPr id="641" name="Google Shape;641;g21a26d0088d_2_167"/>
          <p:cNvSpPr txBox="1"/>
          <p:nvPr>
            <p:ph type="title"/>
          </p:nvPr>
        </p:nvSpPr>
        <p:spPr>
          <a:xfrm>
            <a:off x="293730" y="165065"/>
            <a:ext cx="7578000" cy="381000"/>
          </a:xfrm>
          <a:prstGeom prst="rect">
            <a:avLst/>
          </a:prstGeom>
          <a:noFill/>
          <a:ln>
            <a:noFill/>
          </a:ln>
        </p:spPr>
        <p:txBody>
          <a:bodyPr anchorCtr="0" anchor="t" bIns="0" lIns="0" spcFirstLastPara="1" rIns="0" wrap="square" tIns="11425">
            <a:spAutoFit/>
          </a:bodyPr>
          <a:lstStyle/>
          <a:p>
            <a:pPr indent="0" lvl="0" marL="0" rtl="0" algn="l">
              <a:spcBef>
                <a:spcPts val="0"/>
              </a:spcBef>
              <a:spcAft>
                <a:spcPts val="0"/>
              </a:spcAft>
              <a:buNone/>
            </a:pPr>
            <a:r>
              <a:rPr lang="en-US" sz="2400">
                <a:solidFill>
                  <a:srgbClr val="24467D"/>
                </a:solidFill>
                <a:latin typeface="Gill Sans"/>
                <a:ea typeface="Gill Sans"/>
                <a:cs typeface="Gill Sans"/>
                <a:sym typeface="Gill Sans"/>
              </a:rPr>
              <a:t>Interactive Dashboard - Total Risk Rating Map ( Freddie Mac)</a:t>
            </a:r>
            <a:endParaRPr sz="2400">
              <a:solidFill>
                <a:srgbClr val="24467D"/>
              </a:solidFill>
              <a:latin typeface="Gill Sans"/>
              <a:ea typeface="Gill Sans"/>
              <a:cs typeface="Gill Sans"/>
              <a:sym typeface="Gill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45" name="Shape 645"/>
        <p:cNvGrpSpPr/>
        <p:nvPr/>
      </p:nvGrpSpPr>
      <p:grpSpPr>
        <a:xfrm>
          <a:off x="0" y="0"/>
          <a:ext cx="0" cy="0"/>
          <a:chOff x="0" y="0"/>
          <a:chExt cx="0" cy="0"/>
        </a:xfrm>
      </p:grpSpPr>
      <p:grpSp>
        <p:nvGrpSpPr>
          <p:cNvPr id="646" name="Google Shape;646;g21953eb5a11_0_696"/>
          <p:cNvGrpSpPr/>
          <p:nvPr/>
        </p:nvGrpSpPr>
        <p:grpSpPr>
          <a:xfrm>
            <a:off x="0" y="0"/>
            <a:ext cx="9144091" cy="484579"/>
            <a:chOff x="0" y="0"/>
            <a:chExt cx="10058400" cy="549160"/>
          </a:xfrm>
        </p:grpSpPr>
        <p:pic>
          <p:nvPicPr>
            <p:cNvPr id="647" name="Google Shape;647;g21953eb5a11_0_696"/>
            <p:cNvPicPr preferRelativeResize="0"/>
            <p:nvPr/>
          </p:nvPicPr>
          <p:blipFill rotWithShape="1">
            <a:blip r:embed="rId3">
              <a:alphaModFix/>
            </a:blip>
            <a:srcRect b="0" l="0" r="0" t="0"/>
            <a:stretch/>
          </p:blipFill>
          <p:spPr>
            <a:xfrm>
              <a:off x="9354311" y="425875"/>
              <a:ext cx="246888" cy="123285"/>
            </a:xfrm>
            <a:prstGeom prst="rect">
              <a:avLst/>
            </a:prstGeom>
            <a:noFill/>
            <a:ln>
              <a:noFill/>
            </a:ln>
          </p:spPr>
        </p:pic>
        <p:sp>
          <p:nvSpPr>
            <p:cNvPr id="648" name="Google Shape;648;g21953eb5a11_0_696"/>
            <p:cNvSpPr/>
            <p:nvPr/>
          </p:nvSpPr>
          <p:spPr>
            <a:xfrm>
              <a:off x="0" y="0"/>
              <a:ext cx="10058400" cy="179705"/>
            </a:xfrm>
            <a:custGeom>
              <a:rect b="b" l="l" r="r" t="t"/>
              <a:pathLst>
                <a:path extrusionOk="0" h="179705" w="10058400">
                  <a:moveTo>
                    <a:pt x="0" y="179324"/>
                  </a:moveTo>
                  <a:lnTo>
                    <a:pt x="10058400" y="179324"/>
                  </a:lnTo>
                  <a:lnTo>
                    <a:pt x="10058400" y="0"/>
                  </a:lnTo>
                  <a:lnTo>
                    <a:pt x="0" y="0"/>
                  </a:lnTo>
                  <a:lnTo>
                    <a:pt x="0" y="179324"/>
                  </a:lnTo>
                  <a:close/>
                </a:path>
              </a:pathLst>
            </a:custGeom>
            <a:solidFill>
              <a:srgbClr val="29B5E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600"/>
            </a:p>
          </p:txBody>
        </p:sp>
      </p:grpSp>
      <p:sp>
        <p:nvSpPr>
          <p:cNvPr id="649" name="Google Shape;649;g21953eb5a11_0_696"/>
          <p:cNvSpPr txBox="1"/>
          <p:nvPr>
            <p:ph idx="11" type="ftr"/>
          </p:nvPr>
        </p:nvSpPr>
        <p:spPr>
          <a:xfrm>
            <a:off x="1027822" y="5777411"/>
            <a:ext cx="2195400" cy="128400"/>
          </a:xfrm>
          <a:prstGeom prst="rect">
            <a:avLst/>
          </a:prstGeom>
          <a:noFill/>
          <a:ln>
            <a:noFill/>
          </a:ln>
        </p:spPr>
        <p:txBody>
          <a:bodyPr anchorCtr="0" anchor="t" bIns="0" lIns="0" spcFirstLastPara="1" rIns="0" wrap="square" tIns="5125">
            <a:spAutoFit/>
          </a:bodyPr>
          <a:lstStyle/>
          <a:p>
            <a:pPr indent="0" lvl="0" marL="12700" rtl="0" algn="l">
              <a:lnSpc>
                <a:spcPct val="100000"/>
              </a:lnSpc>
              <a:spcBef>
                <a:spcPts val="0"/>
              </a:spcBef>
              <a:spcAft>
                <a:spcPts val="0"/>
              </a:spcAft>
              <a:buNone/>
            </a:pPr>
            <a:r>
              <a:rPr lang="en-US"/>
              <a:t>Digital Innovation Drives Loan Quality</a:t>
            </a:r>
            <a:endParaRPr/>
          </a:p>
        </p:txBody>
      </p:sp>
      <p:sp>
        <p:nvSpPr>
          <p:cNvPr id="650" name="Google Shape;650;g21953eb5a11_0_696"/>
          <p:cNvSpPr txBox="1"/>
          <p:nvPr>
            <p:ph idx="12" type="sldNum"/>
          </p:nvPr>
        </p:nvSpPr>
        <p:spPr>
          <a:xfrm>
            <a:off x="7869381" y="5771707"/>
            <a:ext cx="197400" cy="143700"/>
          </a:xfrm>
          <a:prstGeom prst="rect">
            <a:avLst/>
          </a:prstGeom>
          <a:noFill/>
          <a:ln>
            <a:noFill/>
          </a:ln>
        </p:spPr>
        <p:txBody>
          <a:bodyPr anchorCtr="0" anchor="t" bIns="0" lIns="0" spcFirstLastPara="1" rIns="0" wrap="square" tIns="5125">
            <a:spAutoFit/>
          </a:bodyPr>
          <a:lstStyle/>
          <a:p>
            <a:pPr indent="0" lvl="0" marL="101600" rtl="0" algn="l">
              <a:spcBef>
                <a:spcPts val="0"/>
              </a:spcBef>
              <a:spcAft>
                <a:spcPts val="0"/>
              </a:spcAft>
              <a:buClr>
                <a:srgbClr val="000000"/>
              </a:buClr>
              <a:buSzPts val="900"/>
              <a:buFont typeface="Arial"/>
              <a:buNone/>
            </a:pPr>
            <a:fld id="{00000000-1234-1234-1234-123412341234}" type="slidenum">
              <a:rPr lang="en-US"/>
              <a:t>‹#›</a:t>
            </a:fld>
            <a:endParaRPr/>
          </a:p>
        </p:txBody>
      </p:sp>
      <p:pic>
        <p:nvPicPr>
          <p:cNvPr id="651" name="Google Shape;651;g21953eb5a11_0_696"/>
          <p:cNvPicPr preferRelativeResize="0"/>
          <p:nvPr/>
        </p:nvPicPr>
        <p:blipFill rotWithShape="1">
          <a:blip r:embed="rId4">
            <a:alphaModFix/>
          </a:blip>
          <a:srcRect b="0" l="0" r="0" t="0"/>
          <a:stretch/>
        </p:blipFill>
        <p:spPr>
          <a:xfrm>
            <a:off x="0" y="583072"/>
            <a:ext cx="9052560" cy="365855"/>
          </a:xfrm>
          <a:prstGeom prst="rect">
            <a:avLst/>
          </a:prstGeom>
          <a:noFill/>
          <a:ln>
            <a:noFill/>
          </a:ln>
        </p:spPr>
      </p:pic>
      <p:pic>
        <p:nvPicPr>
          <p:cNvPr id="652" name="Google Shape;652;g21953eb5a11_0_696"/>
          <p:cNvPicPr preferRelativeResize="0"/>
          <p:nvPr/>
        </p:nvPicPr>
        <p:blipFill rotWithShape="1">
          <a:blip r:embed="rId5">
            <a:alphaModFix/>
          </a:blip>
          <a:srcRect b="0" l="0" r="0" t="0"/>
          <a:stretch/>
        </p:blipFill>
        <p:spPr>
          <a:xfrm>
            <a:off x="64008" y="950976"/>
            <a:ext cx="9025127" cy="5486400"/>
          </a:xfrm>
          <a:prstGeom prst="rect">
            <a:avLst/>
          </a:prstGeom>
          <a:noFill/>
          <a:ln>
            <a:noFill/>
          </a:ln>
        </p:spPr>
      </p:pic>
      <p:sp>
        <p:nvSpPr>
          <p:cNvPr id="653" name="Google Shape;653;g21953eb5a11_0_696"/>
          <p:cNvSpPr txBox="1"/>
          <p:nvPr>
            <p:ph idx="12" type="sldNum"/>
          </p:nvPr>
        </p:nvSpPr>
        <p:spPr>
          <a:xfrm>
            <a:off x="8009501" y="6482075"/>
            <a:ext cx="8973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b="0">
              <a:solidFill>
                <a:srgbClr val="A1A0A0"/>
              </a:solidFill>
              <a:latin typeface="Lucida Sans"/>
              <a:ea typeface="Lucida Sans"/>
              <a:cs typeface="Lucida Sans"/>
              <a:sym typeface="Lucida Sans"/>
            </a:endParaRPr>
          </a:p>
        </p:txBody>
      </p:sp>
      <p:sp>
        <p:nvSpPr>
          <p:cNvPr id="654" name="Google Shape;654;g21953eb5a11_0_696"/>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sp>
        <p:nvSpPr>
          <p:cNvPr id="655" name="Google Shape;655;g21953eb5a11_0_696"/>
          <p:cNvSpPr txBox="1"/>
          <p:nvPr>
            <p:ph type="title"/>
          </p:nvPr>
        </p:nvSpPr>
        <p:spPr>
          <a:xfrm>
            <a:off x="293730" y="165065"/>
            <a:ext cx="7578000" cy="381000"/>
          </a:xfrm>
          <a:prstGeom prst="rect">
            <a:avLst/>
          </a:prstGeom>
          <a:noFill/>
          <a:ln>
            <a:noFill/>
          </a:ln>
        </p:spPr>
        <p:txBody>
          <a:bodyPr anchorCtr="0" anchor="t" bIns="0" lIns="0" spcFirstLastPara="1" rIns="0" wrap="square" tIns="11425">
            <a:spAutoFit/>
          </a:bodyPr>
          <a:lstStyle/>
          <a:p>
            <a:pPr indent="0" lvl="0" marL="0" rtl="0" algn="l">
              <a:spcBef>
                <a:spcPts val="0"/>
              </a:spcBef>
              <a:spcAft>
                <a:spcPts val="0"/>
              </a:spcAft>
              <a:buNone/>
            </a:pPr>
            <a:r>
              <a:rPr lang="en-US" sz="2400">
                <a:solidFill>
                  <a:srgbClr val="24467D"/>
                </a:solidFill>
                <a:latin typeface="Gill Sans"/>
                <a:ea typeface="Gill Sans"/>
                <a:cs typeface="Gill Sans"/>
                <a:sym typeface="Gill Sans"/>
              </a:rPr>
              <a:t>Interactive Dashboard - Coastal Flooding Risk Rating Map</a:t>
            </a:r>
            <a:endParaRPr sz="2400">
              <a:solidFill>
                <a:srgbClr val="24467D"/>
              </a:solidFill>
              <a:latin typeface="Gill Sans"/>
              <a:ea typeface="Gill Sans"/>
              <a:cs typeface="Gill Sans"/>
              <a:sym typeface="Gill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59" name="Shape 659"/>
        <p:cNvGrpSpPr/>
        <p:nvPr/>
      </p:nvGrpSpPr>
      <p:grpSpPr>
        <a:xfrm>
          <a:off x="0" y="0"/>
          <a:ext cx="0" cy="0"/>
          <a:chOff x="0" y="0"/>
          <a:chExt cx="0" cy="0"/>
        </a:xfrm>
      </p:grpSpPr>
      <p:grpSp>
        <p:nvGrpSpPr>
          <p:cNvPr id="660" name="Google Shape;660;g21953eb5a11_0_718"/>
          <p:cNvGrpSpPr/>
          <p:nvPr/>
        </p:nvGrpSpPr>
        <p:grpSpPr>
          <a:xfrm>
            <a:off x="0" y="0"/>
            <a:ext cx="9144091" cy="484579"/>
            <a:chOff x="0" y="0"/>
            <a:chExt cx="10058400" cy="549160"/>
          </a:xfrm>
        </p:grpSpPr>
        <p:pic>
          <p:nvPicPr>
            <p:cNvPr id="661" name="Google Shape;661;g21953eb5a11_0_718"/>
            <p:cNvPicPr preferRelativeResize="0"/>
            <p:nvPr/>
          </p:nvPicPr>
          <p:blipFill rotWithShape="1">
            <a:blip r:embed="rId3">
              <a:alphaModFix/>
            </a:blip>
            <a:srcRect b="0" l="0" r="0" t="0"/>
            <a:stretch/>
          </p:blipFill>
          <p:spPr>
            <a:xfrm>
              <a:off x="9354311" y="425875"/>
              <a:ext cx="246888" cy="123285"/>
            </a:xfrm>
            <a:prstGeom prst="rect">
              <a:avLst/>
            </a:prstGeom>
            <a:noFill/>
            <a:ln>
              <a:noFill/>
            </a:ln>
          </p:spPr>
        </p:pic>
        <p:sp>
          <p:nvSpPr>
            <p:cNvPr id="662" name="Google Shape;662;g21953eb5a11_0_718"/>
            <p:cNvSpPr/>
            <p:nvPr/>
          </p:nvSpPr>
          <p:spPr>
            <a:xfrm>
              <a:off x="0" y="0"/>
              <a:ext cx="10058400" cy="179705"/>
            </a:xfrm>
            <a:custGeom>
              <a:rect b="b" l="l" r="r" t="t"/>
              <a:pathLst>
                <a:path extrusionOk="0" h="179705" w="10058400">
                  <a:moveTo>
                    <a:pt x="0" y="179324"/>
                  </a:moveTo>
                  <a:lnTo>
                    <a:pt x="10058400" y="179324"/>
                  </a:lnTo>
                  <a:lnTo>
                    <a:pt x="10058400" y="0"/>
                  </a:lnTo>
                  <a:lnTo>
                    <a:pt x="0" y="0"/>
                  </a:lnTo>
                  <a:lnTo>
                    <a:pt x="0" y="179324"/>
                  </a:lnTo>
                  <a:close/>
                </a:path>
              </a:pathLst>
            </a:custGeom>
            <a:solidFill>
              <a:srgbClr val="29B5E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600"/>
            </a:p>
          </p:txBody>
        </p:sp>
      </p:grpSp>
      <p:sp>
        <p:nvSpPr>
          <p:cNvPr id="663" name="Google Shape;663;g21953eb5a11_0_718"/>
          <p:cNvSpPr txBox="1"/>
          <p:nvPr>
            <p:ph idx="11" type="ftr"/>
          </p:nvPr>
        </p:nvSpPr>
        <p:spPr>
          <a:xfrm>
            <a:off x="1027822" y="5777411"/>
            <a:ext cx="2195400" cy="128400"/>
          </a:xfrm>
          <a:prstGeom prst="rect">
            <a:avLst/>
          </a:prstGeom>
          <a:noFill/>
          <a:ln>
            <a:noFill/>
          </a:ln>
        </p:spPr>
        <p:txBody>
          <a:bodyPr anchorCtr="0" anchor="t" bIns="0" lIns="0" spcFirstLastPara="1" rIns="0" wrap="square" tIns="5125">
            <a:spAutoFit/>
          </a:bodyPr>
          <a:lstStyle/>
          <a:p>
            <a:pPr indent="0" lvl="0" marL="12700" rtl="0" algn="l">
              <a:lnSpc>
                <a:spcPct val="100000"/>
              </a:lnSpc>
              <a:spcBef>
                <a:spcPts val="0"/>
              </a:spcBef>
              <a:spcAft>
                <a:spcPts val="0"/>
              </a:spcAft>
              <a:buNone/>
            </a:pPr>
            <a:r>
              <a:rPr lang="en-US"/>
              <a:t>Digital Innovation Drives Loan Quality</a:t>
            </a:r>
            <a:endParaRPr/>
          </a:p>
        </p:txBody>
      </p:sp>
      <p:sp>
        <p:nvSpPr>
          <p:cNvPr id="664" name="Google Shape;664;g21953eb5a11_0_718"/>
          <p:cNvSpPr txBox="1"/>
          <p:nvPr>
            <p:ph idx="12" type="sldNum"/>
          </p:nvPr>
        </p:nvSpPr>
        <p:spPr>
          <a:xfrm>
            <a:off x="7869381" y="5771707"/>
            <a:ext cx="197400" cy="143700"/>
          </a:xfrm>
          <a:prstGeom prst="rect">
            <a:avLst/>
          </a:prstGeom>
          <a:noFill/>
          <a:ln>
            <a:noFill/>
          </a:ln>
        </p:spPr>
        <p:txBody>
          <a:bodyPr anchorCtr="0" anchor="t" bIns="0" lIns="0" spcFirstLastPara="1" rIns="0" wrap="square" tIns="5125">
            <a:spAutoFit/>
          </a:bodyPr>
          <a:lstStyle/>
          <a:p>
            <a:pPr indent="0" lvl="0" marL="101600" rtl="0" algn="l">
              <a:spcBef>
                <a:spcPts val="0"/>
              </a:spcBef>
              <a:spcAft>
                <a:spcPts val="0"/>
              </a:spcAft>
              <a:buClr>
                <a:srgbClr val="000000"/>
              </a:buClr>
              <a:buSzPts val="900"/>
              <a:buFont typeface="Arial"/>
              <a:buNone/>
            </a:pPr>
            <a:fld id="{00000000-1234-1234-1234-123412341234}" type="slidenum">
              <a:rPr lang="en-US"/>
              <a:t>‹#›</a:t>
            </a:fld>
            <a:endParaRPr/>
          </a:p>
        </p:txBody>
      </p:sp>
      <p:pic>
        <p:nvPicPr>
          <p:cNvPr id="665" name="Google Shape;665;g21953eb5a11_0_718"/>
          <p:cNvPicPr preferRelativeResize="0"/>
          <p:nvPr/>
        </p:nvPicPr>
        <p:blipFill rotWithShape="1">
          <a:blip r:embed="rId4">
            <a:alphaModFix/>
          </a:blip>
          <a:srcRect b="0" l="0" r="0" t="0"/>
          <a:stretch/>
        </p:blipFill>
        <p:spPr>
          <a:xfrm>
            <a:off x="-1" y="583072"/>
            <a:ext cx="9052560" cy="365855"/>
          </a:xfrm>
          <a:prstGeom prst="rect">
            <a:avLst/>
          </a:prstGeom>
          <a:noFill/>
          <a:ln>
            <a:noFill/>
          </a:ln>
        </p:spPr>
      </p:pic>
      <p:pic>
        <p:nvPicPr>
          <p:cNvPr id="666" name="Google Shape;666;g21953eb5a11_0_718"/>
          <p:cNvPicPr preferRelativeResize="0"/>
          <p:nvPr/>
        </p:nvPicPr>
        <p:blipFill rotWithShape="1">
          <a:blip r:embed="rId5">
            <a:alphaModFix/>
          </a:blip>
          <a:srcRect b="0" l="0" r="7501" t="0"/>
          <a:stretch/>
        </p:blipFill>
        <p:spPr>
          <a:xfrm>
            <a:off x="64008" y="950976"/>
            <a:ext cx="9025129" cy="5484804"/>
          </a:xfrm>
          <a:prstGeom prst="rect">
            <a:avLst/>
          </a:prstGeom>
          <a:noFill/>
          <a:ln>
            <a:noFill/>
          </a:ln>
        </p:spPr>
      </p:pic>
      <p:sp>
        <p:nvSpPr>
          <p:cNvPr id="667" name="Google Shape;667;g21953eb5a11_0_718"/>
          <p:cNvSpPr txBox="1"/>
          <p:nvPr>
            <p:ph idx="12" type="sldNum"/>
          </p:nvPr>
        </p:nvSpPr>
        <p:spPr>
          <a:xfrm>
            <a:off x="8009502" y="6482075"/>
            <a:ext cx="9585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b="0">
              <a:solidFill>
                <a:srgbClr val="A1A0A0"/>
              </a:solidFill>
              <a:latin typeface="Lucida Sans"/>
              <a:ea typeface="Lucida Sans"/>
              <a:cs typeface="Lucida Sans"/>
              <a:sym typeface="Lucida Sans"/>
            </a:endParaRPr>
          </a:p>
        </p:txBody>
      </p:sp>
      <p:sp>
        <p:nvSpPr>
          <p:cNvPr id="668" name="Google Shape;668;g21953eb5a11_0_718"/>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sp>
        <p:nvSpPr>
          <p:cNvPr id="669" name="Google Shape;669;g21953eb5a11_0_718"/>
          <p:cNvSpPr txBox="1"/>
          <p:nvPr>
            <p:ph type="title"/>
          </p:nvPr>
        </p:nvSpPr>
        <p:spPr>
          <a:xfrm>
            <a:off x="293730" y="165065"/>
            <a:ext cx="7578000" cy="381000"/>
          </a:xfrm>
          <a:prstGeom prst="rect">
            <a:avLst/>
          </a:prstGeom>
          <a:noFill/>
          <a:ln>
            <a:noFill/>
          </a:ln>
        </p:spPr>
        <p:txBody>
          <a:bodyPr anchorCtr="0" anchor="t" bIns="0" lIns="0" spcFirstLastPara="1" rIns="0" wrap="square" tIns="11425">
            <a:spAutoFit/>
          </a:bodyPr>
          <a:lstStyle/>
          <a:p>
            <a:pPr indent="0" lvl="0" marL="0" rtl="0" algn="l">
              <a:spcBef>
                <a:spcPts val="0"/>
              </a:spcBef>
              <a:spcAft>
                <a:spcPts val="0"/>
              </a:spcAft>
              <a:buNone/>
            </a:pPr>
            <a:r>
              <a:rPr lang="en-US" sz="2400">
                <a:solidFill>
                  <a:srgbClr val="24467D"/>
                </a:solidFill>
                <a:latin typeface="Gill Sans"/>
                <a:ea typeface="Gill Sans"/>
                <a:cs typeface="Gill Sans"/>
                <a:sym typeface="Gill Sans"/>
              </a:rPr>
              <a:t>Interactive Dashboard - Earthquake Risk Rating Map</a:t>
            </a:r>
            <a:endParaRPr sz="2400">
              <a:solidFill>
                <a:srgbClr val="24467D"/>
              </a:solidFill>
              <a:latin typeface="Gill Sans"/>
              <a:ea typeface="Gill Sans"/>
              <a:cs typeface="Gill Sans"/>
              <a:sym typeface="Gill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73" name="Shape 673"/>
        <p:cNvGrpSpPr/>
        <p:nvPr/>
      </p:nvGrpSpPr>
      <p:grpSpPr>
        <a:xfrm>
          <a:off x="0" y="0"/>
          <a:ext cx="0" cy="0"/>
          <a:chOff x="0" y="0"/>
          <a:chExt cx="0" cy="0"/>
        </a:xfrm>
      </p:grpSpPr>
      <p:grpSp>
        <p:nvGrpSpPr>
          <p:cNvPr id="674" name="Google Shape;674;g21953eb5a11_0_729"/>
          <p:cNvGrpSpPr/>
          <p:nvPr/>
        </p:nvGrpSpPr>
        <p:grpSpPr>
          <a:xfrm>
            <a:off x="0" y="0"/>
            <a:ext cx="9144091" cy="484579"/>
            <a:chOff x="0" y="0"/>
            <a:chExt cx="10058400" cy="549160"/>
          </a:xfrm>
        </p:grpSpPr>
        <p:pic>
          <p:nvPicPr>
            <p:cNvPr id="675" name="Google Shape;675;g21953eb5a11_0_729"/>
            <p:cNvPicPr preferRelativeResize="0"/>
            <p:nvPr/>
          </p:nvPicPr>
          <p:blipFill rotWithShape="1">
            <a:blip r:embed="rId3">
              <a:alphaModFix/>
            </a:blip>
            <a:srcRect b="0" l="0" r="0" t="0"/>
            <a:stretch/>
          </p:blipFill>
          <p:spPr>
            <a:xfrm>
              <a:off x="9354311" y="425875"/>
              <a:ext cx="246888" cy="123285"/>
            </a:xfrm>
            <a:prstGeom prst="rect">
              <a:avLst/>
            </a:prstGeom>
            <a:noFill/>
            <a:ln>
              <a:noFill/>
            </a:ln>
          </p:spPr>
        </p:pic>
        <p:sp>
          <p:nvSpPr>
            <p:cNvPr id="676" name="Google Shape;676;g21953eb5a11_0_729"/>
            <p:cNvSpPr/>
            <p:nvPr/>
          </p:nvSpPr>
          <p:spPr>
            <a:xfrm>
              <a:off x="0" y="0"/>
              <a:ext cx="10058400" cy="179705"/>
            </a:xfrm>
            <a:custGeom>
              <a:rect b="b" l="l" r="r" t="t"/>
              <a:pathLst>
                <a:path extrusionOk="0" h="179705" w="10058400">
                  <a:moveTo>
                    <a:pt x="0" y="179324"/>
                  </a:moveTo>
                  <a:lnTo>
                    <a:pt x="10058400" y="179324"/>
                  </a:lnTo>
                  <a:lnTo>
                    <a:pt x="10058400" y="0"/>
                  </a:lnTo>
                  <a:lnTo>
                    <a:pt x="0" y="0"/>
                  </a:lnTo>
                  <a:lnTo>
                    <a:pt x="0" y="179324"/>
                  </a:lnTo>
                  <a:close/>
                </a:path>
              </a:pathLst>
            </a:custGeom>
            <a:solidFill>
              <a:srgbClr val="29B5E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600"/>
            </a:p>
          </p:txBody>
        </p:sp>
      </p:grpSp>
      <p:sp>
        <p:nvSpPr>
          <p:cNvPr id="677" name="Google Shape;677;g21953eb5a11_0_729"/>
          <p:cNvSpPr txBox="1"/>
          <p:nvPr>
            <p:ph idx="11" type="ftr"/>
          </p:nvPr>
        </p:nvSpPr>
        <p:spPr>
          <a:xfrm>
            <a:off x="1027822" y="5777411"/>
            <a:ext cx="2195400" cy="128400"/>
          </a:xfrm>
          <a:prstGeom prst="rect">
            <a:avLst/>
          </a:prstGeom>
          <a:noFill/>
          <a:ln>
            <a:noFill/>
          </a:ln>
        </p:spPr>
        <p:txBody>
          <a:bodyPr anchorCtr="0" anchor="t" bIns="0" lIns="0" spcFirstLastPara="1" rIns="0" wrap="square" tIns="5125">
            <a:spAutoFit/>
          </a:bodyPr>
          <a:lstStyle/>
          <a:p>
            <a:pPr indent="0" lvl="0" marL="12700" rtl="0" algn="l">
              <a:lnSpc>
                <a:spcPct val="100000"/>
              </a:lnSpc>
              <a:spcBef>
                <a:spcPts val="0"/>
              </a:spcBef>
              <a:spcAft>
                <a:spcPts val="0"/>
              </a:spcAft>
              <a:buNone/>
            </a:pPr>
            <a:r>
              <a:rPr lang="en-US"/>
              <a:t>Digital Innovation Drives Loan Quality</a:t>
            </a:r>
            <a:endParaRPr/>
          </a:p>
        </p:txBody>
      </p:sp>
      <p:sp>
        <p:nvSpPr>
          <p:cNvPr id="678" name="Google Shape;678;g21953eb5a11_0_729"/>
          <p:cNvSpPr txBox="1"/>
          <p:nvPr>
            <p:ph idx="12" type="sldNum"/>
          </p:nvPr>
        </p:nvSpPr>
        <p:spPr>
          <a:xfrm>
            <a:off x="7869381" y="5771707"/>
            <a:ext cx="197400" cy="143700"/>
          </a:xfrm>
          <a:prstGeom prst="rect">
            <a:avLst/>
          </a:prstGeom>
          <a:noFill/>
          <a:ln>
            <a:noFill/>
          </a:ln>
        </p:spPr>
        <p:txBody>
          <a:bodyPr anchorCtr="0" anchor="t" bIns="0" lIns="0" spcFirstLastPara="1" rIns="0" wrap="square" tIns="5125">
            <a:spAutoFit/>
          </a:bodyPr>
          <a:lstStyle/>
          <a:p>
            <a:pPr indent="0" lvl="0" marL="101600" rtl="0" algn="l">
              <a:spcBef>
                <a:spcPts val="0"/>
              </a:spcBef>
              <a:spcAft>
                <a:spcPts val="0"/>
              </a:spcAft>
              <a:buClr>
                <a:srgbClr val="000000"/>
              </a:buClr>
              <a:buSzPts val="900"/>
              <a:buFont typeface="Arial"/>
              <a:buNone/>
            </a:pPr>
            <a:fld id="{00000000-1234-1234-1234-123412341234}" type="slidenum">
              <a:rPr lang="en-US"/>
              <a:t>‹#›</a:t>
            </a:fld>
            <a:endParaRPr/>
          </a:p>
        </p:txBody>
      </p:sp>
      <p:pic>
        <p:nvPicPr>
          <p:cNvPr id="679" name="Google Shape;679;g21953eb5a11_0_729"/>
          <p:cNvPicPr preferRelativeResize="0"/>
          <p:nvPr/>
        </p:nvPicPr>
        <p:blipFill rotWithShape="1">
          <a:blip r:embed="rId4">
            <a:alphaModFix/>
          </a:blip>
          <a:srcRect b="0" l="0" r="0" t="0"/>
          <a:stretch/>
        </p:blipFill>
        <p:spPr>
          <a:xfrm>
            <a:off x="-1" y="583072"/>
            <a:ext cx="9052560" cy="365855"/>
          </a:xfrm>
          <a:prstGeom prst="rect">
            <a:avLst/>
          </a:prstGeom>
          <a:noFill/>
          <a:ln>
            <a:noFill/>
          </a:ln>
        </p:spPr>
      </p:pic>
      <p:pic>
        <p:nvPicPr>
          <p:cNvPr id="680" name="Google Shape;680;g21953eb5a11_0_729"/>
          <p:cNvPicPr preferRelativeResize="0"/>
          <p:nvPr/>
        </p:nvPicPr>
        <p:blipFill rotWithShape="1">
          <a:blip r:embed="rId5">
            <a:alphaModFix/>
          </a:blip>
          <a:srcRect b="0" l="0" r="0" t="0"/>
          <a:stretch/>
        </p:blipFill>
        <p:spPr>
          <a:xfrm>
            <a:off x="64008" y="950976"/>
            <a:ext cx="9025127" cy="5486401"/>
          </a:xfrm>
          <a:prstGeom prst="rect">
            <a:avLst/>
          </a:prstGeom>
          <a:noFill/>
          <a:ln>
            <a:noFill/>
          </a:ln>
        </p:spPr>
      </p:pic>
      <p:sp>
        <p:nvSpPr>
          <p:cNvPr id="681" name="Google Shape;681;g21953eb5a11_0_729"/>
          <p:cNvSpPr txBox="1"/>
          <p:nvPr>
            <p:ph idx="12" type="sldNum"/>
          </p:nvPr>
        </p:nvSpPr>
        <p:spPr>
          <a:xfrm>
            <a:off x="8009502" y="6482075"/>
            <a:ext cx="9279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b="0">
              <a:solidFill>
                <a:srgbClr val="A1A0A0"/>
              </a:solidFill>
              <a:latin typeface="Lucida Sans"/>
              <a:ea typeface="Lucida Sans"/>
              <a:cs typeface="Lucida Sans"/>
              <a:sym typeface="Lucida Sans"/>
            </a:endParaRPr>
          </a:p>
        </p:txBody>
      </p:sp>
      <p:sp>
        <p:nvSpPr>
          <p:cNvPr id="682" name="Google Shape;682;g21953eb5a11_0_729"/>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sp>
        <p:nvSpPr>
          <p:cNvPr id="683" name="Google Shape;683;g21953eb5a11_0_729"/>
          <p:cNvSpPr txBox="1"/>
          <p:nvPr>
            <p:ph type="title"/>
          </p:nvPr>
        </p:nvSpPr>
        <p:spPr>
          <a:xfrm>
            <a:off x="293730" y="165065"/>
            <a:ext cx="7578000" cy="381000"/>
          </a:xfrm>
          <a:prstGeom prst="rect">
            <a:avLst/>
          </a:prstGeom>
          <a:noFill/>
          <a:ln>
            <a:noFill/>
          </a:ln>
        </p:spPr>
        <p:txBody>
          <a:bodyPr anchorCtr="0" anchor="t" bIns="0" lIns="0" spcFirstLastPara="1" rIns="0" wrap="square" tIns="11425">
            <a:spAutoFit/>
          </a:bodyPr>
          <a:lstStyle/>
          <a:p>
            <a:pPr indent="0" lvl="0" marL="0" rtl="0" algn="l">
              <a:spcBef>
                <a:spcPts val="0"/>
              </a:spcBef>
              <a:spcAft>
                <a:spcPts val="0"/>
              </a:spcAft>
              <a:buNone/>
            </a:pPr>
            <a:r>
              <a:rPr lang="en-US" sz="2400">
                <a:solidFill>
                  <a:srgbClr val="24467D"/>
                </a:solidFill>
                <a:latin typeface="Gill Sans"/>
                <a:ea typeface="Gill Sans"/>
                <a:cs typeface="Gill Sans"/>
                <a:sym typeface="Gill Sans"/>
              </a:rPr>
              <a:t>Interactive Dashboard - Hurricane Risk Rating Map</a:t>
            </a:r>
            <a:endParaRPr sz="2400">
              <a:solidFill>
                <a:srgbClr val="24467D"/>
              </a:solidFill>
              <a:latin typeface="Gill Sans"/>
              <a:ea typeface="Gill Sans"/>
              <a:cs typeface="Gill Sans"/>
              <a:sym typeface="Gill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87" name="Shape 687"/>
        <p:cNvGrpSpPr/>
        <p:nvPr/>
      </p:nvGrpSpPr>
      <p:grpSpPr>
        <a:xfrm>
          <a:off x="0" y="0"/>
          <a:ext cx="0" cy="0"/>
          <a:chOff x="0" y="0"/>
          <a:chExt cx="0" cy="0"/>
        </a:xfrm>
      </p:grpSpPr>
      <p:grpSp>
        <p:nvGrpSpPr>
          <p:cNvPr id="688" name="Google Shape;688;g21953eb5a11_0_999"/>
          <p:cNvGrpSpPr/>
          <p:nvPr/>
        </p:nvGrpSpPr>
        <p:grpSpPr>
          <a:xfrm>
            <a:off x="0" y="0"/>
            <a:ext cx="9144091" cy="6858589"/>
            <a:chOff x="0" y="0"/>
            <a:chExt cx="10058400" cy="7772653"/>
          </a:xfrm>
        </p:grpSpPr>
        <p:sp>
          <p:nvSpPr>
            <p:cNvPr id="689" name="Google Shape;689;g21953eb5a11_0_999"/>
            <p:cNvSpPr/>
            <p:nvPr/>
          </p:nvSpPr>
          <p:spPr>
            <a:xfrm>
              <a:off x="0" y="179323"/>
              <a:ext cx="10058400" cy="7593330"/>
            </a:xfrm>
            <a:custGeom>
              <a:rect b="b" l="l" r="r" t="t"/>
              <a:pathLst>
                <a:path extrusionOk="0" h="7593330" w="10058400">
                  <a:moveTo>
                    <a:pt x="0" y="7593076"/>
                  </a:moveTo>
                  <a:lnTo>
                    <a:pt x="10058400" y="7593076"/>
                  </a:lnTo>
                  <a:lnTo>
                    <a:pt x="10058400" y="0"/>
                  </a:lnTo>
                  <a:lnTo>
                    <a:pt x="0" y="0"/>
                  </a:lnTo>
                  <a:lnTo>
                    <a:pt x="0" y="7593076"/>
                  </a:lnTo>
                  <a:close/>
                </a:path>
              </a:pathLst>
            </a:custGeom>
            <a:solidFill>
              <a:srgbClr val="24467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300"/>
            </a:p>
          </p:txBody>
        </p:sp>
        <p:pic>
          <p:nvPicPr>
            <p:cNvPr id="690" name="Google Shape;690;g21953eb5a11_0_999"/>
            <p:cNvPicPr preferRelativeResize="0"/>
            <p:nvPr/>
          </p:nvPicPr>
          <p:blipFill rotWithShape="1">
            <a:blip r:embed="rId3">
              <a:alphaModFix/>
            </a:blip>
            <a:srcRect b="0" l="0" r="0" t="0"/>
            <a:stretch/>
          </p:blipFill>
          <p:spPr>
            <a:xfrm>
              <a:off x="9354311" y="425875"/>
              <a:ext cx="246888" cy="123285"/>
            </a:xfrm>
            <a:prstGeom prst="rect">
              <a:avLst/>
            </a:prstGeom>
            <a:noFill/>
            <a:ln>
              <a:noFill/>
            </a:ln>
          </p:spPr>
        </p:pic>
        <p:sp>
          <p:nvSpPr>
            <p:cNvPr id="691" name="Google Shape;691;g21953eb5a11_0_999"/>
            <p:cNvSpPr/>
            <p:nvPr/>
          </p:nvSpPr>
          <p:spPr>
            <a:xfrm>
              <a:off x="0" y="0"/>
              <a:ext cx="10058400" cy="3383279"/>
            </a:xfrm>
            <a:custGeom>
              <a:rect b="b" l="l" r="r" t="t"/>
              <a:pathLst>
                <a:path extrusionOk="0" h="3383279" w="10058400">
                  <a:moveTo>
                    <a:pt x="10058400" y="0"/>
                  </a:moveTo>
                  <a:lnTo>
                    <a:pt x="3000375" y="0"/>
                  </a:lnTo>
                  <a:lnTo>
                    <a:pt x="457200" y="0"/>
                  </a:lnTo>
                  <a:lnTo>
                    <a:pt x="0" y="0"/>
                  </a:lnTo>
                  <a:lnTo>
                    <a:pt x="0" y="179324"/>
                  </a:lnTo>
                  <a:lnTo>
                    <a:pt x="457200" y="179324"/>
                  </a:lnTo>
                  <a:lnTo>
                    <a:pt x="457200" y="3382911"/>
                  </a:lnTo>
                  <a:lnTo>
                    <a:pt x="3000375" y="3382911"/>
                  </a:lnTo>
                  <a:lnTo>
                    <a:pt x="3000375" y="179324"/>
                  </a:lnTo>
                  <a:lnTo>
                    <a:pt x="10058400" y="179324"/>
                  </a:lnTo>
                  <a:lnTo>
                    <a:pt x="10058400" y="0"/>
                  </a:lnTo>
                  <a:close/>
                </a:path>
              </a:pathLst>
            </a:custGeom>
            <a:solidFill>
              <a:srgbClr val="29B5E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300"/>
            </a:p>
          </p:txBody>
        </p:sp>
      </p:grpSp>
      <p:sp>
        <p:nvSpPr>
          <p:cNvPr id="692" name="Google Shape;692;g21953eb5a11_0_999"/>
          <p:cNvSpPr txBox="1"/>
          <p:nvPr/>
        </p:nvSpPr>
        <p:spPr>
          <a:xfrm>
            <a:off x="3645326" y="4853006"/>
            <a:ext cx="1656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0.6</a:t>
            </a:r>
            <a:endParaRPr sz="800">
              <a:latin typeface="Gill Sans"/>
              <a:ea typeface="Gill Sans"/>
              <a:cs typeface="Gill Sans"/>
              <a:sym typeface="Gill Sans"/>
            </a:endParaRPr>
          </a:p>
        </p:txBody>
      </p:sp>
      <p:sp>
        <p:nvSpPr>
          <p:cNvPr id="693" name="Google Shape;693;g21953eb5a11_0_999"/>
          <p:cNvSpPr txBox="1"/>
          <p:nvPr/>
        </p:nvSpPr>
        <p:spPr>
          <a:xfrm>
            <a:off x="3651735" y="4643130"/>
            <a:ext cx="1530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1.5</a:t>
            </a:r>
            <a:endParaRPr sz="800">
              <a:latin typeface="Gill Sans"/>
              <a:ea typeface="Gill Sans"/>
              <a:cs typeface="Gill Sans"/>
              <a:sym typeface="Gill Sans"/>
            </a:endParaRPr>
          </a:p>
        </p:txBody>
      </p:sp>
      <p:sp>
        <p:nvSpPr>
          <p:cNvPr id="694" name="Google Shape;694;g21953eb5a11_0_999"/>
          <p:cNvSpPr txBox="1"/>
          <p:nvPr/>
        </p:nvSpPr>
        <p:spPr>
          <a:xfrm>
            <a:off x="4073792" y="4853006"/>
            <a:ext cx="1656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0.8</a:t>
            </a:r>
            <a:endParaRPr sz="800">
              <a:latin typeface="Gill Sans"/>
              <a:ea typeface="Gill Sans"/>
              <a:cs typeface="Gill Sans"/>
              <a:sym typeface="Gill Sans"/>
            </a:endParaRPr>
          </a:p>
        </p:txBody>
      </p:sp>
      <p:sp>
        <p:nvSpPr>
          <p:cNvPr id="695" name="Google Shape;695;g21953eb5a11_0_999"/>
          <p:cNvSpPr txBox="1"/>
          <p:nvPr/>
        </p:nvSpPr>
        <p:spPr>
          <a:xfrm>
            <a:off x="4090117" y="4569056"/>
            <a:ext cx="132900" cy="259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1.1</a:t>
            </a:r>
            <a:endParaRPr sz="800">
              <a:latin typeface="Gill Sans"/>
              <a:ea typeface="Gill Sans"/>
              <a:cs typeface="Gill Sans"/>
              <a:sym typeface="Gill Sans"/>
            </a:endParaRPr>
          </a:p>
        </p:txBody>
      </p:sp>
      <p:sp>
        <p:nvSpPr>
          <p:cNvPr id="696" name="Google Shape;696;g21953eb5a11_0_999"/>
          <p:cNvSpPr txBox="1"/>
          <p:nvPr/>
        </p:nvSpPr>
        <p:spPr>
          <a:xfrm>
            <a:off x="4504060" y="4853006"/>
            <a:ext cx="1656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0.8</a:t>
            </a:r>
            <a:endParaRPr sz="800">
              <a:latin typeface="Gill Sans"/>
              <a:ea typeface="Gill Sans"/>
              <a:cs typeface="Gill Sans"/>
              <a:sym typeface="Gill Sans"/>
            </a:endParaRPr>
          </a:p>
        </p:txBody>
      </p:sp>
      <p:sp>
        <p:nvSpPr>
          <p:cNvPr id="697" name="Google Shape;697;g21953eb5a11_0_999"/>
          <p:cNvSpPr txBox="1"/>
          <p:nvPr/>
        </p:nvSpPr>
        <p:spPr>
          <a:xfrm>
            <a:off x="4929221" y="4853006"/>
            <a:ext cx="1656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0.9</a:t>
            </a:r>
            <a:endParaRPr sz="800">
              <a:latin typeface="Gill Sans"/>
              <a:ea typeface="Gill Sans"/>
              <a:cs typeface="Gill Sans"/>
              <a:sym typeface="Gill Sans"/>
            </a:endParaRPr>
          </a:p>
        </p:txBody>
      </p:sp>
      <p:sp>
        <p:nvSpPr>
          <p:cNvPr id="698" name="Google Shape;698;g21953eb5a11_0_999"/>
          <p:cNvSpPr txBox="1"/>
          <p:nvPr/>
        </p:nvSpPr>
        <p:spPr>
          <a:xfrm>
            <a:off x="4935631" y="4537754"/>
            <a:ext cx="1656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0.9</a:t>
            </a:r>
            <a:endParaRPr sz="800">
              <a:latin typeface="Gill Sans"/>
              <a:ea typeface="Gill Sans"/>
              <a:cs typeface="Gill Sans"/>
              <a:sym typeface="Gill Sans"/>
            </a:endParaRPr>
          </a:p>
        </p:txBody>
      </p:sp>
      <p:sp>
        <p:nvSpPr>
          <p:cNvPr id="699" name="Google Shape;699;g21953eb5a11_0_999"/>
          <p:cNvSpPr txBox="1"/>
          <p:nvPr/>
        </p:nvSpPr>
        <p:spPr>
          <a:xfrm>
            <a:off x="5349675" y="4853006"/>
            <a:ext cx="1506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1.0</a:t>
            </a:r>
            <a:endParaRPr sz="800">
              <a:latin typeface="Gill Sans"/>
              <a:ea typeface="Gill Sans"/>
              <a:cs typeface="Gill Sans"/>
              <a:sym typeface="Gill Sans"/>
            </a:endParaRPr>
          </a:p>
        </p:txBody>
      </p:sp>
      <p:sp>
        <p:nvSpPr>
          <p:cNvPr id="700" name="Google Shape;700;g21953eb5a11_0_999"/>
          <p:cNvSpPr txBox="1"/>
          <p:nvPr/>
        </p:nvSpPr>
        <p:spPr>
          <a:xfrm>
            <a:off x="5356085" y="4509272"/>
            <a:ext cx="1506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1.0</a:t>
            </a:r>
            <a:endParaRPr sz="800">
              <a:latin typeface="Gill Sans"/>
              <a:ea typeface="Gill Sans"/>
              <a:cs typeface="Gill Sans"/>
              <a:sym typeface="Gill Sans"/>
            </a:endParaRPr>
          </a:p>
        </p:txBody>
      </p:sp>
      <p:sp>
        <p:nvSpPr>
          <p:cNvPr id="701" name="Google Shape;701;g21953eb5a11_0_999"/>
          <p:cNvSpPr txBox="1"/>
          <p:nvPr/>
        </p:nvSpPr>
        <p:spPr>
          <a:xfrm>
            <a:off x="5799775" y="4853006"/>
            <a:ext cx="132900" cy="259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1.1</a:t>
            </a:r>
            <a:endParaRPr sz="800">
              <a:latin typeface="Gill Sans"/>
              <a:ea typeface="Gill Sans"/>
              <a:cs typeface="Gill Sans"/>
              <a:sym typeface="Gill Sans"/>
            </a:endParaRPr>
          </a:p>
        </p:txBody>
      </p:sp>
      <p:sp>
        <p:nvSpPr>
          <p:cNvPr id="702" name="Google Shape;702;g21953eb5a11_0_999"/>
          <p:cNvSpPr txBox="1"/>
          <p:nvPr/>
        </p:nvSpPr>
        <p:spPr>
          <a:xfrm>
            <a:off x="5784651" y="4475054"/>
            <a:ext cx="1629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0.7</a:t>
            </a:r>
            <a:endParaRPr sz="800">
              <a:latin typeface="Gill Sans"/>
              <a:ea typeface="Gill Sans"/>
              <a:cs typeface="Gill Sans"/>
              <a:sym typeface="Gill Sans"/>
            </a:endParaRPr>
          </a:p>
        </p:txBody>
      </p:sp>
      <p:sp>
        <p:nvSpPr>
          <p:cNvPr id="703" name="Google Shape;703;g21953eb5a11_0_999"/>
          <p:cNvSpPr txBox="1"/>
          <p:nvPr/>
        </p:nvSpPr>
        <p:spPr>
          <a:xfrm>
            <a:off x="6206806" y="4853006"/>
            <a:ext cx="1530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1.2</a:t>
            </a:r>
            <a:endParaRPr sz="800">
              <a:latin typeface="Gill Sans"/>
              <a:ea typeface="Gill Sans"/>
              <a:cs typeface="Gill Sans"/>
              <a:sym typeface="Gill Sans"/>
            </a:endParaRPr>
          </a:p>
        </p:txBody>
      </p:sp>
      <p:sp>
        <p:nvSpPr>
          <p:cNvPr id="704" name="Google Shape;704;g21953eb5a11_0_999"/>
          <p:cNvSpPr txBox="1"/>
          <p:nvPr/>
        </p:nvSpPr>
        <p:spPr>
          <a:xfrm>
            <a:off x="6635374" y="4853006"/>
            <a:ext cx="1530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1.3</a:t>
            </a:r>
            <a:endParaRPr sz="800">
              <a:latin typeface="Gill Sans"/>
              <a:ea typeface="Gill Sans"/>
              <a:cs typeface="Gill Sans"/>
              <a:sym typeface="Gill Sans"/>
            </a:endParaRPr>
          </a:p>
        </p:txBody>
      </p:sp>
      <p:sp>
        <p:nvSpPr>
          <p:cNvPr id="705" name="Google Shape;705;g21953eb5a11_0_999"/>
          <p:cNvSpPr txBox="1"/>
          <p:nvPr/>
        </p:nvSpPr>
        <p:spPr>
          <a:xfrm>
            <a:off x="6641783" y="4398161"/>
            <a:ext cx="132900" cy="259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1.1</a:t>
            </a:r>
            <a:endParaRPr sz="800">
              <a:latin typeface="Gill Sans"/>
              <a:ea typeface="Gill Sans"/>
              <a:cs typeface="Gill Sans"/>
              <a:sym typeface="Gill Sans"/>
            </a:endParaRPr>
          </a:p>
        </p:txBody>
      </p:sp>
      <p:sp>
        <p:nvSpPr>
          <p:cNvPr id="706" name="Google Shape;706;g21953eb5a11_0_999"/>
          <p:cNvSpPr txBox="1"/>
          <p:nvPr/>
        </p:nvSpPr>
        <p:spPr>
          <a:xfrm>
            <a:off x="7057930" y="4853006"/>
            <a:ext cx="1530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1.6</a:t>
            </a:r>
            <a:endParaRPr sz="800">
              <a:latin typeface="Gill Sans"/>
              <a:ea typeface="Gill Sans"/>
              <a:cs typeface="Gill Sans"/>
              <a:sym typeface="Gill Sans"/>
            </a:endParaRPr>
          </a:p>
        </p:txBody>
      </p:sp>
      <p:sp>
        <p:nvSpPr>
          <p:cNvPr id="707" name="Google Shape;707;g21953eb5a11_0_999"/>
          <p:cNvSpPr txBox="1"/>
          <p:nvPr/>
        </p:nvSpPr>
        <p:spPr>
          <a:xfrm>
            <a:off x="7064340" y="4275677"/>
            <a:ext cx="1674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2.9</a:t>
            </a:r>
            <a:endParaRPr sz="800">
              <a:latin typeface="Gill Sans"/>
              <a:ea typeface="Gill Sans"/>
              <a:cs typeface="Gill Sans"/>
              <a:sym typeface="Gill Sans"/>
            </a:endParaRPr>
          </a:p>
        </p:txBody>
      </p:sp>
      <p:sp>
        <p:nvSpPr>
          <p:cNvPr id="708" name="Google Shape;708;g21953eb5a11_0_999"/>
          <p:cNvSpPr txBox="1"/>
          <p:nvPr/>
        </p:nvSpPr>
        <p:spPr>
          <a:xfrm>
            <a:off x="7488399" y="4853006"/>
            <a:ext cx="1656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2.0</a:t>
            </a:r>
            <a:endParaRPr sz="800">
              <a:latin typeface="Gill Sans"/>
              <a:ea typeface="Gill Sans"/>
              <a:cs typeface="Gill Sans"/>
              <a:sym typeface="Gill Sans"/>
            </a:endParaRPr>
          </a:p>
        </p:txBody>
      </p:sp>
      <p:sp>
        <p:nvSpPr>
          <p:cNvPr id="709" name="Google Shape;709;g21953eb5a11_0_999"/>
          <p:cNvSpPr txBox="1"/>
          <p:nvPr/>
        </p:nvSpPr>
        <p:spPr>
          <a:xfrm>
            <a:off x="7494809" y="4130348"/>
            <a:ext cx="1674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2.8</a:t>
            </a:r>
            <a:endParaRPr sz="800">
              <a:latin typeface="Gill Sans"/>
              <a:ea typeface="Gill Sans"/>
              <a:cs typeface="Gill Sans"/>
              <a:sym typeface="Gill Sans"/>
            </a:endParaRPr>
          </a:p>
        </p:txBody>
      </p:sp>
      <p:sp>
        <p:nvSpPr>
          <p:cNvPr id="710" name="Google Shape;710;g21953eb5a11_0_999"/>
          <p:cNvSpPr txBox="1"/>
          <p:nvPr/>
        </p:nvSpPr>
        <p:spPr>
          <a:xfrm>
            <a:off x="7913559" y="4853006"/>
            <a:ext cx="1530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1.8</a:t>
            </a:r>
            <a:endParaRPr sz="800">
              <a:latin typeface="Gill Sans"/>
              <a:ea typeface="Gill Sans"/>
              <a:cs typeface="Gill Sans"/>
              <a:sym typeface="Gill Sans"/>
            </a:endParaRPr>
          </a:p>
        </p:txBody>
      </p:sp>
      <p:sp>
        <p:nvSpPr>
          <p:cNvPr id="711" name="Google Shape;711;g21953eb5a11_0_999"/>
          <p:cNvSpPr txBox="1"/>
          <p:nvPr/>
        </p:nvSpPr>
        <p:spPr>
          <a:xfrm>
            <a:off x="7919970" y="4207241"/>
            <a:ext cx="1629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0.7</a:t>
            </a:r>
            <a:endParaRPr sz="800">
              <a:latin typeface="Gill Sans"/>
              <a:ea typeface="Gill Sans"/>
              <a:cs typeface="Gill Sans"/>
              <a:sym typeface="Gill Sans"/>
            </a:endParaRPr>
          </a:p>
        </p:txBody>
      </p:sp>
      <p:sp>
        <p:nvSpPr>
          <p:cNvPr id="712" name="Google Shape;712;g21953eb5a11_0_999"/>
          <p:cNvSpPr txBox="1"/>
          <p:nvPr/>
        </p:nvSpPr>
        <p:spPr>
          <a:xfrm>
            <a:off x="8341525" y="4853006"/>
            <a:ext cx="1530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1.6</a:t>
            </a:r>
            <a:endParaRPr sz="800">
              <a:latin typeface="Gill Sans"/>
              <a:ea typeface="Gill Sans"/>
              <a:cs typeface="Gill Sans"/>
              <a:sym typeface="Gill Sans"/>
            </a:endParaRPr>
          </a:p>
        </p:txBody>
      </p:sp>
      <p:sp>
        <p:nvSpPr>
          <p:cNvPr id="713" name="Google Shape;713;g21953eb5a11_0_999"/>
          <p:cNvSpPr txBox="1"/>
          <p:nvPr/>
        </p:nvSpPr>
        <p:spPr>
          <a:xfrm>
            <a:off x="276600" y="533925"/>
            <a:ext cx="2555400" cy="2919600"/>
          </a:xfrm>
          <a:prstGeom prst="rect">
            <a:avLst/>
          </a:prstGeom>
          <a:noFill/>
          <a:ln>
            <a:noFill/>
          </a:ln>
        </p:spPr>
        <p:txBody>
          <a:bodyPr anchorCtr="0" anchor="t" bIns="0" lIns="0" spcFirstLastPara="1" rIns="0" wrap="square" tIns="10275">
            <a:spAutoFit/>
          </a:bodyPr>
          <a:lstStyle/>
          <a:p>
            <a:pPr indent="0" lvl="0" marL="12700" rtl="0" algn="l">
              <a:lnSpc>
                <a:spcPct val="100000"/>
              </a:lnSpc>
              <a:spcBef>
                <a:spcPts val="0"/>
              </a:spcBef>
              <a:spcAft>
                <a:spcPts val="0"/>
              </a:spcAft>
              <a:buNone/>
            </a:pPr>
            <a:r>
              <a:rPr lang="en-US" sz="18900">
                <a:solidFill>
                  <a:srgbClr val="24467D"/>
                </a:solidFill>
                <a:latin typeface="Lucida Sans"/>
                <a:ea typeface="Lucida Sans"/>
                <a:cs typeface="Lucida Sans"/>
                <a:sym typeface="Lucida Sans"/>
              </a:rPr>
              <a:t>4</a:t>
            </a:r>
            <a:r>
              <a:rPr b="1" lang="en-US" sz="6300">
                <a:solidFill>
                  <a:srgbClr val="24467D"/>
                </a:solidFill>
                <a:latin typeface="Lucida Sans"/>
                <a:ea typeface="Lucida Sans"/>
                <a:cs typeface="Lucida Sans"/>
                <a:sym typeface="Lucida Sans"/>
              </a:rPr>
              <a:t>.1</a:t>
            </a:r>
            <a:endParaRPr b="1" sz="6300">
              <a:latin typeface="Lucida Sans"/>
              <a:ea typeface="Lucida Sans"/>
              <a:cs typeface="Lucida Sans"/>
              <a:sym typeface="Lucida Sans"/>
            </a:endParaRPr>
          </a:p>
        </p:txBody>
      </p:sp>
      <p:sp>
        <p:nvSpPr>
          <p:cNvPr id="714" name="Google Shape;714;g21953eb5a11_0_999"/>
          <p:cNvSpPr txBox="1"/>
          <p:nvPr>
            <p:ph type="title"/>
          </p:nvPr>
        </p:nvSpPr>
        <p:spPr>
          <a:xfrm>
            <a:off x="3405446" y="918877"/>
            <a:ext cx="4878000" cy="1811400"/>
          </a:xfrm>
          <a:prstGeom prst="rect">
            <a:avLst/>
          </a:prstGeom>
          <a:noFill/>
          <a:ln>
            <a:noFill/>
          </a:ln>
        </p:spPr>
        <p:txBody>
          <a:bodyPr anchorCtr="0" anchor="t" bIns="0" lIns="0" spcFirstLastPara="1" rIns="0" wrap="square" tIns="64000">
            <a:spAutoFit/>
          </a:bodyPr>
          <a:lstStyle/>
          <a:p>
            <a:pPr indent="0" lvl="0" marL="12700" marR="1625600" rtl="0" algn="l">
              <a:lnSpc>
                <a:spcPct val="108571"/>
              </a:lnSpc>
              <a:spcBef>
                <a:spcPts val="0"/>
              </a:spcBef>
              <a:spcAft>
                <a:spcPts val="0"/>
              </a:spcAft>
              <a:buNone/>
            </a:pPr>
            <a:r>
              <a:rPr lang="en-US" sz="3200">
                <a:solidFill>
                  <a:srgbClr val="FFFFFF"/>
                </a:solidFill>
              </a:rPr>
              <a:t>Model Building and Validation </a:t>
            </a:r>
            <a:endParaRPr sz="3200"/>
          </a:p>
          <a:p>
            <a:pPr indent="0" lvl="0" marL="12700" marR="0" rtl="0" algn="l">
              <a:lnSpc>
                <a:spcPct val="116700"/>
              </a:lnSpc>
              <a:spcBef>
                <a:spcPts val="1900"/>
              </a:spcBef>
              <a:spcAft>
                <a:spcPts val="0"/>
              </a:spcAft>
              <a:buNone/>
            </a:pPr>
            <a:r>
              <a:rPr lang="en-US" sz="1300">
                <a:solidFill>
                  <a:srgbClr val="FFFFFF"/>
                </a:solidFill>
              </a:rPr>
              <a:t>Formalize models that provide feature selection, have predictive power and enable inference</a:t>
            </a:r>
            <a:endParaRPr sz="1300">
              <a:latin typeface="Lucida Sans"/>
              <a:ea typeface="Lucida Sans"/>
              <a:cs typeface="Lucida Sans"/>
              <a:sym typeface="Lucida Sans"/>
            </a:endParaRPr>
          </a:p>
        </p:txBody>
      </p:sp>
      <p:grpSp>
        <p:nvGrpSpPr>
          <p:cNvPr id="715" name="Google Shape;715;g21953eb5a11_0_999"/>
          <p:cNvGrpSpPr/>
          <p:nvPr/>
        </p:nvGrpSpPr>
        <p:grpSpPr>
          <a:xfrm>
            <a:off x="3405460" y="2878888"/>
            <a:ext cx="245114" cy="238777"/>
            <a:chOff x="3905060" y="2670488"/>
            <a:chExt cx="245114" cy="238777"/>
          </a:xfrm>
        </p:grpSpPr>
        <p:sp>
          <p:nvSpPr>
            <p:cNvPr id="716" name="Google Shape;716;g21953eb5a11_0_999"/>
            <p:cNvSpPr/>
            <p:nvPr/>
          </p:nvSpPr>
          <p:spPr>
            <a:xfrm>
              <a:off x="3905060" y="2670505"/>
              <a:ext cx="245110" cy="238760"/>
            </a:xfrm>
            <a:custGeom>
              <a:rect b="b" l="l" r="r" t="t"/>
              <a:pathLst>
                <a:path extrusionOk="0" h="238760" w="245110">
                  <a:moveTo>
                    <a:pt x="238417" y="80657"/>
                  </a:moveTo>
                  <a:lnTo>
                    <a:pt x="241237" y="89903"/>
                  </a:lnTo>
                  <a:lnTo>
                    <a:pt x="243295" y="99444"/>
                  </a:lnTo>
                  <a:lnTo>
                    <a:pt x="244555" y="109246"/>
                  </a:lnTo>
                  <a:lnTo>
                    <a:pt x="244983" y="119278"/>
                  </a:lnTo>
                  <a:lnTo>
                    <a:pt x="235357" y="165706"/>
                  </a:lnTo>
                  <a:lnTo>
                    <a:pt x="209107" y="203620"/>
                  </a:lnTo>
                  <a:lnTo>
                    <a:pt x="170171" y="229183"/>
                  </a:lnTo>
                  <a:lnTo>
                    <a:pt x="122491" y="238556"/>
                  </a:lnTo>
                  <a:lnTo>
                    <a:pt x="74811" y="229183"/>
                  </a:lnTo>
                  <a:lnTo>
                    <a:pt x="35875" y="203620"/>
                  </a:lnTo>
                  <a:lnTo>
                    <a:pt x="9625" y="165706"/>
                  </a:lnTo>
                  <a:lnTo>
                    <a:pt x="0" y="119278"/>
                  </a:lnTo>
                  <a:lnTo>
                    <a:pt x="9625" y="72850"/>
                  </a:lnTo>
                  <a:lnTo>
                    <a:pt x="35875" y="34936"/>
                  </a:lnTo>
                  <a:lnTo>
                    <a:pt x="74811" y="9373"/>
                  </a:lnTo>
                  <a:lnTo>
                    <a:pt x="122491" y="0"/>
                  </a:lnTo>
                  <a:lnTo>
                    <a:pt x="138803" y="1048"/>
                  </a:lnTo>
                  <a:lnTo>
                    <a:pt x="154463" y="4105"/>
                  </a:lnTo>
                  <a:lnTo>
                    <a:pt x="169333" y="9033"/>
                  </a:lnTo>
                  <a:lnTo>
                    <a:pt x="183273" y="15697"/>
                  </a:lnTo>
                </a:path>
              </a:pathLst>
            </a:custGeom>
            <a:noFill/>
            <a:ln cap="flat" cmpd="sng" w="12700">
              <a:solidFill>
                <a:srgbClr val="2EB3E8"/>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17" name="Google Shape;717;g21953eb5a11_0_999"/>
            <p:cNvSpPr/>
            <p:nvPr/>
          </p:nvSpPr>
          <p:spPr>
            <a:xfrm>
              <a:off x="3932370" y="2670488"/>
              <a:ext cx="217804" cy="202564"/>
            </a:xfrm>
            <a:custGeom>
              <a:rect b="b" l="l" r="r" t="t"/>
              <a:pathLst>
                <a:path extrusionOk="0" h="202564" w="217804">
                  <a:moveTo>
                    <a:pt x="0" y="129933"/>
                  </a:moveTo>
                  <a:lnTo>
                    <a:pt x="62623" y="202120"/>
                  </a:lnTo>
                  <a:lnTo>
                    <a:pt x="217703" y="0"/>
                  </a:lnTo>
                </a:path>
              </a:pathLst>
            </a:custGeom>
            <a:noFill/>
            <a:ln cap="flat" cmpd="sng" w="12700">
              <a:solidFill>
                <a:srgbClr val="94C959"/>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718" name="Google Shape;718;g21953eb5a11_0_999"/>
          <p:cNvGrpSpPr/>
          <p:nvPr/>
        </p:nvGrpSpPr>
        <p:grpSpPr>
          <a:xfrm>
            <a:off x="3405460" y="3823738"/>
            <a:ext cx="245114" cy="238777"/>
            <a:chOff x="3905060" y="2670488"/>
            <a:chExt cx="245114" cy="238777"/>
          </a:xfrm>
        </p:grpSpPr>
        <p:sp>
          <p:nvSpPr>
            <p:cNvPr id="719" name="Google Shape;719;g21953eb5a11_0_999"/>
            <p:cNvSpPr/>
            <p:nvPr/>
          </p:nvSpPr>
          <p:spPr>
            <a:xfrm>
              <a:off x="3905060" y="2670505"/>
              <a:ext cx="245110" cy="238760"/>
            </a:xfrm>
            <a:custGeom>
              <a:rect b="b" l="l" r="r" t="t"/>
              <a:pathLst>
                <a:path extrusionOk="0" h="238760" w="245110">
                  <a:moveTo>
                    <a:pt x="238417" y="80657"/>
                  </a:moveTo>
                  <a:lnTo>
                    <a:pt x="241237" y="89903"/>
                  </a:lnTo>
                  <a:lnTo>
                    <a:pt x="243295" y="99444"/>
                  </a:lnTo>
                  <a:lnTo>
                    <a:pt x="244555" y="109246"/>
                  </a:lnTo>
                  <a:lnTo>
                    <a:pt x="244983" y="119278"/>
                  </a:lnTo>
                  <a:lnTo>
                    <a:pt x="235357" y="165706"/>
                  </a:lnTo>
                  <a:lnTo>
                    <a:pt x="209107" y="203620"/>
                  </a:lnTo>
                  <a:lnTo>
                    <a:pt x="170171" y="229183"/>
                  </a:lnTo>
                  <a:lnTo>
                    <a:pt x="122491" y="238556"/>
                  </a:lnTo>
                  <a:lnTo>
                    <a:pt x="74811" y="229183"/>
                  </a:lnTo>
                  <a:lnTo>
                    <a:pt x="35875" y="203620"/>
                  </a:lnTo>
                  <a:lnTo>
                    <a:pt x="9625" y="165706"/>
                  </a:lnTo>
                  <a:lnTo>
                    <a:pt x="0" y="119278"/>
                  </a:lnTo>
                  <a:lnTo>
                    <a:pt x="9625" y="72850"/>
                  </a:lnTo>
                  <a:lnTo>
                    <a:pt x="35875" y="34936"/>
                  </a:lnTo>
                  <a:lnTo>
                    <a:pt x="74811" y="9373"/>
                  </a:lnTo>
                  <a:lnTo>
                    <a:pt x="122491" y="0"/>
                  </a:lnTo>
                  <a:lnTo>
                    <a:pt x="138803" y="1048"/>
                  </a:lnTo>
                  <a:lnTo>
                    <a:pt x="154463" y="4105"/>
                  </a:lnTo>
                  <a:lnTo>
                    <a:pt x="169333" y="9033"/>
                  </a:lnTo>
                  <a:lnTo>
                    <a:pt x="183273" y="15697"/>
                  </a:lnTo>
                </a:path>
              </a:pathLst>
            </a:custGeom>
            <a:noFill/>
            <a:ln cap="flat" cmpd="sng" w="12700">
              <a:solidFill>
                <a:srgbClr val="2EB3E8"/>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20" name="Google Shape;720;g21953eb5a11_0_999"/>
            <p:cNvSpPr/>
            <p:nvPr/>
          </p:nvSpPr>
          <p:spPr>
            <a:xfrm>
              <a:off x="3932370" y="2670488"/>
              <a:ext cx="217804" cy="202564"/>
            </a:xfrm>
            <a:custGeom>
              <a:rect b="b" l="l" r="r" t="t"/>
              <a:pathLst>
                <a:path extrusionOk="0" h="202564" w="217804">
                  <a:moveTo>
                    <a:pt x="0" y="129933"/>
                  </a:moveTo>
                  <a:lnTo>
                    <a:pt x="62623" y="202120"/>
                  </a:lnTo>
                  <a:lnTo>
                    <a:pt x="217703" y="0"/>
                  </a:lnTo>
                </a:path>
              </a:pathLst>
            </a:custGeom>
            <a:noFill/>
            <a:ln cap="flat" cmpd="sng" w="12700">
              <a:solidFill>
                <a:srgbClr val="94C959"/>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721" name="Google Shape;721;g21953eb5a11_0_999"/>
          <p:cNvSpPr txBox="1"/>
          <p:nvPr/>
        </p:nvSpPr>
        <p:spPr>
          <a:xfrm>
            <a:off x="3864325" y="2797250"/>
            <a:ext cx="376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latin typeface="Gill Sans"/>
                <a:ea typeface="Gill Sans"/>
                <a:cs typeface="Gill Sans"/>
                <a:sym typeface="Gill Sans"/>
              </a:rPr>
              <a:t>Target Variables</a:t>
            </a:r>
            <a:endParaRPr>
              <a:solidFill>
                <a:schemeClr val="lt1"/>
              </a:solidFill>
              <a:latin typeface="Gill Sans"/>
              <a:ea typeface="Gill Sans"/>
              <a:cs typeface="Gill Sans"/>
              <a:sym typeface="Gill Sans"/>
            </a:endParaRPr>
          </a:p>
        </p:txBody>
      </p:sp>
      <p:sp>
        <p:nvSpPr>
          <p:cNvPr id="722" name="Google Shape;722;g21953eb5a11_0_999"/>
          <p:cNvSpPr txBox="1"/>
          <p:nvPr/>
        </p:nvSpPr>
        <p:spPr>
          <a:xfrm>
            <a:off x="3850375" y="3730713"/>
            <a:ext cx="376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latin typeface="Gill Sans"/>
                <a:ea typeface="Gill Sans"/>
                <a:cs typeface="Gill Sans"/>
                <a:sym typeface="Gill Sans"/>
              </a:rPr>
              <a:t>Candidate Models</a:t>
            </a:r>
            <a:endParaRPr>
              <a:solidFill>
                <a:schemeClr val="lt1"/>
              </a:solidFill>
              <a:latin typeface="Gill Sans"/>
              <a:ea typeface="Gill Sans"/>
              <a:cs typeface="Gill Sans"/>
              <a:sym typeface="Gill Sans"/>
            </a:endParaRPr>
          </a:p>
        </p:txBody>
      </p:sp>
      <p:grpSp>
        <p:nvGrpSpPr>
          <p:cNvPr id="723" name="Google Shape;723;g21953eb5a11_0_999"/>
          <p:cNvGrpSpPr/>
          <p:nvPr/>
        </p:nvGrpSpPr>
        <p:grpSpPr>
          <a:xfrm>
            <a:off x="3405460" y="4768588"/>
            <a:ext cx="245114" cy="238777"/>
            <a:chOff x="3905060" y="2670488"/>
            <a:chExt cx="245114" cy="238777"/>
          </a:xfrm>
        </p:grpSpPr>
        <p:sp>
          <p:nvSpPr>
            <p:cNvPr id="724" name="Google Shape;724;g21953eb5a11_0_999"/>
            <p:cNvSpPr/>
            <p:nvPr/>
          </p:nvSpPr>
          <p:spPr>
            <a:xfrm>
              <a:off x="3905060" y="2670505"/>
              <a:ext cx="245110" cy="238760"/>
            </a:xfrm>
            <a:custGeom>
              <a:rect b="b" l="l" r="r" t="t"/>
              <a:pathLst>
                <a:path extrusionOk="0" h="238760" w="245110">
                  <a:moveTo>
                    <a:pt x="238417" y="80657"/>
                  </a:moveTo>
                  <a:lnTo>
                    <a:pt x="241237" y="89903"/>
                  </a:lnTo>
                  <a:lnTo>
                    <a:pt x="243295" y="99444"/>
                  </a:lnTo>
                  <a:lnTo>
                    <a:pt x="244555" y="109246"/>
                  </a:lnTo>
                  <a:lnTo>
                    <a:pt x="244983" y="119278"/>
                  </a:lnTo>
                  <a:lnTo>
                    <a:pt x="235357" y="165706"/>
                  </a:lnTo>
                  <a:lnTo>
                    <a:pt x="209107" y="203620"/>
                  </a:lnTo>
                  <a:lnTo>
                    <a:pt x="170171" y="229183"/>
                  </a:lnTo>
                  <a:lnTo>
                    <a:pt x="122491" y="238556"/>
                  </a:lnTo>
                  <a:lnTo>
                    <a:pt x="74811" y="229183"/>
                  </a:lnTo>
                  <a:lnTo>
                    <a:pt x="35875" y="203620"/>
                  </a:lnTo>
                  <a:lnTo>
                    <a:pt x="9625" y="165706"/>
                  </a:lnTo>
                  <a:lnTo>
                    <a:pt x="0" y="119278"/>
                  </a:lnTo>
                  <a:lnTo>
                    <a:pt x="9625" y="72850"/>
                  </a:lnTo>
                  <a:lnTo>
                    <a:pt x="35875" y="34936"/>
                  </a:lnTo>
                  <a:lnTo>
                    <a:pt x="74811" y="9373"/>
                  </a:lnTo>
                  <a:lnTo>
                    <a:pt x="122491" y="0"/>
                  </a:lnTo>
                  <a:lnTo>
                    <a:pt x="138803" y="1048"/>
                  </a:lnTo>
                  <a:lnTo>
                    <a:pt x="154463" y="4105"/>
                  </a:lnTo>
                  <a:lnTo>
                    <a:pt x="169333" y="9033"/>
                  </a:lnTo>
                  <a:lnTo>
                    <a:pt x="183273" y="15697"/>
                  </a:lnTo>
                </a:path>
              </a:pathLst>
            </a:custGeom>
            <a:noFill/>
            <a:ln cap="flat" cmpd="sng" w="12700">
              <a:solidFill>
                <a:srgbClr val="2EB3E8"/>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25" name="Google Shape;725;g21953eb5a11_0_999"/>
            <p:cNvSpPr/>
            <p:nvPr/>
          </p:nvSpPr>
          <p:spPr>
            <a:xfrm>
              <a:off x="3932370" y="2670488"/>
              <a:ext cx="217804" cy="202564"/>
            </a:xfrm>
            <a:custGeom>
              <a:rect b="b" l="l" r="r" t="t"/>
              <a:pathLst>
                <a:path extrusionOk="0" h="202564" w="217804">
                  <a:moveTo>
                    <a:pt x="0" y="129933"/>
                  </a:moveTo>
                  <a:lnTo>
                    <a:pt x="62623" y="202120"/>
                  </a:lnTo>
                  <a:lnTo>
                    <a:pt x="217703" y="0"/>
                  </a:lnTo>
                </a:path>
              </a:pathLst>
            </a:custGeom>
            <a:noFill/>
            <a:ln cap="flat" cmpd="sng" w="12700">
              <a:solidFill>
                <a:srgbClr val="94C959"/>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726" name="Google Shape;726;g21953eb5a11_0_999"/>
          <p:cNvSpPr txBox="1"/>
          <p:nvPr/>
        </p:nvSpPr>
        <p:spPr>
          <a:xfrm>
            <a:off x="3850363" y="4668200"/>
            <a:ext cx="376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latin typeface="Gill Sans"/>
                <a:ea typeface="Gill Sans"/>
                <a:cs typeface="Gill Sans"/>
                <a:sym typeface="Gill Sans"/>
              </a:rPr>
              <a:t>Model Results</a:t>
            </a:r>
            <a:endParaRPr>
              <a:solidFill>
                <a:schemeClr val="lt1"/>
              </a:solidFill>
              <a:latin typeface="Gill Sans"/>
              <a:ea typeface="Gill Sans"/>
              <a:cs typeface="Gill Sans"/>
              <a:sym typeface="Gill Sans"/>
            </a:endParaRPr>
          </a:p>
        </p:txBody>
      </p:sp>
      <p:grpSp>
        <p:nvGrpSpPr>
          <p:cNvPr id="727" name="Google Shape;727;g21953eb5a11_0_999"/>
          <p:cNvGrpSpPr/>
          <p:nvPr/>
        </p:nvGrpSpPr>
        <p:grpSpPr>
          <a:xfrm>
            <a:off x="3405460" y="3351313"/>
            <a:ext cx="245114" cy="238777"/>
            <a:chOff x="3905060" y="2670488"/>
            <a:chExt cx="245114" cy="238777"/>
          </a:xfrm>
        </p:grpSpPr>
        <p:sp>
          <p:nvSpPr>
            <p:cNvPr id="728" name="Google Shape;728;g21953eb5a11_0_999"/>
            <p:cNvSpPr/>
            <p:nvPr/>
          </p:nvSpPr>
          <p:spPr>
            <a:xfrm>
              <a:off x="3905060" y="2670505"/>
              <a:ext cx="245110" cy="238760"/>
            </a:xfrm>
            <a:custGeom>
              <a:rect b="b" l="l" r="r" t="t"/>
              <a:pathLst>
                <a:path extrusionOk="0" h="238760" w="245110">
                  <a:moveTo>
                    <a:pt x="238417" y="80657"/>
                  </a:moveTo>
                  <a:lnTo>
                    <a:pt x="241237" y="89903"/>
                  </a:lnTo>
                  <a:lnTo>
                    <a:pt x="243295" y="99444"/>
                  </a:lnTo>
                  <a:lnTo>
                    <a:pt x="244555" y="109246"/>
                  </a:lnTo>
                  <a:lnTo>
                    <a:pt x="244983" y="119278"/>
                  </a:lnTo>
                  <a:lnTo>
                    <a:pt x="235357" y="165706"/>
                  </a:lnTo>
                  <a:lnTo>
                    <a:pt x="209107" y="203620"/>
                  </a:lnTo>
                  <a:lnTo>
                    <a:pt x="170171" y="229183"/>
                  </a:lnTo>
                  <a:lnTo>
                    <a:pt x="122491" y="238556"/>
                  </a:lnTo>
                  <a:lnTo>
                    <a:pt x="74811" y="229183"/>
                  </a:lnTo>
                  <a:lnTo>
                    <a:pt x="35875" y="203620"/>
                  </a:lnTo>
                  <a:lnTo>
                    <a:pt x="9625" y="165706"/>
                  </a:lnTo>
                  <a:lnTo>
                    <a:pt x="0" y="119278"/>
                  </a:lnTo>
                  <a:lnTo>
                    <a:pt x="9625" y="72850"/>
                  </a:lnTo>
                  <a:lnTo>
                    <a:pt x="35875" y="34936"/>
                  </a:lnTo>
                  <a:lnTo>
                    <a:pt x="74811" y="9373"/>
                  </a:lnTo>
                  <a:lnTo>
                    <a:pt x="122491" y="0"/>
                  </a:lnTo>
                  <a:lnTo>
                    <a:pt x="138803" y="1048"/>
                  </a:lnTo>
                  <a:lnTo>
                    <a:pt x="154463" y="4105"/>
                  </a:lnTo>
                  <a:lnTo>
                    <a:pt x="169333" y="9033"/>
                  </a:lnTo>
                  <a:lnTo>
                    <a:pt x="183273" y="15697"/>
                  </a:lnTo>
                </a:path>
              </a:pathLst>
            </a:custGeom>
            <a:noFill/>
            <a:ln cap="flat" cmpd="sng" w="12700">
              <a:solidFill>
                <a:srgbClr val="2EB3E8"/>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29" name="Google Shape;729;g21953eb5a11_0_999"/>
            <p:cNvSpPr/>
            <p:nvPr/>
          </p:nvSpPr>
          <p:spPr>
            <a:xfrm>
              <a:off x="3932370" y="2670488"/>
              <a:ext cx="217804" cy="202564"/>
            </a:xfrm>
            <a:custGeom>
              <a:rect b="b" l="l" r="r" t="t"/>
              <a:pathLst>
                <a:path extrusionOk="0" h="202564" w="217804">
                  <a:moveTo>
                    <a:pt x="0" y="129933"/>
                  </a:moveTo>
                  <a:lnTo>
                    <a:pt x="62623" y="202120"/>
                  </a:lnTo>
                  <a:lnTo>
                    <a:pt x="217703" y="0"/>
                  </a:lnTo>
                </a:path>
              </a:pathLst>
            </a:custGeom>
            <a:noFill/>
            <a:ln cap="flat" cmpd="sng" w="12700">
              <a:solidFill>
                <a:srgbClr val="94C959"/>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730" name="Google Shape;730;g21953eb5a11_0_999"/>
          <p:cNvGrpSpPr/>
          <p:nvPr/>
        </p:nvGrpSpPr>
        <p:grpSpPr>
          <a:xfrm>
            <a:off x="3405460" y="4296163"/>
            <a:ext cx="245114" cy="238777"/>
            <a:chOff x="3905060" y="2670488"/>
            <a:chExt cx="245114" cy="238777"/>
          </a:xfrm>
        </p:grpSpPr>
        <p:sp>
          <p:nvSpPr>
            <p:cNvPr id="731" name="Google Shape;731;g21953eb5a11_0_999"/>
            <p:cNvSpPr/>
            <p:nvPr/>
          </p:nvSpPr>
          <p:spPr>
            <a:xfrm>
              <a:off x="3905060" y="2670505"/>
              <a:ext cx="245110" cy="238760"/>
            </a:xfrm>
            <a:custGeom>
              <a:rect b="b" l="l" r="r" t="t"/>
              <a:pathLst>
                <a:path extrusionOk="0" h="238760" w="245110">
                  <a:moveTo>
                    <a:pt x="238417" y="80657"/>
                  </a:moveTo>
                  <a:lnTo>
                    <a:pt x="241237" y="89903"/>
                  </a:lnTo>
                  <a:lnTo>
                    <a:pt x="243295" y="99444"/>
                  </a:lnTo>
                  <a:lnTo>
                    <a:pt x="244555" y="109246"/>
                  </a:lnTo>
                  <a:lnTo>
                    <a:pt x="244983" y="119278"/>
                  </a:lnTo>
                  <a:lnTo>
                    <a:pt x="235357" y="165706"/>
                  </a:lnTo>
                  <a:lnTo>
                    <a:pt x="209107" y="203620"/>
                  </a:lnTo>
                  <a:lnTo>
                    <a:pt x="170171" y="229183"/>
                  </a:lnTo>
                  <a:lnTo>
                    <a:pt x="122491" y="238556"/>
                  </a:lnTo>
                  <a:lnTo>
                    <a:pt x="74811" y="229183"/>
                  </a:lnTo>
                  <a:lnTo>
                    <a:pt x="35875" y="203620"/>
                  </a:lnTo>
                  <a:lnTo>
                    <a:pt x="9625" y="165706"/>
                  </a:lnTo>
                  <a:lnTo>
                    <a:pt x="0" y="119278"/>
                  </a:lnTo>
                  <a:lnTo>
                    <a:pt x="9625" y="72850"/>
                  </a:lnTo>
                  <a:lnTo>
                    <a:pt x="35875" y="34936"/>
                  </a:lnTo>
                  <a:lnTo>
                    <a:pt x="74811" y="9373"/>
                  </a:lnTo>
                  <a:lnTo>
                    <a:pt x="122491" y="0"/>
                  </a:lnTo>
                  <a:lnTo>
                    <a:pt x="138803" y="1048"/>
                  </a:lnTo>
                  <a:lnTo>
                    <a:pt x="154463" y="4105"/>
                  </a:lnTo>
                  <a:lnTo>
                    <a:pt x="169333" y="9033"/>
                  </a:lnTo>
                  <a:lnTo>
                    <a:pt x="183273" y="15697"/>
                  </a:lnTo>
                </a:path>
              </a:pathLst>
            </a:custGeom>
            <a:noFill/>
            <a:ln cap="flat" cmpd="sng" w="12700">
              <a:solidFill>
                <a:srgbClr val="2EB3E8"/>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32" name="Google Shape;732;g21953eb5a11_0_999"/>
            <p:cNvSpPr/>
            <p:nvPr/>
          </p:nvSpPr>
          <p:spPr>
            <a:xfrm>
              <a:off x="3932370" y="2670488"/>
              <a:ext cx="217804" cy="202564"/>
            </a:xfrm>
            <a:custGeom>
              <a:rect b="b" l="l" r="r" t="t"/>
              <a:pathLst>
                <a:path extrusionOk="0" h="202564" w="217804">
                  <a:moveTo>
                    <a:pt x="0" y="129933"/>
                  </a:moveTo>
                  <a:lnTo>
                    <a:pt x="62623" y="202120"/>
                  </a:lnTo>
                  <a:lnTo>
                    <a:pt x="217703" y="0"/>
                  </a:lnTo>
                </a:path>
              </a:pathLst>
            </a:custGeom>
            <a:noFill/>
            <a:ln cap="flat" cmpd="sng" w="12700">
              <a:solidFill>
                <a:srgbClr val="94C959"/>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733" name="Google Shape;733;g21953eb5a11_0_999"/>
          <p:cNvGrpSpPr/>
          <p:nvPr/>
        </p:nvGrpSpPr>
        <p:grpSpPr>
          <a:xfrm>
            <a:off x="3405460" y="5241013"/>
            <a:ext cx="245114" cy="238777"/>
            <a:chOff x="3905060" y="2670488"/>
            <a:chExt cx="245114" cy="238777"/>
          </a:xfrm>
        </p:grpSpPr>
        <p:sp>
          <p:nvSpPr>
            <p:cNvPr id="734" name="Google Shape;734;g21953eb5a11_0_999"/>
            <p:cNvSpPr/>
            <p:nvPr/>
          </p:nvSpPr>
          <p:spPr>
            <a:xfrm>
              <a:off x="3905060" y="2670505"/>
              <a:ext cx="245110" cy="238760"/>
            </a:xfrm>
            <a:custGeom>
              <a:rect b="b" l="l" r="r" t="t"/>
              <a:pathLst>
                <a:path extrusionOk="0" h="238760" w="245110">
                  <a:moveTo>
                    <a:pt x="238417" y="80657"/>
                  </a:moveTo>
                  <a:lnTo>
                    <a:pt x="241237" y="89903"/>
                  </a:lnTo>
                  <a:lnTo>
                    <a:pt x="243295" y="99444"/>
                  </a:lnTo>
                  <a:lnTo>
                    <a:pt x="244555" y="109246"/>
                  </a:lnTo>
                  <a:lnTo>
                    <a:pt x="244983" y="119278"/>
                  </a:lnTo>
                  <a:lnTo>
                    <a:pt x="235357" y="165706"/>
                  </a:lnTo>
                  <a:lnTo>
                    <a:pt x="209107" y="203620"/>
                  </a:lnTo>
                  <a:lnTo>
                    <a:pt x="170171" y="229183"/>
                  </a:lnTo>
                  <a:lnTo>
                    <a:pt x="122491" y="238556"/>
                  </a:lnTo>
                  <a:lnTo>
                    <a:pt x="74811" y="229183"/>
                  </a:lnTo>
                  <a:lnTo>
                    <a:pt x="35875" y="203620"/>
                  </a:lnTo>
                  <a:lnTo>
                    <a:pt x="9625" y="165706"/>
                  </a:lnTo>
                  <a:lnTo>
                    <a:pt x="0" y="119278"/>
                  </a:lnTo>
                  <a:lnTo>
                    <a:pt x="9625" y="72850"/>
                  </a:lnTo>
                  <a:lnTo>
                    <a:pt x="35875" y="34936"/>
                  </a:lnTo>
                  <a:lnTo>
                    <a:pt x="74811" y="9373"/>
                  </a:lnTo>
                  <a:lnTo>
                    <a:pt x="122491" y="0"/>
                  </a:lnTo>
                  <a:lnTo>
                    <a:pt x="138803" y="1048"/>
                  </a:lnTo>
                  <a:lnTo>
                    <a:pt x="154463" y="4105"/>
                  </a:lnTo>
                  <a:lnTo>
                    <a:pt x="169333" y="9033"/>
                  </a:lnTo>
                  <a:lnTo>
                    <a:pt x="183273" y="15697"/>
                  </a:lnTo>
                </a:path>
              </a:pathLst>
            </a:custGeom>
            <a:noFill/>
            <a:ln cap="flat" cmpd="sng" w="12700">
              <a:solidFill>
                <a:srgbClr val="2EB3E8"/>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35" name="Google Shape;735;g21953eb5a11_0_999"/>
            <p:cNvSpPr/>
            <p:nvPr/>
          </p:nvSpPr>
          <p:spPr>
            <a:xfrm>
              <a:off x="3932370" y="2670488"/>
              <a:ext cx="217804" cy="202564"/>
            </a:xfrm>
            <a:custGeom>
              <a:rect b="b" l="l" r="r" t="t"/>
              <a:pathLst>
                <a:path extrusionOk="0" h="202564" w="217804">
                  <a:moveTo>
                    <a:pt x="0" y="129933"/>
                  </a:moveTo>
                  <a:lnTo>
                    <a:pt x="62623" y="202120"/>
                  </a:lnTo>
                  <a:lnTo>
                    <a:pt x="217703" y="0"/>
                  </a:lnTo>
                </a:path>
              </a:pathLst>
            </a:custGeom>
            <a:noFill/>
            <a:ln cap="flat" cmpd="sng" w="12700">
              <a:solidFill>
                <a:srgbClr val="94C959"/>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736" name="Google Shape;736;g21953eb5a11_0_999"/>
          <p:cNvGrpSpPr/>
          <p:nvPr/>
        </p:nvGrpSpPr>
        <p:grpSpPr>
          <a:xfrm>
            <a:off x="3405460" y="5713438"/>
            <a:ext cx="245114" cy="238777"/>
            <a:chOff x="3905060" y="2670488"/>
            <a:chExt cx="245114" cy="238777"/>
          </a:xfrm>
        </p:grpSpPr>
        <p:sp>
          <p:nvSpPr>
            <p:cNvPr id="737" name="Google Shape;737;g21953eb5a11_0_999"/>
            <p:cNvSpPr/>
            <p:nvPr/>
          </p:nvSpPr>
          <p:spPr>
            <a:xfrm>
              <a:off x="3905060" y="2670505"/>
              <a:ext cx="245110" cy="238760"/>
            </a:xfrm>
            <a:custGeom>
              <a:rect b="b" l="l" r="r" t="t"/>
              <a:pathLst>
                <a:path extrusionOk="0" h="238760" w="245110">
                  <a:moveTo>
                    <a:pt x="238417" y="80657"/>
                  </a:moveTo>
                  <a:lnTo>
                    <a:pt x="241237" y="89903"/>
                  </a:lnTo>
                  <a:lnTo>
                    <a:pt x="243295" y="99444"/>
                  </a:lnTo>
                  <a:lnTo>
                    <a:pt x="244555" y="109246"/>
                  </a:lnTo>
                  <a:lnTo>
                    <a:pt x="244983" y="119278"/>
                  </a:lnTo>
                  <a:lnTo>
                    <a:pt x="235357" y="165706"/>
                  </a:lnTo>
                  <a:lnTo>
                    <a:pt x="209107" y="203620"/>
                  </a:lnTo>
                  <a:lnTo>
                    <a:pt x="170171" y="229183"/>
                  </a:lnTo>
                  <a:lnTo>
                    <a:pt x="122491" y="238556"/>
                  </a:lnTo>
                  <a:lnTo>
                    <a:pt x="74811" y="229183"/>
                  </a:lnTo>
                  <a:lnTo>
                    <a:pt x="35875" y="203620"/>
                  </a:lnTo>
                  <a:lnTo>
                    <a:pt x="9625" y="165706"/>
                  </a:lnTo>
                  <a:lnTo>
                    <a:pt x="0" y="119278"/>
                  </a:lnTo>
                  <a:lnTo>
                    <a:pt x="9625" y="72850"/>
                  </a:lnTo>
                  <a:lnTo>
                    <a:pt x="35875" y="34936"/>
                  </a:lnTo>
                  <a:lnTo>
                    <a:pt x="74811" y="9373"/>
                  </a:lnTo>
                  <a:lnTo>
                    <a:pt x="122491" y="0"/>
                  </a:lnTo>
                  <a:lnTo>
                    <a:pt x="138803" y="1048"/>
                  </a:lnTo>
                  <a:lnTo>
                    <a:pt x="154463" y="4105"/>
                  </a:lnTo>
                  <a:lnTo>
                    <a:pt x="169333" y="9033"/>
                  </a:lnTo>
                  <a:lnTo>
                    <a:pt x="183273" y="15697"/>
                  </a:lnTo>
                </a:path>
              </a:pathLst>
            </a:custGeom>
            <a:noFill/>
            <a:ln cap="flat" cmpd="sng" w="12700">
              <a:solidFill>
                <a:srgbClr val="2EB3E8"/>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38" name="Google Shape;738;g21953eb5a11_0_999"/>
            <p:cNvSpPr/>
            <p:nvPr/>
          </p:nvSpPr>
          <p:spPr>
            <a:xfrm>
              <a:off x="3932370" y="2670488"/>
              <a:ext cx="217804" cy="202564"/>
            </a:xfrm>
            <a:custGeom>
              <a:rect b="b" l="l" r="r" t="t"/>
              <a:pathLst>
                <a:path extrusionOk="0" h="202564" w="217804">
                  <a:moveTo>
                    <a:pt x="0" y="129933"/>
                  </a:moveTo>
                  <a:lnTo>
                    <a:pt x="62623" y="202120"/>
                  </a:lnTo>
                  <a:lnTo>
                    <a:pt x="217703" y="0"/>
                  </a:lnTo>
                </a:path>
              </a:pathLst>
            </a:custGeom>
            <a:noFill/>
            <a:ln cap="flat" cmpd="sng" w="12700">
              <a:solidFill>
                <a:srgbClr val="94C959"/>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739" name="Google Shape;739;g21953eb5a11_0_999"/>
          <p:cNvSpPr txBox="1"/>
          <p:nvPr/>
        </p:nvSpPr>
        <p:spPr>
          <a:xfrm>
            <a:off x="3864325" y="3264450"/>
            <a:ext cx="376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latin typeface="Gill Sans"/>
                <a:ea typeface="Gill Sans"/>
                <a:cs typeface="Gill Sans"/>
                <a:sym typeface="Gill Sans"/>
              </a:rPr>
              <a:t>Features</a:t>
            </a:r>
            <a:endParaRPr>
              <a:solidFill>
                <a:schemeClr val="lt1"/>
              </a:solidFill>
              <a:latin typeface="Gill Sans"/>
              <a:ea typeface="Gill Sans"/>
              <a:cs typeface="Gill Sans"/>
              <a:sym typeface="Gill Sans"/>
            </a:endParaRPr>
          </a:p>
        </p:txBody>
      </p:sp>
      <p:sp>
        <p:nvSpPr>
          <p:cNvPr id="740" name="Google Shape;740;g21953eb5a11_0_999"/>
          <p:cNvSpPr txBox="1"/>
          <p:nvPr/>
        </p:nvSpPr>
        <p:spPr>
          <a:xfrm>
            <a:off x="3854963" y="4196975"/>
            <a:ext cx="385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latin typeface="Gill Sans"/>
                <a:ea typeface="Gill Sans"/>
                <a:cs typeface="Gill Sans"/>
                <a:sym typeface="Gill Sans"/>
              </a:rPr>
              <a:t>Feature Selection</a:t>
            </a:r>
            <a:endParaRPr>
              <a:solidFill>
                <a:schemeClr val="lt1"/>
              </a:solidFill>
              <a:latin typeface="Gill Sans"/>
              <a:ea typeface="Gill Sans"/>
              <a:cs typeface="Gill Sans"/>
              <a:sym typeface="Gill Sans"/>
            </a:endParaRPr>
          </a:p>
        </p:txBody>
      </p:sp>
      <p:sp>
        <p:nvSpPr>
          <p:cNvPr id="741" name="Google Shape;741;g21953eb5a11_0_999"/>
          <p:cNvSpPr txBox="1"/>
          <p:nvPr/>
        </p:nvSpPr>
        <p:spPr>
          <a:xfrm>
            <a:off x="3850363" y="5139425"/>
            <a:ext cx="376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latin typeface="Gill Sans"/>
                <a:ea typeface="Gill Sans"/>
                <a:cs typeface="Gill Sans"/>
                <a:sym typeface="Gill Sans"/>
              </a:rPr>
              <a:t>Champion Model</a:t>
            </a:r>
            <a:endParaRPr>
              <a:solidFill>
                <a:schemeClr val="lt1"/>
              </a:solidFill>
              <a:latin typeface="Gill Sans"/>
              <a:ea typeface="Gill Sans"/>
              <a:cs typeface="Gill Sans"/>
              <a:sym typeface="Gill Sans"/>
            </a:endParaRPr>
          </a:p>
        </p:txBody>
      </p:sp>
      <p:grpSp>
        <p:nvGrpSpPr>
          <p:cNvPr id="742" name="Google Shape;742;g21953eb5a11_0_999"/>
          <p:cNvGrpSpPr/>
          <p:nvPr/>
        </p:nvGrpSpPr>
        <p:grpSpPr>
          <a:xfrm>
            <a:off x="3405460" y="6185863"/>
            <a:ext cx="245114" cy="238777"/>
            <a:chOff x="3905060" y="2670488"/>
            <a:chExt cx="245114" cy="238777"/>
          </a:xfrm>
        </p:grpSpPr>
        <p:sp>
          <p:nvSpPr>
            <p:cNvPr id="743" name="Google Shape;743;g21953eb5a11_0_999"/>
            <p:cNvSpPr/>
            <p:nvPr/>
          </p:nvSpPr>
          <p:spPr>
            <a:xfrm>
              <a:off x="3905060" y="2670505"/>
              <a:ext cx="245110" cy="238760"/>
            </a:xfrm>
            <a:custGeom>
              <a:rect b="b" l="l" r="r" t="t"/>
              <a:pathLst>
                <a:path extrusionOk="0" h="238760" w="245110">
                  <a:moveTo>
                    <a:pt x="238417" y="80657"/>
                  </a:moveTo>
                  <a:lnTo>
                    <a:pt x="241237" y="89903"/>
                  </a:lnTo>
                  <a:lnTo>
                    <a:pt x="243295" y="99444"/>
                  </a:lnTo>
                  <a:lnTo>
                    <a:pt x="244555" y="109246"/>
                  </a:lnTo>
                  <a:lnTo>
                    <a:pt x="244983" y="119278"/>
                  </a:lnTo>
                  <a:lnTo>
                    <a:pt x="235357" y="165706"/>
                  </a:lnTo>
                  <a:lnTo>
                    <a:pt x="209107" y="203620"/>
                  </a:lnTo>
                  <a:lnTo>
                    <a:pt x="170171" y="229183"/>
                  </a:lnTo>
                  <a:lnTo>
                    <a:pt x="122491" y="238556"/>
                  </a:lnTo>
                  <a:lnTo>
                    <a:pt x="74811" y="229183"/>
                  </a:lnTo>
                  <a:lnTo>
                    <a:pt x="35875" y="203620"/>
                  </a:lnTo>
                  <a:lnTo>
                    <a:pt x="9625" y="165706"/>
                  </a:lnTo>
                  <a:lnTo>
                    <a:pt x="0" y="119278"/>
                  </a:lnTo>
                  <a:lnTo>
                    <a:pt x="9625" y="72850"/>
                  </a:lnTo>
                  <a:lnTo>
                    <a:pt x="35875" y="34936"/>
                  </a:lnTo>
                  <a:lnTo>
                    <a:pt x="74811" y="9373"/>
                  </a:lnTo>
                  <a:lnTo>
                    <a:pt x="122491" y="0"/>
                  </a:lnTo>
                  <a:lnTo>
                    <a:pt x="138803" y="1048"/>
                  </a:lnTo>
                  <a:lnTo>
                    <a:pt x="154463" y="4105"/>
                  </a:lnTo>
                  <a:lnTo>
                    <a:pt x="169333" y="9033"/>
                  </a:lnTo>
                  <a:lnTo>
                    <a:pt x="183273" y="15697"/>
                  </a:lnTo>
                </a:path>
              </a:pathLst>
            </a:custGeom>
            <a:noFill/>
            <a:ln cap="flat" cmpd="sng" w="12700">
              <a:solidFill>
                <a:srgbClr val="2EB3E8"/>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44" name="Google Shape;744;g21953eb5a11_0_999"/>
            <p:cNvSpPr/>
            <p:nvPr/>
          </p:nvSpPr>
          <p:spPr>
            <a:xfrm>
              <a:off x="3932370" y="2670488"/>
              <a:ext cx="217804" cy="202564"/>
            </a:xfrm>
            <a:custGeom>
              <a:rect b="b" l="l" r="r" t="t"/>
              <a:pathLst>
                <a:path extrusionOk="0" h="202564" w="217804">
                  <a:moveTo>
                    <a:pt x="0" y="129933"/>
                  </a:moveTo>
                  <a:lnTo>
                    <a:pt x="62623" y="202120"/>
                  </a:lnTo>
                  <a:lnTo>
                    <a:pt x="217703" y="0"/>
                  </a:lnTo>
                </a:path>
              </a:pathLst>
            </a:custGeom>
            <a:noFill/>
            <a:ln cap="flat" cmpd="sng" w="12700">
              <a:solidFill>
                <a:srgbClr val="94C959"/>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745" name="Google Shape;745;g21953eb5a11_0_999"/>
          <p:cNvSpPr txBox="1"/>
          <p:nvPr/>
        </p:nvSpPr>
        <p:spPr>
          <a:xfrm>
            <a:off x="3850363" y="5610650"/>
            <a:ext cx="376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latin typeface="Gill Sans"/>
                <a:ea typeface="Gill Sans"/>
                <a:cs typeface="Gill Sans"/>
                <a:sym typeface="Gill Sans"/>
              </a:rPr>
              <a:t>Model Inference</a:t>
            </a:r>
            <a:endParaRPr>
              <a:solidFill>
                <a:schemeClr val="lt1"/>
              </a:solidFill>
              <a:latin typeface="Gill Sans"/>
              <a:ea typeface="Gill Sans"/>
              <a:cs typeface="Gill Sans"/>
              <a:sym typeface="Gill Sans"/>
            </a:endParaRPr>
          </a:p>
        </p:txBody>
      </p:sp>
      <p:sp>
        <p:nvSpPr>
          <p:cNvPr id="746" name="Google Shape;746;g21953eb5a11_0_999"/>
          <p:cNvSpPr txBox="1"/>
          <p:nvPr/>
        </p:nvSpPr>
        <p:spPr>
          <a:xfrm>
            <a:off x="3850363" y="6081875"/>
            <a:ext cx="376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latin typeface="Gill Sans"/>
                <a:ea typeface="Gill Sans"/>
                <a:cs typeface="Gill Sans"/>
                <a:sym typeface="Gill Sans"/>
              </a:rPr>
              <a:t>Further Refinement</a:t>
            </a:r>
            <a:endParaRPr>
              <a:solidFill>
                <a:schemeClr val="lt1"/>
              </a:solidFill>
              <a:latin typeface="Gill Sans"/>
              <a:ea typeface="Gill Sans"/>
              <a:cs typeface="Gill Sans"/>
              <a:sym typeface="Gill Sans"/>
            </a:endParaRPr>
          </a:p>
        </p:txBody>
      </p:sp>
      <p:sp>
        <p:nvSpPr>
          <p:cNvPr id="747" name="Google Shape;747;g21953eb5a11_0_999"/>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rtl="0" algn="l">
              <a:lnSpc>
                <a:spcPct val="100000"/>
              </a:lnSpc>
              <a:spcBef>
                <a:spcPts val="0"/>
              </a:spcBef>
              <a:spcAft>
                <a:spcPts val="0"/>
              </a:spcAft>
              <a:buNone/>
            </a:pPr>
            <a:r>
              <a:rPr lang="en-US"/>
              <a:t>Mortgage Climate Risk Report</a:t>
            </a:r>
            <a:endParaRPr/>
          </a:p>
        </p:txBody>
      </p:sp>
      <p:sp>
        <p:nvSpPr>
          <p:cNvPr id="748" name="Google Shape;748;g21953eb5a11_0_999"/>
          <p:cNvSpPr txBox="1"/>
          <p:nvPr>
            <p:ph idx="12" type="sldNum"/>
          </p:nvPr>
        </p:nvSpPr>
        <p:spPr>
          <a:xfrm>
            <a:off x="8009501" y="6482075"/>
            <a:ext cx="921300" cy="143700"/>
          </a:xfrm>
          <a:prstGeom prst="rect">
            <a:avLst/>
          </a:prstGeom>
          <a:noFill/>
          <a:ln>
            <a:noFill/>
          </a:ln>
        </p:spPr>
        <p:txBody>
          <a:bodyPr anchorCtr="0" anchor="t" bIns="0" lIns="0" spcFirstLastPara="1" rIns="0" wrap="square" tIns="5125">
            <a:spAutoFit/>
          </a:bodyPr>
          <a:lstStyle/>
          <a:p>
            <a:pPr indent="0" lvl="0" marL="12700" rtl="0" algn="l">
              <a:lnSpc>
                <a:spcPct val="100000"/>
              </a:lnSpc>
              <a:spcBef>
                <a:spcPts val="0"/>
              </a:spcBef>
              <a:spcAft>
                <a:spcPts val="0"/>
              </a:spcAft>
              <a:buNone/>
            </a:pPr>
            <a:r>
              <a:rPr lang="en-US"/>
              <a:t>Mar 2023 | </a:t>
            </a: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52" name="Shape 752"/>
        <p:cNvGrpSpPr/>
        <p:nvPr/>
      </p:nvGrpSpPr>
      <p:grpSpPr>
        <a:xfrm>
          <a:off x="0" y="0"/>
          <a:ext cx="0" cy="0"/>
          <a:chOff x="0" y="0"/>
          <a:chExt cx="0" cy="0"/>
        </a:xfrm>
      </p:grpSpPr>
      <p:grpSp>
        <p:nvGrpSpPr>
          <p:cNvPr id="753" name="Google Shape;753;g21953eb5a11_0_1061"/>
          <p:cNvGrpSpPr/>
          <p:nvPr/>
        </p:nvGrpSpPr>
        <p:grpSpPr>
          <a:xfrm>
            <a:off x="0" y="0"/>
            <a:ext cx="9144091" cy="484579"/>
            <a:chOff x="0" y="0"/>
            <a:chExt cx="10058400" cy="549160"/>
          </a:xfrm>
        </p:grpSpPr>
        <p:pic>
          <p:nvPicPr>
            <p:cNvPr id="754" name="Google Shape;754;g21953eb5a11_0_1061"/>
            <p:cNvPicPr preferRelativeResize="0"/>
            <p:nvPr/>
          </p:nvPicPr>
          <p:blipFill rotWithShape="1">
            <a:blip r:embed="rId3">
              <a:alphaModFix/>
            </a:blip>
            <a:srcRect b="0" l="0" r="0" t="0"/>
            <a:stretch/>
          </p:blipFill>
          <p:spPr>
            <a:xfrm>
              <a:off x="9354311" y="425875"/>
              <a:ext cx="246888" cy="123285"/>
            </a:xfrm>
            <a:prstGeom prst="rect">
              <a:avLst/>
            </a:prstGeom>
            <a:noFill/>
            <a:ln>
              <a:noFill/>
            </a:ln>
          </p:spPr>
        </p:pic>
        <p:sp>
          <p:nvSpPr>
            <p:cNvPr id="755" name="Google Shape;755;g21953eb5a11_0_1061"/>
            <p:cNvSpPr/>
            <p:nvPr/>
          </p:nvSpPr>
          <p:spPr>
            <a:xfrm>
              <a:off x="0" y="0"/>
              <a:ext cx="10058400" cy="179705"/>
            </a:xfrm>
            <a:custGeom>
              <a:rect b="b" l="l" r="r" t="t"/>
              <a:pathLst>
                <a:path extrusionOk="0" h="179705" w="10058400">
                  <a:moveTo>
                    <a:pt x="0" y="179324"/>
                  </a:moveTo>
                  <a:lnTo>
                    <a:pt x="10058400" y="179324"/>
                  </a:lnTo>
                  <a:lnTo>
                    <a:pt x="10058400" y="0"/>
                  </a:lnTo>
                  <a:lnTo>
                    <a:pt x="0" y="0"/>
                  </a:lnTo>
                  <a:lnTo>
                    <a:pt x="0" y="179324"/>
                  </a:lnTo>
                  <a:close/>
                </a:path>
              </a:pathLst>
            </a:custGeom>
            <a:solidFill>
              <a:srgbClr val="29B5E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300"/>
            </a:p>
          </p:txBody>
        </p:sp>
      </p:grpSp>
      <p:sp>
        <p:nvSpPr>
          <p:cNvPr id="756" name="Google Shape;756;g21953eb5a11_0_1061"/>
          <p:cNvSpPr txBox="1"/>
          <p:nvPr>
            <p:ph type="title"/>
          </p:nvPr>
        </p:nvSpPr>
        <p:spPr>
          <a:xfrm>
            <a:off x="293730" y="165065"/>
            <a:ext cx="7578000" cy="381000"/>
          </a:xfrm>
          <a:prstGeom prst="rect">
            <a:avLst/>
          </a:prstGeom>
          <a:noFill/>
          <a:ln>
            <a:noFill/>
          </a:ln>
        </p:spPr>
        <p:txBody>
          <a:bodyPr anchorCtr="0" anchor="t" bIns="0" lIns="0" spcFirstLastPara="1" rIns="0" wrap="square" tIns="11425">
            <a:spAutoFit/>
          </a:bodyPr>
          <a:lstStyle/>
          <a:p>
            <a:pPr indent="0" lvl="0" marL="0" rtl="0" algn="l">
              <a:spcBef>
                <a:spcPts val="0"/>
              </a:spcBef>
              <a:spcAft>
                <a:spcPts val="0"/>
              </a:spcAft>
              <a:buNone/>
            </a:pPr>
            <a:r>
              <a:rPr lang="en-US" sz="2400">
                <a:solidFill>
                  <a:srgbClr val="24467D"/>
                </a:solidFill>
                <a:latin typeface="Gill Sans"/>
                <a:ea typeface="Gill Sans"/>
                <a:cs typeface="Gill Sans"/>
                <a:sym typeface="Gill Sans"/>
              </a:rPr>
              <a:t>Target Variables</a:t>
            </a:r>
            <a:endParaRPr sz="2400">
              <a:solidFill>
                <a:srgbClr val="24467D"/>
              </a:solidFill>
              <a:latin typeface="Gill Sans"/>
              <a:ea typeface="Gill Sans"/>
              <a:cs typeface="Gill Sans"/>
              <a:sym typeface="Gill Sans"/>
            </a:endParaRPr>
          </a:p>
        </p:txBody>
      </p:sp>
      <p:sp>
        <p:nvSpPr>
          <p:cNvPr id="757" name="Google Shape;757;g21953eb5a11_0_1061"/>
          <p:cNvSpPr txBox="1"/>
          <p:nvPr/>
        </p:nvSpPr>
        <p:spPr>
          <a:xfrm>
            <a:off x="839688" y="695100"/>
            <a:ext cx="7436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300">
                <a:solidFill>
                  <a:srgbClr val="24467D"/>
                </a:solidFill>
              </a:rPr>
              <a:t>Overall Risk/EAL Rating</a:t>
            </a:r>
            <a:endParaRPr>
              <a:solidFill>
                <a:srgbClr val="24467D"/>
              </a:solidFill>
              <a:latin typeface="Calibri"/>
              <a:ea typeface="Calibri"/>
              <a:cs typeface="Calibri"/>
              <a:sym typeface="Calibri"/>
            </a:endParaRPr>
          </a:p>
        </p:txBody>
      </p:sp>
      <p:pic>
        <p:nvPicPr>
          <p:cNvPr id="758" name="Google Shape;758;g21953eb5a11_0_1061"/>
          <p:cNvPicPr preferRelativeResize="0"/>
          <p:nvPr/>
        </p:nvPicPr>
        <p:blipFill rotWithShape="1">
          <a:blip r:embed="rId4">
            <a:alphaModFix/>
          </a:blip>
          <a:srcRect b="0" l="0" r="0" t="0"/>
          <a:stretch/>
        </p:blipFill>
        <p:spPr>
          <a:xfrm>
            <a:off x="581676" y="782777"/>
            <a:ext cx="210476" cy="209537"/>
          </a:xfrm>
          <a:prstGeom prst="rect">
            <a:avLst/>
          </a:prstGeom>
          <a:noFill/>
          <a:ln>
            <a:noFill/>
          </a:ln>
        </p:spPr>
      </p:pic>
      <p:pic>
        <p:nvPicPr>
          <p:cNvPr id="759" name="Google Shape;759;g21953eb5a11_0_1061"/>
          <p:cNvPicPr preferRelativeResize="0"/>
          <p:nvPr/>
        </p:nvPicPr>
        <p:blipFill rotWithShape="1">
          <a:blip r:embed="rId4">
            <a:alphaModFix/>
          </a:blip>
          <a:srcRect b="0" l="0" r="0" t="0"/>
          <a:stretch/>
        </p:blipFill>
        <p:spPr>
          <a:xfrm>
            <a:off x="581664" y="2432164"/>
            <a:ext cx="210476" cy="209537"/>
          </a:xfrm>
          <a:prstGeom prst="rect">
            <a:avLst/>
          </a:prstGeom>
          <a:noFill/>
          <a:ln>
            <a:noFill/>
          </a:ln>
        </p:spPr>
      </p:pic>
      <p:sp>
        <p:nvSpPr>
          <p:cNvPr id="760" name="Google Shape;760;g21953eb5a11_0_1061"/>
          <p:cNvSpPr txBox="1"/>
          <p:nvPr/>
        </p:nvSpPr>
        <p:spPr>
          <a:xfrm>
            <a:off x="857100" y="2344513"/>
            <a:ext cx="74367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US" sz="1300">
                <a:solidFill>
                  <a:srgbClr val="24467D"/>
                </a:solidFill>
              </a:rPr>
              <a:t>Relationship between Risk and Expected Annual Loss</a:t>
            </a:r>
            <a:endParaRPr b="1" sz="1300">
              <a:solidFill>
                <a:srgbClr val="24467D"/>
              </a:solidFill>
            </a:endParaRPr>
          </a:p>
        </p:txBody>
      </p:sp>
      <p:sp>
        <p:nvSpPr>
          <p:cNvPr id="761" name="Google Shape;761;g21953eb5a11_0_1061"/>
          <p:cNvSpPr txBox="1"/>
          <p:nvPr/>
        </p:nvSpPr>
        <p:spPr>
          <a:xfrm>
            <a:off x="857050" y="1492525"/>
            <a:ext cx="7436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300">
                <a:solidFill>
                  <a:srgbClr val="24467D"/>
                </a:solidFill>
              </a:rPr>
              <a:t>Overall Risk/EAL Score (Continuous Numerical Variable, from 0 to 100)</a:t>
            </a:r>
            <a:endParaRPr b="1" sz="1300">
              <a:solidFill>
                <a:srgbClr val="24467D"/>
              </a:solidFill>
            </a:endParaRPr>
          </a:p>
        </p:txBody>
      </p:sp>
      <p:pic>
        <p:nvPicPr>
          <p:cNvPr id="762" name="Google Shape;762;g21953eb5a11_0_1061"/>
          <p:cNvPicPr preferRelativeResize="0"/>
          <p:nvPr/>
        </p:nvPicPr>
        <p:blipFill rotWithShape="1">
          <a:blip r:embed="rId4">
            <a:alphaModFix/>
          </a:blip>
          <a:srcRect b="0" l="0" r="0" t="0"/>
          <a:stretch/>
        </p:blipFill>
        <p:spPr>
          <a:xfrm>
            <a:off x="581664" y="1596689"/>
            <a:ext cx="210476" cy="209537"/>
          </a:xfrm>
          <a:prstGeom prst="rect">
            <a:avLst/>
          </a:prstGeom>
          <a:noFill/>
          <a:ln>
            <a:noFill/>
          </a:ln>
        </p:spPr>
      </p:pic>
      <p:sp>
        <p:nvSpPr>
          <p:cNvPr id="763" name="Google Shape;763;g21953eb5a11_0_1061"/>
          <p:cNvSpPr/>
          <p:nvPr/>
        </p:nvSpPr>
        <p:spPr>
          <a:xfrm rot="10800000">
            <a:off x="1118875" y="1968500"/>
            <a:ext cx="6526800" cy="209400"/>
          </a:xfrm>
          <a:prstGeom prst="rect">
            <a:avLst/>
          </a:prstGeom>
          <a:gradFill>
            <a:gsLst>
              <a:gs pos="0">
                <a:srgbClr val="BFBFBF"/>
              </a:gs>
              <a:gs pos="100000">
                <a:srgbClr val="1FB5E8"/>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g21953eb5a11_0_1061"/>
          <p:cNvSpPr txBox="1"/>
          <p:nvPr/>
        </p:nvSpPr>
        <p:spPr>
          <a:xfrm>
            <a:off x="803475" y="1873100"/>
            <a:ext cx="24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0</a:t>
            </a:r>
            <a:endParaRPr>
              <a:latin typeface="Calibri"/>
              <a:ea typeface="Calibri"/>
              <a:cs typeface="Calibri"/>
              <a:sym typeface="Calibri"/>
            </a:endParaRPr>
          </a:p>
        </p:txBody>
      </p:sp>
      <p:sp>
        <p:nvSpPr>
          <p:cNvPr id="765" name="Google Shape;765;g21953eb5a11_0_1061"/>
          <p:cNvSpPr txBox="1"/>
          <p:nvPr/>
        </p:nvSpPr>
        <p:spPr>
          <a:xfrm>
            <a:off x="7737825" y="1873100"/>
            <a:ext cx="50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100</a:t>
            </a:r>
            <a:endParaRPr>
              <a:latin typeface="Calibri"/>
              <a:ea typeface="Calibri"/>
              <a:cs typeface="Calibri"/>
              <a:sym typeface="Calibri"/>
            </a:endParaRPr>
          </a:p>
        </p:txBody>
      </p:sp>
      <p:sp>
        <p:nvSpPr>
          <p:cNvPr id="766" name="Google Shape;766;g21953eb5a11_0_1061"/>
          <p:cNvSpPr/>
          <p:nvPr/>
        </p:nvSpPr>
        <p:spPr>
          <a:xfrm>
            <a:off x="2451824" y="2773700"/>
            <a:ext cx="643374" cy="633135"/>
          </a:xfrm>
          <a:custGeom>
            <a:rect b="b" l="l" r="r" t="t"/>
            <a:pathLst>
              <a:path extrusionOk="0" h="682625" w="682625">
                <a:moveTo>
                  <a:pt x="341134" y="0"/>
                </a:moveTo>
                <a:lnTo>
                  <a:pt x="294844" y="3114"/>
                </a:lnTo>
                <a:lnTo>
                  <a:pt x="250447" y="12185"/>
                </a:lnTo>
                <a:lnTo>
                  <a:pt x="208349" y="26807"/>
                </a:lnTo>
                <a:lnTo>
                  <a:pt x="168957" y="46574"/>
                </a:lnTo>
                <a:lnTo>
                  <a:pt x="132677" y="71079"/>
                </a:lnTo>
                <a:lnTo>
                  <a:pt x="99915" y="99915"/>
                </a:lnTo>
                <a:lnTo>
                  <a:pt x="71079" y="132677"/>
                </a:lnTo>
                <a:lnTo>
                  <a:pt x="46574" y="168957"/>
                </a:lnTo>
                <a:lnTo>
                  <a:pt x="26807" y="208349"/>
                </a:lnTo>
                <a:lnTo>
                  <a:pt x="12185" y="250447"/>
                </a:lnTo>
                <a:lnTo>
                  <a:pt x="3114" y="294844"/>
                </a:lnTo>
                <a:lnTo>
                  <a:pt x="0" y="341134"/>
                </a:lnTo>
                <a:lnTo>
                  <a:pt x="3114" y="387424"/>
                </a:lnTo>
                <a:lnTo>
                  <a:pt x="12185" y="431822"/>
                </a:lnTo>
                <a:lnTo>
                  <a:pt x="26807" y="473920"/>
                </a:lnTo>
                <a:lnTo>
                  <a:pt x="46574" y="513312"/>
                </a:lnTo>
                <a:lnTo>
                  <a:pt x="71079" y="549592"/>
                </a:lnTo>
                <a:lnTo>
                  <a:pt x="99915" y="582353"/>
                </a:lnTo>
                <a:lnTo>
                  <a:pt x="132677" y="611190"/>
                </a:lnTo>
                <a:lnTo>
                  <a:pt x="168957" y="635694"/>
                </a:lnTo>
                <a:lnTo>
                  <a:pt x="208349" y="655461"/>
                </a:lnTo>
                <a:lnTo>
                  <a:pt x="250447" y="670083"/>
                </a:lnTo>
                <a:lnTo>
                  <a:pt x="294844" y="679155"/>
                </a:lnTo>
                <a:lnTo>
                  <a:pt x="341134" y="682269"/>
                </a:lnTo>
                <a:lnTo>
                  <a:pt x="387421" y="679155"/>
                </a:lnTo>
                <a:lnTo>
                  <a:pt x="431816" y="670083"/>
                </a:lnTo>
                <a:lnTo>
                  <a:pt x="473912" y="655461"/>
                </a:lnTo>
                <a:lnTo>
                  <a:pt x="513303" y="635694"/>
                </a:lnTo>
                <a:lnTo>
                  <a:pt x="549582" y="611190"/>
                </a:lnTo>
                <a:lnTo>
                  <a:pt x="582342" y="582353"/>
                </a:lnTo>
                <a:lnTo>
                  <a:pt x="611178" y="549592"/>
                </a:lnTo>
                <a:lnTo>
                  <a:pt x="635682" y="513312"/>
                </a:lnTo>
                <a:lnTo>
                  <a:pt x="655448" y="473920"/>
                </a:lnTo>
                <a:lnTo>
                  <a:pt x="670071" y="431822"/>
                </a:lnTo>
                <a:lnTo>
                  <a:pt x="679142" y="387424"/>
                </a:lnTo>
                <a:lnTo>
                  <a:pt x="682256" y="341134"/>
                </a:lnTo>
                <a:lnTo>
                  <a:pt x="679142" y="294844"/>
                </a:lnTo>
                <a:lnTo>
                  <a:pt x="670071" y="250447"/>
                </a:lnTo>
                <a:lnTo>
                  <a:pt x="655448" y="208349"/>
                </a:lnTo>
                <a:lnTo>
                  <a:pt x="635682" y="168957"/>
                </a:lnTo>
                <a:lnTo>
                  <a:pt x="611178" y="132677"/>
                </a:lnTo>
                <a:lnTo>
                  <a:pt x="582342" y="99915"/>
                </a:lnTo>
                <a:lnTo>
                  <a:pt x="549582" y="71079"/>
                </a:lnTo>
                <a:lnTo>
                  <a:pt x="513303" y="46574"/>
                </a:lnTo>
                <a:lnTo>
                  <a:pt x="473912" y="26807"/>
                </a:lnTo>
                <a:lnTo>
                  <a:pt x="431816" y="12185"/>
                </a:lnTo>
                <a:lnTo>
                  <a:pt x="387421" y="3114"/>
                </a:lnTo>
                <a:lnTo>
                  <a:pt x="341134" y="0"/>
                </a:lnTo>
                <a:close/>
              </a:path>
            </a:pathLst>
          </a:custGeom>
          <a:solidFill>
            <a:srgbClr val="2EB3E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67" name="Google Shape;767;g21953eb5a11_0_1061"/>
          <p:cNvSpPr/>
          <p:nvPr/>
        </p:nvSpPr>
        <p:spPr>
          <a:xfrm>
            <a:off x="3579850" y="2787950"/>
            <a:ext cx="3107806" cy="602944"/>
          </a:xfrm>
          <a:custGeom>
            <a:rect b="b" l="l" r="r" t="t"/>
            <a:pathLst>
              <a:path extrusionOk="0" h="685164" w="2595245">
                <a:moveTo>
                  <a:pt x="2252433" y="0"/>
                </a:moveTo>
                <a:lnTo>
                  <a:pt x="342506" y="0"/>
                </a:lnTo>
                <a:lnTo>
                  <a:pt x="296194" y="3141"/>
                </a:lnTo>
                <a:lnTo>
                  <a:pt x="251726" y="12288"/>
                </a:lnTo>
                <a:lnTo>
                  <a:pt x="209517" y="27025"/>
                </a:lnTo>
                <a:lnTo>
                  <a:pt x="169984" y="46935"/>
                </a:lnTo>
                <a:lnTo>
                  <a:pt x="133543" y="71603"/>
                </a:lnTo>
                <a:lnTo>
                  <a:pt x="100610" y="100610"/>
                </a:lnTo>
                <a:lnTo>
                  <a:pt x="71603" y="133543"/>
                </a:lnTo>
                <a:lnTo>
                  <a:pt x="46935" y="169984"/>
                </a:lnTo>
                <a:lnTo>
                  <a:pt x="27025" y="209517"/>
                </a:lnTo>
                <a:lnTo>
                  <a:pt x="12288" y="251726"/>
                </a:lnTo>
                <a:lnTo>
                  <a:pt x="3141" y="296194"/>
                </a:lnTo>
                <a:lnTo>
                  <a:pt x="0" y="342506"/>
                </a:lnTo>
                <a:lnTo>
                  <a:pt x="3141" y="388818"/>
                </a:lnTo>
                <a:lnTo>
                  <a:pt x="12288" y="433286"/>
                </a:lnTo>
                <a:lnTo>
                  <a:pt x="27025" y="475495"/>
                </a:lnTo>
                <a:lnTo>
                  <a:pt x="46935" y="515028"/>
                </a:lnTo>
                <a:lnTo>
                  <a:pt x="71603" y="551469"/>
                </a:lnTo>
                <a:lnTo>
                  <a:pt x="100610" y="584401"/>
                </a:lnTo>
                <a:lnTo>
                  <a:pt x="133543" y="613409"/>
                </a:lnTo>
                <a:lnTo>
                  <a:pt x="169984" y="638076"/>
                </a:lnTo>
                <a:lnTo>
                  <a:pt x="209517" y="657986"/>
                </a:lnTo>
                <a:lnTo>
                  <a:pt x="251726" y="672723"/>
                </a:lnTo>
                <a:lnTo>
                  <a:pt x="296194" y="681870"/>
                </a:lnTo>
                <a:lnTo>
                  <a:pt x="342506" y="685012"/>
                </a:lnTo>
                <a:lnTo>
                  <a:pt x="2252433" y="685012"/>
                </a:lnTo>
                <a:lnTo>
                  <a:pt x="2298745" y="681870"/>
                </a:lnTo>
                <a:lnTo>
                  <a:pt x="2343214" y="672723"/>
                </a:lnTo>
                <a:lnTo>
                  <a:pt x="2385422" y="657986"/>
                </a:lnTo>
                <a:lnTo>
                  <a:pt x="2424955" y="638076"/>
                </a:lnTo>
                <a:lnTo>
                  <a:pt x="2461396" y="613409"/>
                </a:lnTo>
                <a:lnTo>
                  <a:pt x="2494329" y="584401"/>
                </a:lnTo>
                <a:lnTo>
                  <a:pt x="2523337" y="551469"/>
                </a:lnTo>
                <a:lnTo>
                  <a:pt x="2548004" y="515028"/>
                </a:lnTo>
                <a:lnTo>
                  <a:pt x="2567914" y="475495"/>
                </a:lnTo>
                <a:lnTo>
                  <a:pt x="2582651" y="433286"/>
                </a:lnTo>
                <a:lnTo>
                  <a:pt x="2591798" y="388818"/>
                </a:lnTo>
                <a:lnTo>
                  <a:pt x="2594940" y="342506"/>
                </a:lnTo>
                <a:lnTo>
                  <a:pt x="2591798" y="296194"/>
                </a:lnTo>
                <a:lnTo>
                  <a:pt x="2582651" y="251726"/>
                </a:lnTo>
                <a:lnTo>
                  <a:pt x="2567914" y="209517"/>
                </a:lnTo>
                <a:lnTo>
                  <a:pt x="2548004" y="169984"/>
                </a:lnTo>
                <a:lnTo>
                  <a:pt x="2523337" y="133543"/>
                </a:lnTo>
                <a:lnTo>
                  <a:pt x="2494329" y="100610"/>
                </a:lnTo>
                <a:lnTo>
                  <a:pt x="2461396" y="71603"/>
                </a:lnTo>
                <a:lnTo>
                  <a:pt x="2424955" y="46935"/>
                </a:lnTo>
                <a:lnTo>
                  <a:pt x="2385422" y="27025"/>
                </a:lnTo>
                <a:lnTo>
                  <a:pt x="2343214" y="12288"/>
                </a:lnTo>
                <a:lnTo>
                  <a:pt x="2298745" y="3141"/>
                </a:lnTo>
                <a:lnTo>
                  <a:pt x="2252433" y="0"/>
                </a:lnTo>
                <a:close/>
              </a:path>
            </a:pathLst>
          </a:custGeom>
          <a:solidFill>
            <a:srgbClr val="94C95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300"/>
          </a:p>
        </p:txBody>
      </p:sp>
      <p:sp>
        <p:nvSpPr>
          <p:cNvPr id="768" name="Google Shape;768;g21953eb5a11_0_1061"/>
          <p:cNvSpPr txBox="1"/>
          <p:nvPr/>
        </p:nvSpPr>
        <p:spPr>
          <a:xfrm>
            <a:off x="3488726" y="2922646"/>
            <a:ext cx="3319500" cy="143400"/>
          </a:xfrm>
          <a:prstGeom prst="rect">
            <a:avLst/>
          </a:prstGeom>
          <a:noFill/>
          <a:ln>
            <a:noFill/>
          </a:ln>
        </p:spPr>
        <p:txBody>
          <a:bodyPr anchorCtr="0" anchor="ctr" bIns="0" lIns="0" spcFirstLastPara="1" rIns="0" wrap="square" tIns="13700">
            <a:noAutofit/>
          </a:bodyPr>
          <a:lstStyle/>
          <a:p>
            <a:pPr indent="0" lvl="0" marL="12700" rtl="0" algn="ctr">
              <a:lnSpc>
                <a:spcPct val="100000"/>
              </a:lnSpc>
              <a:spcBef>
                <a:spcPts val="0"/>
              </a:spcBef>
              <a:spcAft>
                <a:spcPts val="0"/>
              </a:spcAft>
              <a:buNone/>
            </a:pPr>
            <a:r>
              <a:rPr lang="en-US" sz="1200">
                <a:solidFill>
                  <a:srgbClr val="26457D"/>
                </a:solidFill>
              </a:rPr>
              <a:t>Expected Annual Loss * Social Vulnerability</a:t>
            </a:r>
            <a:endParaRPr sz="1200"/>
          </a:p>
        </p:txBody>
      </p:sp>
      <p:sp>
        <p:nvSpPr>
          <p:cNvPr id="769" name="Google Shape;769;g21953eb5a11_0_1061"/>
          <p:cNvSpPr txBox="1"/>
          <p:nvPr/>
        </p:nvSpPr>
        <p:spPr>
          <a:xfrm>
            <a:off x="3810606" y="3100858"/>
            <a:ext cx="2565600" cy="143400"/>
          </a:xfrm>
          <a:prstGeom prst="rect">
            <a:avLst/>
          </a:prstGeom>
          <a:noFill/>
          <a:ln>
            <a:noFill/>
          </a:ln>
        </p:spPr>
        <p:txBody>
          <a:bodyPr anchorCtr="0" anchor="ctr" bIns="0" lIns="0" spcFirstLastPara="1" rIns="0" wrap="square" tIns="13700">
            <a:noAutofit/>
          </a:bodyPr>
          <a:lstStyle/>
          <a:p>
            <a:pPr indent="0" lvl="0" marL="12700" rtl="0" algn="ctr">
              <a:lnSpc>
                <a:spcPct val="100000"/>
              </a:lnSpc>
              <a:spcBef>
                <a:spcPts val="0"/>
              </a:spcBef>
              <a:spcAft>
                <a:spcPts val="0"/>
              </a:spcAft>
              <a:buNone/>
            </a:pPr>
            <a:r>
              <a:rPr lang="en-US" sz="1200">
                <a:solidFill>
                  <a:srgbClr val="26457D"/>
                </a:solidFill>
              </a:rPr>
              <a:t>Community Resilience</a:t>
            </a:r>
            <a:endParaRPr sz="1200"/>
          </a:p>
        </p:txBody>
      </p:sp>
      <p:cxnSp>
        <p:nvCxnSpPr>
          <p:cNvPr id="770" name="Google Shape;770;g21953eb5a11_0_1061"/>
          <p:cNvCxnSpPr/>
          <p:nvPr/>
        </p:nvCxnSpPr>
        <p:spPr>
          <a:xfrm>
            <a:off x="3641725" y="3090275"/>
            <a:ext cx="3013500" cy="0"/>
          </a:xfrm>
          <a:prstGeom prst="straightConnector1">
            <a:avLst/>
          </a:prstGeom>
          <a:noFill/>
          <a:ln cap="flat" cmpd="sng" w="9525">
            <a:solidFill>
              <a:schemeClr val="dk2"/>
            </a:solidFill>
            <a:prstDash val="solid"/>
            <a:round/>
            <a:headEnd len="med" w="med" type="none"/>
            <a:tailEnd len="med" w="med" type="none"/>
          </a:ln>
        </p:spPr>
      </p:cxnSp>
      <p:sp>
        <p:nvSpPr>
          <p:cNvPr id="771" name="Google Shape;771;g21953eb5a11_0_1061"/>
          <p:cNvSpPr txBox="1"/>
          <p:nvPr/>
        </p:nvSpPr>
        <p:spPr>
          <a:xfrm>
            <a:off x="2505313" y="3018563"/>
            <a:ext cx="536400" cy="143400"/>
          </a:xfrm>
          <a:prstGeom prst="rect">
            <a:avLst/>
          </a:prstGeom>
          <a:noFill/>
          <a:ln>
            <a:noFill/>
          </a:ln>
        </p:spPr>
        <p:txBody>
          <a:bodyPr anchorCtr="0" anchor="ctr" bIns="0" lIns="0" spcFirstLastPara="1" rIns="0" wrap="square" tIns="13700">
            <a:noAutofit/>
          </a:bodyPr>
          <a:lstStyle/>
          <a:p>
            <a:pPr indent="0" lvl="0" marL="12700" rtl="0" algn="ctr">
              <a:lnSpc>
                <a:spcPct val="100000"/>
              </a:lnSpc>
              <a:spcBef>
                <a:spcPts val="0"/>
              </a:spcBef>
              <a:spcAft>
                <a:spcPts val="0"/>
              </a:spcAft>
              <a:buNone/>
            </a:pPr>
            <a:r>
              <a:rPr lang="en-US" sz="1200">
                <a:solidFill>
                  <a:srgbClr val="26457D"/>
                </a:solidFill>
              </a:rPr>
              <a:t>Risk</a:t>
            </a:r>
            <a:endParaRPr sz="1200"/>
          </a:p>
        </p:txBody>
      </p:sp>
      <p:sp>
        <p:nvSpPr>
          <p:cNvPr id="772" name="Google Shape;772;g21953eb5a11_0_1061"/>
          <p:cNvSpPr txBox="1"/>
          <p:nvPr/>
        </p:nvSpPr>
        <p:spPr>
          <a:xfrm>
            <a:off x="3153766" y="2951452"/>
            <a:ext cx="222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a:t>=</a:t>
            </a:r>
            <a:endParaRPr sz="1300"/>
          </a:p>
        </p:txBody>
      </p:sp>
      <p:pic>
        <p:nvPicPr>
          <p:cNvPr id="773" name="Google Shape;773;g21953eb5a11_0_1061"/>
          <p:cNvPicPr preferRelativeResize="0"/>
          <p:nvPr/>
        </p:nvPicPr>
        <p:blipFill>
          <a:blip r:embed="rId5">
            <a:alphaModFix/>
          </a:blip>
          <a:stretch>
            <a:fillRect/>
          </a:stretch>
        </p:blipFill>
        <p:spPr>
          <a:xfrm>
            <a:off x="633100" y="1108112"/>
            <a:ext cx="7784231" cy="297157"/>
          </a:xfrm>
          <a:prstGeom prst="rect">
            <a:avLst/>
          </a:prstGeom>
          <a:noFill/>
          <a:ln>
            <a:noFill/>
          </a:ln>
        </p:spPr>
      </p:pic>
      <p:sp>
        <p:nvSpPr>
          <p:cNvPr id="774" name="Google Shape;774;g21953eb5a11_0_1061"/>
          <p:cNvSpPr/>
          <p:nvPr/>
        </p:nvSpPr>
        <p:spPr>
          <a:xfrm>
            <a:off x="8273490" y="7441731"/>
            <a:ext cx="52085" cy="28386"/>
          </a:xfrm>
          <a:custGeom>
            <a:rect b="b" l="l" r="r" t="t"/>
            <a:pathLst>
              <a:path extrusionOk="0" h="1475" w="1678">
                <a:moveTo>
                  <a:pt x="1678" y="1"/>
                </a:moveTo>
                <a:cubicBezTo>
                  <a:pt x="1144" y="535"/>
                  <a:pt x="508" y="941"/>
                  <a:pt x="0" y="1475"/>
                </a:cubicBezTo>
                <a:lnTo>
                  <a:pt x="0" y="1475"/>
                </a:lnTo>
                <a:cubicBezTo>
                  <a:pt x="508" y="941"/>
                  <a:pt x="1144" y="535"/>
                  <a:pt x="1678" y="1"/>
                </a:cubicBezTo>
                <a:close/>
              </a:path>
            </a:pathLst>
          </a:custGeom>
          <a:solidFill>
            <a:srgbClr val="3561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grpSp>
        <p:nvGrpSpPr>
          <p:cNvPr id="775" name="Google Shape;775;g21953eb5a11_0_1061"/>
          <p:cNvGrpSpPr/>
          <p:nvPr/>
        </p:nvGrpSpPr>
        <p:grpSpPr>
          <a:xfrm>
            <a:off x="953537" y="5069898"/>
            <a:ext cx="7201579" cy="368550"/>
            <a:chOff x="1171500" y="2859475"/>
            <a:chExt cx="6801000" cy="561300"/>
          </a:xfrm>
        </p:grpSpPr>
        <p:sp>
          <p:nvSpPr>
            <p:cNvPr id="776" name="Google Shape;776;g21953eb5a11_0_1061"/>
            <p:cNvSpPr/>
            <p:nvPr/>
          </p:nvSpPr>
          <p:spPr>
            <a:xfrm>
              <a:off x="3267000" y="2877475"/>
              <a:ext cx="4705500" cy="525300"/>
            </a:xfrm>
            <a:prstGeom prst="roundRect">
              <a:avLst>
                <a:gd fmla="val 50000" name="adj"/>
              </a:avLst>
            </a:prstGeom>
            <a:solidFill>
              <a:srgbClr val="EEEE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777" name="Google Shape;777;g21953eb5a11_0_1061"/>
            <p:cNvSpPr/>
            <p:nvPr/>
          </p:nvSpPr>
          <p:spPr>
            <a:xfrm>
              <a:off x="1171500" y="2877998"/>
              <a:ext cx="2618036" cy="526320"/>
            </a:xfrm>
            <a:custGeom>
              <a:rect b="b" l="l" r="r" t="t"/>
              <a:pathLst>
                <a:path extrusionOk="0" h="13660" w="67948">
                  <a:moveTo>
                    <a:pt x="6763" y="0"/>
                  </a:moveTo>
                  <a:cubicBezTo>
                    <a:pt x="3030" y="0"/>
                    <a:pt x="0" y="3057"/>
                    <a:pt x="0" y="6898"/>
                  </a:cubicBezTo>
                  <a:cubicBezTo>
                    <a:pt x="0" y="10603"/>
                    <a:pt x="3030" y="13660"/>
                    <a:pt x="6763" y="13660"/>
                  </a:cubicBezTo>
                  <a:lnTo>
                    <a:pt x="61077" y="13660"/>
                  </a:lnTo>
                  <a:cubicBezTo>
                    <a:pt x="64918" y="13660"/>
                    <a:pt x="67948" y="10603"/>
                    <a:pt x="67948" y="6898"/>
                  </a:cubicBezTo>
                  <a:cubicBezTo>
                    <a:pt x="67948" y="3057"/>
                    <a:pt x="64918" y="0"/>
                    <a:pt x="61077" y="0"/>
                  </a:cubicBezTo>
                  <a:close/>
                </a:path>
              </a:pathLst>
            </a:custGeom>
            <a:solidFill>
              <a:srgbClr val="92C65A"/>
            </a:solidFill>
            <a:ln cap="flat" cmpd="sng" w="9525">
              <a:solidFill>
                <a:srgbClr val="94C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778" name="Google Shape;778;g21953eb5a11_0_1061"/>
            <p:cNvSpPr txBox="1"/>
            <p:nvPr/>
          </p:nvSpPr>
          <p:spPr>
            <a:xfrm flipH="1">
              <a:off x="4231325" y="2859475"/>
              <a:ext cx="3185700" cy="561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lang="en-US" sz="1000">
                  <a:latin typeface="Fira Sans"/>
                  <a:ea typeface="Fira Sans"/>
                  <a:cs typeface="Fira Sans"/>
                  <a:sym typeface="Fira Sans"/>
                </a:rPr>
                <a:t>EAL Rating = very high, relatively high</a:t>
              </a:r>
              <a:endParaRPr sz="1000">
                <a:latin typeface="Fira Sans"/>
                <a:ea typeface="Fira Sans"/>
                <a:cs typeface="Fira Sans"/>
                <a:sym typeface="Fira Sans"/>
              </a:endParaRPr>
            </a:p>
            <a:p>
              <a:pPr indent="0" lvl="0" marL="0" marR="0" rtl="0" algn="l">
                <a:lnSpc>
                  <a:spcPct val="115000"/>
                </a:lnSpc>
                <a:spcBef>
                  <a:spcPts val="0"/>
                </a:spcBef>
                <a:spcAft>
                  <a:spcPts val="0"/>
                </a:spcAft>
                <a:buClr>
                  <a:srgbClr val="000000"/>
                </a:buClr>
                <a:buSzPts val="1200"/>
                <a:buFont typeface="Arial"/>
                <a:buNone/>
              </a:pPr>
              <a:r>
                <a:rPr lang="en-US" sz="1000">
                  <a:latin typeface="Fira Sans"/>
                  <a:ea typeface="Fira Sans"/>
                  <a:cs typeface="Fira Sans"/>
                  <a:sym typeface="Fira Sans"/>
                </a:rPr>
                <a:t>then ER = 1</a:t>
              </a:r>
              <a:endParaRPr sz="1000">
                <a:latin typeface="Fira Sans"/>
                <a:ea typeface="Fira Sans"/>
                <a:cs typeface="Fira Sans"/>
                <a:sym typeface="Fira Sans"/>
              </a:endParaRPr>
            </a:p>
          </p:txBody>
        </p:sp>
        <p:sp>
          <p:nvSpPr>
            <p:cNvPr id="779" name="Google Shape;779;g21953eb5a11_0_1061"/>
            <p:cNvSpPr/>
            <p:nvPr/>
          </p:nvSpPr>
          <p:spPr>
            <a:xfrm>
              <a:off x="1904172" y="2901255"/>
              <a:ext cx="1356000" cy="464100"/>
            </a:xfrm>
            <a:prstGeom prst="roundRect">
              <a:avLst>
                <a:gd fmla="val 0"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lang="en-US" sz="1500">
                  <a:solidFill>
                    <a:srgbClr val="FFFFFF"/>
                  </a:solidFill>
                  <a:latin typeface="Fira Sans Extra Condensed Medium"/>
                  <a:ea typeface="Fira Sans Extra Condensed Medium"/>
                  <a:cs typeface="Fira Sans Extra Condensed Medium"/>
                  <a:sym typeface="Fira Sans Extra Condensed Medium"/>
                </a:rPr>
                <a:t>ER (EAL Rating)</a:t>
              </a:r>
              <a:endParaRPr b="0" i="0" sz="15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780" name="Google Shape;780;g21953eb5a11_0_1061"/>
          <p:cNvGrpSpPr/>
          <p:nvPr/>
        </p:nvGrpSpPr>
        <p:grpSpPr>
          <a:xfrm>
            <a:off x="946362" y="3919669"/>
            <a:ext cx="7201579" cy="368550"/>
            <a:chOff x="1171500" y="1288893"/>
            <a:chExt cx="6801000" cy="561300"/>
          </a:xfrm>
        </p:grpSpPr>
        <p:grpSp>
          <p:nvGrpSpPr>
            <p:cNvPr id="781" name="Google Shape;781;g21953eb5a11_0_1061"/>
            <p:cNvGrpSpPr/>
            <p:nvPr/>
          </p:nvGrpSpPr>
          <p:grpSpPr>
            <a:xfrm>
              <a:off x="1171500" y="1302200"/>
              <a:ext cx="6801000" cy="530000"/>
              <a:chOff x="1171500" y="1302200"/>
              <a:chExt cx="6801000" cy="530000"/>
            </a:xfrm>
          </p:grpSpPr>
          <p:sp>
            <p:nvSpPr>
              <p:cNvPr id="782" name="Google Shape;782;g21953eb5a11_0_1061"/>
              <p:cNvSpPr/>
              <p:nvPr/>
            </p:nvSpPr>
            <p:spPr>
              <a:xfrm>
                <a:off x="3267000" y="1306900"/>
                <a:ext cx="4705500" cy="525300"/>
              </a:xfrm>
              <a:prstGeom prst="roundRect">
                <a:avLst>
                  <a:gd fmla="val 50000" name="adj"/>
                </a:avLst>
              </a:prstGeom>
              <a:solidFill>
                <a:srgbClr val="EEEE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783" name="Google Shape;783;g21953eb5a11_0_1061"/>
              <p:cNvSpPr/>
              <p:nvPr/>
            </p:nvSpPr>
            <p:spPr>
              <a:xfrm>
                <a:off x="1171500" y="1302200"/>
                <a:ext cx="2618036" cy="525318"/>
              </a:xfrm>
              <a:custGeom>
                <a:rect b="b" l="l" r="r" t="t"/>
                <a:pathLst>
                  <a:path extrusionOk="0" h="13634" w="67948">
                    <a:moveTo>
                      <a:pt x="6763" y="1"/>
                    </a:moveTo>
                    <a:cubicBezTo>
                      <a:pt x="3030" y="1"/>
                      <a:pt x="0" y="3030"/>
                      <a:pt x="0" y="6763"/>
                    </a:cubicBezTo>
                    <a:cubicBezTo>
                      <a:pt x="0" y="10604"/>
                      <a:pt x="3030" y="13634"/>
                      <a:pt x="6763" y="13634"/>
                    </a:cubicBezTo>
                    <a:lnTo>
                      <a:pt x="61077" y="13634"/>
                    </a:lnTo>
                    <a:cubicBezTo>
                      <a:pt x="64918" y="13634"/>
                      <a:pt x="67948" y="10604"/>
                      <a:pt x="67948" y="6763"/>
                    </a:cubicBezTo>
                    <a:cubicBezTo>
                      <a:pt x="67948" y="3030"/>
                      <a:pt x="64918" y="1"/>
                      <a:pt x="61077" y="1"/>
                    </a:cubicBezTo>
                    <a:close/>
                  </a:path>
                </a:pathLst>
              </a:custGeom>
              <a:solidFill>
                <a:srgbClr val="24467D"/>
              </a:solidFill>
              <a:ln cap="flat" cmpd="sng" w="9525">
                <a:solidFill>
                  <a:srgbClr val="2446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784" name="Google Shape;784;g21953eb5a11_0_1061"/>
              <p:cNvSpPr/>
              <p:nvPr/>
            </p:nvSpPr>
            <p:spPr>
              <a:xfrm>
                <a:off x="1896559" y="1332980"/>
                <a:ext cx="1397700" cy="464100"/>
              </a:xfrm>
              <a:prstGeom prst="roundRect">
                <a:avLst>
                  <a:gd fmla="val 0"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lang="en-US" sz="1500">
                    <a:solidFill>
                      <a:srgbClr val="FFFFFF"/>
                    </a:solidFill>
                    <a:latin typeface="Fira Sans Extra Condensed Medium"/>
                    <a:ea typeface="Fira Sans Extra Condensed Medium"/>
                    <a:cs typeface="Fira Sans Extra Condensed Medium"/>
                    <a:sym typeface="Fira Sans Extra Condensed Medium"/>
                  </a:rPr>
                  <a:t>RR (Risk Rating)</a:t>
                </a:r>
                <a:endParaRPr b="0" i="0" sz="15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grpSp>
        <p:sp>
          <p:nvSpPr>
            <p:cNvPr id="785" name="Google Shape;785;g21953eb5a11_0_1061"/>
            <p:cNvSpPr txBox="1"/>
            <p:nvPr/>
          </p:nvSpPr>
          <p:spPr>
            <a:xfrm flipH="1">
              <a:off x="4231180" y="1288893"/>
              <a:ext cx="3720600" cy="561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lang="en-US" sz="1000">
                  <a:latin typeface="Fira Sans"/>
                  <a:ea typeface="Fira Sans"/>
                  <a:cs typeface="Fira Sans"/>
                  <a:sym typeface="Fira Sans"/>
                </a:rPr>
                <a:t>Risk Rating = very high, relatively high</a:t>
              </a:r>
              <a:endParaRPr sz="1000">
                <a:latin typeface="Fira Sans"/>
                <a:ea typeface="Fira Sans"/>
                <a:cs typeface="Fira Sans"/>
                <a:sym typeface="Fira Sans"/>
              </a:endParaRPr>
            </a:p>
            <a:p>
              <a:pPr indent="0" lvl="0" marL="0" marR="0" rtl="0" algn="l">
                <a:lnSpc>
                  <a:spcPct val="115000"/>
                </a:lnSpc>
                <a:spcBef>
                  <a:spcPts val="0"/>
                </a:spcBef>
                <a:spcAft>
                  <a:spcPts val="0"/>
                </a:spcAft>
                <a:buClr>
                  <a:srgbClr val="000000"/>
                </a:buClr>
                <a:buSzPts val="1200"/>
                <a:buFont typeface="Arial"/>
                <a:buNone/>
              </a:pPr>
              <a:r>
                <a:rPr lang="en-US" sz="1000">
                  <a:latin typeface="Fira Sans"/>
                  <a:ea typeface="Fira Sans"/>
                  <a:cs typeface="Fira Sans"/>
                  <a:sym typeface="Fira Sans"/>
                </a:rPr>
                <a:t>then RR = 1</a:t>
              </a:r>
              <a:endParaRPr sz="1000">
                <a:latin typeface="Fira Sans"/>
                <a:ea typeface="Fira Sans"/>
                <a:cs typeface="Fira Sans"/>
                <a:sym typeface="Fira Sans"/>
              </a:endParaRPr>
            </a:p>
          </p:txBody>
        </p:sp>
      </p:grpSp>
      <p:grpSp>
        <p:nvGrpSpPr>
          <p:cNvPr id="786" name="Google Shape;786;g21953eb5a11_0_1061"/>
          <p:cNvGrpSpPr/>
          <p:nvPr/>
        </p:nvGrpSpPr>
        <p:grpSpPr>
          <a:xfrm>
            <a:off x="946362" y="4686502"/>
            <a:ext cx="7201579" cy="368550"/>
            <a:chOff x="1171500" y="1288900"/>
            <a:chExt cx="6801000" cy="561300"/>
          </a:xfrm>
        </p:grpSpPr>
        <p:grpSp>
          <p:nvGrpSpPr>
            <p:cNvPr id="787" name="Google Shape;787;g21953eb5a11_0_1061"/>
            <p:cNvGrpSpPr/>
            <p:nvPr/>
          </p:nvGrpSpPr>
          <p:grpSpPr>
            <a:xfrm>
              <a:off x="1171500" y="1302200"/>
              <a:ext cx="6801000" cy="530000"/>
              <a:chOff x="1171500" y="1302200"/>
              <a:chExt cx="6801000" cy="530000"/>
            </a:xfrm>
          </p:grpSpPr>
          <p:sp>
            <p:nvSpPr>
              <p:cNvPr id="788" name="Google Shape;788;g21953eb5a11_0_1061"/>
              <p:cNvSpPr/>
              <p:nvPr/>
            </p:nvSpPr>
            <p:spPr>
              <a:xfrm>
                <a:off x="3267000" y="1306900"/>
                <a:ext cx="4705500" cy="525300"/>
              </a:xfrm>
              <a:prstGeom prst="roundRect">
                <a:avLst>
                  <a:gd fmla="val 50000" name="adj"/>
                </a:avLst>
              </a:prstGeom>
              <a:solidFill>
                <a:srgbClr val="EEEE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789" name="Google Shape;789;g21953eb5a11_0_1061"/>
              <p:cNvSpPr/>
              <p:nvPr/>
            </p:nvSpPr>
            <p:spPr>
              <a:xfrm>
                <a:off x="1171500" y="1302200"/>
                <a:ext cx="2618036" cy="525318"/>
              </a:xfrm>
              <a:custGeom>
                <a:rect b="b" l="l" r="r" t="t"/>
                <a:pathLst>
                  <a:path extrusionOk="0" h="13634" w="67948">
                    <a:moveTo>
                      <a:pt x="6763" y="1"/>
                    </a:moveTo>
                    <a:cubicBezTo>
                      <a:pt x="3030" y="1"/>
                      <a:pt x="0" y="3030"/>
                      <a:pt x="0" y="6763"/>
                    </a:cubicBezTo>
                    <a:cubicBezTo>
                      <a:pt x="0" y="10604"/>
                      <a:pt x="3030" y="13634"/>
                      <a:pt x="6763" y="13634"/>
                    </a:cubicBezTo>
                    <a:lnTo>
                      <a:pt x="61077" y="13634"/>
                    </a:lnTo>
                    <a:cubicBezTo>
                      <a:pt x="64918" y="13634"/>
                      <a:pt x="67948" y="10604"/>
                      <a:pt x="67948" y="6763"/>
                    </a:cubicBezTo>
                    <a:cubicBezTo>
                      <a:pt x="67948" y="3030"/>
                      <a:pt x="64918" y="1"/>
                      <a:pt x="61077" y="1"/>
                    </a:cubicBezTo>
                    <a:close/>
                  </a:path>
                </a:pathLst>
              </a:custGeom>
              <a:solidFill>
                <a:srgbClr val="24467D"/>
              </a:solidFill>
              <a:ln cap="flat" cmpd="sng" w="9525">
                <a:solidFill>
                  <a:srgbClr val="2446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790" name="Google Shape;790;g21953eb5a11_0_1061"/>
              <p:cNvSpPr/>
              <p:nvPr/>
            </p:nvSpPr>
            <p:spPr>
              <a:xfrm>
                <a:off x="2005006" y="1337509"/>
                <a:ext cx="1167900" cy="464100"/>
              </a:xfrm>
              <a:prstGeom prst="roundRect">
                <a:avLst>
                  <a:gd fmla="val 0"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lang="en-US" sz="1500">
                    <a:solidFill>
                      <a:srgbClr val="FFFFFF"/>
                    </a:solidFill>
                    <a:latin typeface="Fira Sans Extra Condensed Medium"/>
                    <a:ea typeface="Fira Sans Extra Condensed Medium"/>
                    <a:cs typeface="Fira Sans Extra Condensed Medium"/>
                    <a:sym typeface="Fira Sans Extra Condensed Medium"/>
                  </a:rPr>
                  <a:t>RR Reverse</a:t>
                </a:r>
                <a:endParaRPr b="0" i="0" sz="15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grpSp>
        <p:sp>
          <p:nvSpPr>
            <p:cNvPr id="791" name="Google Shape;791;g21953eb5a11_0_1061"/>
            <p:cNvSpPr txBox="1"/>
            <p:nvPr/>
          </p:nvSpPr>
          <p:spPr>
            <a:xfrm flipH="1">
              <a:off x="4231325" y="1288900"/>
              <a:ext cx="3185700" cy="561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lang="en-US" sz="1000">
                  <a:latin typeface="Fira Sans"/>
                  <a:ea typeface="Fira Sans"/>
                  <a:cs typeface="Fira Sans"/>
                  <a:sym typeface="Fira Sans"/>
                </a:rPr>
                <a:t>Risk Rating = very low, relatively low </a:t>
              </a:r>
              <a:endParaRPr sz="1000">
                <a:latin typeface="Fira Sans"/>
                <a:ea typeface="Fira Sans"/>
                <a:cs typeface="Fira Sans"/>
                <a:sym typeface="Fira Sans"/>
              </a:endParaRPr>
            </a:p>
            <a:p>
              <a:pPr indent="0" lvl="0" marL="0" marR="0" rtl="0" algn="l">
                <a:lnSpc>
                  <a:spcPct val="115000"/>
                </a:lnSpc>
                <a:spcBef>
                  <a:spcPts val="0"/>
                </a:spcBef>
                <a:spcAft>
                  <a:spcPts val="0"/>
                </a:spcAft>
                <a:buClr>
                  <a:srgbClr val="000000"/>
                </a:buClr>
                <a:buSzPts val="1200"/>
                <a:buFont typeface="Arial"/>
                <a:buNone/>
              </a:pPr>
              <a:r>
                <a:rPr lang="en-US" sz="1000">
                  <a:latin typeface="Fira Sans"/>
                  <a:ea typeface="Fira Sans"/>
                  <a:cs typeface="Fira Sans"/>
                  <a:sym typeface="Fira Sans"/>
                </a:rPr>
                <a:t>then RR Reverse = 1</a:t>
              </a:r>
              <a:endParaRPr sz="1000">
                <a:latin typeface="Fira Sans"/>
                <a:ea typeface="Fira Sans"/>
                <a:cs typeface="Fira Sans"/>
                <a:sym typeface="Fira Sans"/>
              </a:endParaRPr>
            </a:p>
          </p:txBody>
        </p:sp>
      </p:grpSp>
      <p:grpSp>
        <p:nvGrpSpPr>
          <p:cNvPr id="792" name="Google Shape;792;g21953eb5a11_0_1061"/>
          <p:cNvGrpSpPr/>
          <p:nvPr/>
        </p:nvGrpSpPr>
        <p:grpSpPr>
          <a:xfrm>
            <a:off x="946275" y="5444342"/>
            <a:ext cx="7201579" cy="368550"/>
            <a:chOff x="1171500" y="2859475"/>
            <a:chExt cx="6801000" cy="561300"/>
          </a:xfrm>
        </p:grpSpPr>
        <p:sp>
          <p:nvSpPr>
            <p:cNvPr id="793" name="Google Shape;793;g21953eb5a11_0_1061"/>
            <p:cNvSpPr/>
            <p:nvPr/>
          </p:nvSpPr>
          <p:spPr>
            <a:xfrm>
              <a:off x="3267000" y="2877475"/>
              <a:ext cx="4705500" cy="525300"/>
            </a:xfrm>
            <a:prstGeom prst="roundRect">
              <a:avLst>
                <a:gd fmla="val 50000" name="adj"/>
              </a:avLst>
            </a:prstGeom>
            <a:solidFill>
              <a:srgbClr val="EEEE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794" name="Google Shape;794;g21953eb5a11_0_1061"/>
            <p:cNvSpPr/>
            <p:nvPr/>
          </p:nvSpPr>
          <p:spPr>
            <a:xfrm>
              <a:off x="1171500" y="2877998"/>
              <a:ext cx="2618036" cy="526320"/>
            </a:xfrm>
            <a:custGeom>
              <a:rect b="b" l="l" r="r" t="t"/>
              <a:pathLst>
                <a:path extrusionOk="0" h="13660" w="67948">
                  <a:moveTo>
                    <a:pt x="6763" y="0"/>
                  </a:moveTo>
                  <a:cubicBezTo>
                    <a:pt x="3030" y="0"/>
                    <a:pt x="0" y="3057"/>
                    <a:pt x="0" y="6898"/>
                  </a:cubicBezTo>
                  <a:cubicBezTo>
                    <a:pt x="0" y="10603"/>
                    <a:pt x="3030" y="13660"/>
                    <a:pt x="6763" y="13660"/>
                  </a:cubicBezTo>
                  <a:lnTo>
                    <a:pt x="61077" y="13660"/>
                  </a:lnTo>
                  <a:cubicBezTo>
                    <a:pt x="64918" y="13660"/>
                    <a:pt x="67948" y="10603"/>
                    <a:pt x="67948" y="6898"/>
                  </a:cubicBezTo>
                  <a:cubicBezTo>
                    <a:pt x="67948" y="3057"/>
                    <a:pt x="64918" y="0"/>
                    <a:pt x="61077" y="0"/>
                  </a:cubicBezTo>
                  <a:close/>
                </a:path>
              </a:pathLst>
            </a:custGeom>
            <a:solidFill>
              <a:srgbClr val="92C65A"/>
            </a:solidFill>
            <a:ln cap="flat" cmpd="sng" w="9525">
              <a:solidFill>
                <a:srgbClr val="94C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795" name="Google Shape;795;g21953eb5a11_0_1061"/>
            <p:cNvSpPr txBox="1"/>
            <p:nvPr/>
          </p:nvSpPr>
          <p:spPr>
            <a:xfrm flipH="1">
              <a:off x="4231325" y="2859475"/>
              <a:ext cx="3185700" cy="561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lang="en-US" sz="1000">
                  <a:latin typeface="Fira Sans"/>
                  <a:ea typeface="Fira Sans"/>
                  <a:cs typeface="Fira Sans"/>
                  <a:sym typeface="Fira Sans"/>
                </a:rPr>
                <a:t>EAL Score &gt;= 50% percentile</a:t>
              </a:r>
              <a:endParaRPr sz="1000">
                <a:latin typeface="Fira Sans"/>
                <a:ea typeface="Fira Sans"/>
                <a:cs typeface="Fira Sans"/>
                <a:sym typeface="Fira Sans"/>
              </a:endParaRPr>
            </a:p>
            <a:p>
              <a:pPr indent="0" lvl="0" marL="0" marR="0" rtl="0" algn="l">
                <a:lnSpc>
                  <a:spcPct val="115000"/>
                </a:lnSpc>
                <a:spcBef>
                  <a:spcPts val="0"/>
                </a:spcBef>
                <a:spcAft>
                  <a:spcPts val="0"/>
                </a:spcAft>
                <a:buClr>
                  <a:srgbClr val="000000"/>
                </a:buClr>
                <a:buSzPts val="1200"/>
                <a:buFont typeface="Arial"/>
                <a:buNone/>
              </a:pPr>
              <a:r>
                <a:rPr lang="en-US" sz="1000">
                  <a:latin typeface="Fira Sans"/>
                  <a:ea typeface="Fira Sans"/>
                  <a:cs typeface="Fira Sans"/>
                  <a:sym typeface="Fira Sans"/>
                </a:rPr>
                <a:t>then ES Bisection = 1</a:t>
              </a:r>
              <a:endParaRPr sz="1000">
                <a:latin typeface="Fira Sans"/>
                <a:ea typeface="Fira Sans"/>
                <a:cs typeface="Fira Sans"/>
                <a:sym typeface="Fira Sans"/>
              </a:endParaRPr>
            </a:p>
          </p:txBody>
        </p:sp>
        <p:sp>
          <p:nvSpPr>
            <p:cNvPr id="796" name="Google Shape;796;g21953eb5a11_0_1061"/>
            <p:cNvSpPr/>
            <p:nvPr/>
          </p:nvSpPr>
          <p:spPr>
            <a:xfrm>
              <a:off x="2005077" y="2908069"/>
              <a:ext cx="1167900" cy="464100"/>
            </a:xfrm>
            <a:prstGeom prst="roundRect">
              <a:avLst>
                <a:gd fmla="val 0"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lang="en-US" sz="1500">
                  <a:solidFill>
                    <a:srgbClr val="FFFFFF"/>
                  </a:solidFill>
                  <a:latin typeface="Fira Sans Extra Condensed Medium"/>
                  <a:ea typeface="Fira Sans Extra Condensed Medium"/>
                  <a:cs typeface="Fira Sans Extra Condensed Medium"/>
                  <a:sym typeface="Fira Sans Extra Condensed Medium"/>
                </a:rPr>
                <a:t>ES Bisection</a:t>
              </a:r>
              <a:endParaRPr b="0" i="0" sz="15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797" name="Google Shape;797;g21953eb5a11_0_1061"/>
          <p:cNvGrpSpPr/>
          <p:nvPr/>
        </p:nvGrpSpPr>
        <p:grpSpPr>
          <a:xfrm>
            <a:off x="968225" y="5818772"/>
            <a:ext cx="7201579" cy="368550"/>
            <a:chOff x="1171500" y="2859475"/>
            <a:chExt cx="6801000" cy="561300"/>
          </a:xfrm>
        </p:grpSpPr>
        <p:sp>
          <p:nvSpPr>
            <p:cNvPr id="798" name="Google Shape;798;g21953eb5a11_0_1061"/>
            <p:cNvSpPr/>
            <p:nvPr/>
          </p:nvSpPr>
          <p:spPr>
            <a:xfrm>
              <a:off x="3267000" y="2877475"/>
              <a:ext cx="4705500" cy="525300"/>
            </a:xfrm>
            <a:prstGeom prst="roundRect">
              <a:avLst>
                <a:gd fmla="val 50000" name="adj"/>
              </a:avLst>
            </a:prstGeom>
            <a:solidFill>
              <a:srgbClr val="EEEE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799" name="Google Shape;799;g21953eb5a11_0_1061"/>
            <p:cNvSpPr/>
            <p:nvPr/>
          </p:nvSpPr>
          <p:spPr>
            <a:xfrm>
              <a:off x="1171500" y="2877998"/>
              <a:ext cx="2618036" cy="526320"/>
            </a:xfrm>
            <a:custGeom>
              <a:rect b="b" l="l" r="r" t="t"/>
              <a:pathLst>
                <a:path extrusionOk="0" h="13660" w="67948">
                  <a:moveTo>
                    <a:pt x="6763" y="0"/>
                  </a:moveTo>
                  <a:cubicBezTo>
                    <a:pt x="3030" y="0"/>
                    <a:pt x="0" y="3057"/>
                    <a:pt x="0" y="6898"/>
                  </a:cubicBezTo>
                  <a:cubicBezTo>
                    <a:pt x="0" y="10603"/>
                    <a:pt x="3030" y="13660"/>
                    <a:pt x="6763" y="13660"/>
                  </a:cubicBezTo>
                  <a:lnTo>
                    <a:pt x="61077" y="13660"/>
                  </a:lnTo>
                  <a:cubicBezTo>
                    <a:pt x="64918" y="13660"/>
                    <a:pt x="67948" y="10603"/>
                    <a:pt x="67948" y="6898"/>
                  </a:cubicBezTo>
                  <a:cubicBezTo>
                    <a:pt x="67948" y="3057"/>
                    <a:pt x="64918" y="0"/>
                    <a:pt x="61077" y="0"/>
                  </a:cubicBezTo>
                  <a:close/>
                </a:path>
              </a:pathLst>
            </a:custGeom>
            <a:solidFill>
              <a:srgbClr val="92C65A"/>
            </a:solidFill>
            <a:ln cap="flat" cmpd="sng" w="9525">
              <a:solidFill>
                <a:srgbClr val="94C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800" name="Google Shape;800;g21953eb5a11_0_1061"/>
            <p:cNvSpPr txBox="1"/>
            <p:nvPr/>
          </p:nvSpPr>
          <p:spPr>
            <a:xfrm flipH="1">
              <a:off x="4231325" y="2859475"/>
              <a:ext cx="3185700" cy="561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lang="en-US" sz="1000">
                  <a:latin typeface="Fira Sans"/>
                  <a:ea typeface="Fira Sans"/>
                  <a:cs typeface="Fira Sans"/>
                  <a:sym typeface="Fira Sans"/>
                </a:rPr>
                <a:t>EAL Rating = very low, relatively low</a:t>
              </a:r>
              <a:endParaRPr sz="1000">
                <a:latin typeface="Fira Sans"/>
                <a:ea typeface="Fira Sans"/>
                <a:cs typeface="Fira Sans"/>
                <a:sym typeface="Fira Sans"/>
              </a:endParaRPr>
            </a:p>
            <a:p>
              <a:pPr indent="0" lvl="0" marL="0" marR="0" rtl="0" algn="l">
                <a:lnSpc>
                  <a:spcPct val="115000"/>
                </a:lnSpc>
                <a:spcBef>
                  <a:spcPts val="0"/>
                </a:spcBef>
                <a:spcAft>
                  <a:spcPts val="0"/>
                </a:spcAft>
                <a:buClr>
                  <a:srgbClr val="000000"/>
                </a:buClr>
                <a:buSzPts val="1200"/>
                <a:buFont typeface="Arial"/>
                <a:buNone/>
              </a:pPr>
              <a:r>
                <a:rPr lang="en-US" sz="1000">
                  <a:latin typeface="Fira Sans"/>
                  <a:ea typeface="Fira Sans"/>
                  <a:cs typeface="Fira Sans"/>
                  <a:sym typeface="Fira Sans"/>
                </a:rPr>
                <a:t>then ER Reverse = 1</a:t>
              </a:r>
              <a:endParaRPr sz="1000">
                <a:latin typeface="Fira Sans"/>
                <a:ea typeface="Fira Sans"/>
                <a:cs typeface="Fira Sans"/>
                <a:sym typeface="Fira Sans"/>
              </a:endParaRPr>
            </a:p>
          </p:txBody>
        </p:sp>
        <p:sp>
          <p:nvSpPr>
            <p:cNvPr id="801" name="Google Shape;801;g21953eb5a11_0_1061"/>
            <p:cNvSpPr/>
            <p:nvPr/>
          </p:nvSpPr>
          <p:spPr>
            <a:xfrm>
              <a:off x="1984348" y="2886796"/>
              <a:ext cx="1167900" cy="464100"/>
            </a:xfrm>
            <a:prstGeom prst="roundRect">
              <a:avLst>
                <a:gd fmla="val 0"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lang="en-US" sz="1500">
                  <a:solidFill>
                    <a:srgbClr val="FFFFFF"/>
                  </a:solidFill>
                  <a:latin typeface="Fira Sans Extra Condensed Medium"/>
                  <a:ea typeface="Fira Sans Extra Condensed Medium"/>
                  <a:cs typeface="Fira Sans Extra Condensed Medium"/>
                  <a:sym typeface="Fira Sans Extra Condensed Medium"/>
                </a:rPr>
                <a:t>ER Reverse</a:t>
              </a:r>
              <a:endParaRPr b="0" i="0" sz="15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grpSp>
      <p:sp>
        <p:nvSpPr>
          <p:cNvPr id="802" name="Google Shape;802;g21953eb5a11_0_1061"/>
          <p:cNvSpPr txBox="1"/>
          <p:nvPr>
            <p:ph idx="12" type="sldNum"/>
          </p:nvPr>
        </p:nvSpPr>
        <p:spPr>
          <a:xfrm>
            <a:off x="8009501" y="6482075"/>
            <a:ext cx="9213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b="0">
              <a:solidFill>
                <a:srgbClr val="A1A0A0"/>
              </a:solidFill>
              <a:latin typeface="Lucida Sans"/>
              <a:ea typeface="Lucida Sans"/>
              <a:cs typeface="Lucida Sans"/>
              <a:sym typeface="Lucida Sans"/>
            </a:endParaRPr>
          </a:p>
        </p:txBody>
      </p:sp>
      <p:sp>
        <p:nvSpPr>
          <p:cNvPr id="803" name="Google Shape;803;g21953eb5a11_0_1061"/>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grpSp>
        <p:nvGrpSpPr>
          <p:cNvPr id="804" name="Google Shape;804;g21953eb5a11_0_1061"/>
          <p:cNvGrpSpPr/>
          <p:nvPr/>
        </p:nvGrpSpPr>
        <p:grpSpPr>
          <a:xfrm>
            <a:off x="946362" y="4303094"/>
            <a:ext cx="7201579" cy="368550"/>
            <a:chOff x="1171500" y="1288893"/>
            <a:chExt cx="6801000" cy="561300"/>
          </a:xfrm>
        </p:grpSpPr>
        <p:grpSp>
          <p:nvGrpSpPr>
            <p:cNvPr id="805" name="Google Shape;805;g21953eb5a11_0_1061"/>
            <p:cNvGrpSpPr/>
            <p:nvPr/>
          </p:nvGrpSpPr>
          <p:grpSpPr>
            <a:xfrm>
              <a:off x="1171500" y="1302200"/>
              <a:ext cx="6801000" cy="530000"/>
              <a:chOff x="1171500" y="1302200"/>
              <a:chExt cx="6801000" cy="530000"/>
            </a:xfrm>
          </p:grpSpPr>
          <p:sp>
            <p:nvSpPr>
              <p:cNvPr id="806" name="Google Shape;806;g21953eb5a11_0_1061"/>
              <p:cNvSpPr/>
              <p:nvPr/>
            </p:nvSpPr>
            <p:spPr>
              <a:xfrm>
                <a:off x="3267000" y="1306900"/>
                <a:ext cx="4705500" cy="525300"/>
              </a:xfrm>
              <a:prstGeom prst="roundRect">
                <a:avLst>
                  <a:gd fmla="val 50000" name="adj"/>
                </a:avLst>
              </a:prstGeom>
              <a:solidFill>
                <a:srgbClr val="EEEE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807" name="Google Shape;807;g21953eb5a11_0_1061"/>
              <p:cNvSpPr/>
              <p:nvPr/>
            </p:nvSpPr>
            <p:spPr>
              <a:xfrm>
                <a:off x="1171500" y="1302200"/>
                <a:ext cx="2618036" cy="525318"/>
              </a:xfrm>
              <a:custGeom>
                <a:rect b="b" l="l" r="r" t="t"/>
                <a:pathLst>
                  <a:path extrusionOk="0" h="13634" w="67948">
                    <a:moveTo>
                      <a:pt x="6763" y="1"/>
                    </a:moveTo>
                    <a:cubicBezTo>
                      <a:pt x="3030" y="1"/>
                      <a:pt x="0" y="3030"/>
                      <a:pt x="0" y="6763"/>
                    </a:cubicBezTo>
                    <a:cubicBezTo>
                      <a:pt x="0" y="10604"/>
                      <a:pt x="3030" y="13634"/>
                      <a:pt x="6763" y="13634"/>
                    </a:cubicBezTo>
                    <a:lnTo>
                      <a:pt x="61077" y="13634"/>
                    </a:lnTo>
                    <a:cubicBezTo>
                      <a:pt x="64918" y="13634"/>
                      <a:pt x="67948" y="10604"/>
                      <a:pt x="67948" y="6763"/>
                    </a:cubicBezTo>
                    <a:cubicBezTo>
                      <a:pt x="67948" y="3030"/>
                      <a:pt x="64918" y="1"/>
                      <a:pt x="61077" y="1"/>
                    </a:cubicBezTo>
                    <a:close/>
                  </a:path>
                </a:pathLst>
              </a:custGeom>
              <a:solidFill>
                <a:srgbClr val="24467D"/>
              </a:solidFill>
              <a:ln cap="flat" cmpd="sng" w="9525">
                <a:solidFill>
                  <a:srgbClr val="2446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grpSp>
        <p:sp>
          <p:nvSpPr>
            <p:cNvPr id="808" name="Google Shape;808;g21953eb5a11_0_1061"/>
            <p:cNvSpPr txBox="1"/>
            <p:nvPr/>
          </p:nvSpPr>
          <p:spPr>
            <a:xfrm flipH="1">
              <a:off x="4231180" y="1288893"/>
              <a:ext cx="3720600" cy="561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200"/>
                <a:buFont typeface="Arial"/>
                <a:buNone/>
              </a:pPr>
              <a:r>
                <a:rPr lang="en-US" sz="1000">
                  <a:solidFill>
                    <a:schemeClr val="dk1"/>
                  </a:solidFill>
                  <a:latin typeface="Fira Sans"/>
                  <a:ea typeface="Fira Sans"/>
                  <a:cs typeface="Fira Sans"/>
                  <a:sym typeface="Fira Sans"/>
                </a:rPr>
                <a:t>Risk Score &gt; = 50% percentile  </a:t>
              </a:r>
              <a:endParaRPr sz="1000">
                <a:solidFill>
                  <a:schemeClr val="dk1"/>
                </a:solidFill>
                <a:latin typeface="Fira Sans"/>
                <a:ea typeface="Fira Sans"/>
                <a:cs typeface="Fira Sans"/>
                <a:sym typeface="Fira Sans"/>
              </a:endParaRPr>
            </a:p>
            <a:p>
              <a:pPr indent="0" lvl="0" marL="0" rtl="0" algn="l">
                <a:lnSpc>
                  <a:spcPct val="115000"/>
                </a:lnSpc>
                <a:spcBef>
                  <a:spcPts val="0"/>
                </a:spcBef>
                <a:spcAft>
                  <a:spcPts val="0"/>
                </a:spcAft>
                <a:buClr>
                  <a:schemeClr val="dk1"/>
                </a:buClr>
                <a:buSzPts val="1200"/>
                <a:buFont typeface="Arial"/>
                <a:buNone/>
              </a:pPr>
              <a:r>
                <a:rPr lang="en-US" sz="1000">
                  <a:solidFill>
                    <a:schemeClr val="dk1"/>
                  </a:solidFill>
                  <a:latin typeface="Fira Sans"/>
                  <a:ea typeface="Fira Sans"/>
                  <a:cs typeface="Fira Sans"/>
                  <a:sym typeface="Fira Sans"/>
                </a:rPr>
                <a:t>then RS Bisection = 1</a:t>
              </a:r>
              <a:endParaRPr sz="1000">
                <a:latin typeface="Fira Sans"/>
                <a:ea typeface="Fira Sans"/>
                <a:cs typeface="Fira Sans"/>
                <a:sym typeface="Fira Sans"/>
              </a:endParaRPr>
            </a:p>
          </p:txBody>
        </p:sp>
      </p:grpSp>
      <p:sp>
        <p:nvSpPr>
          <p:cNvPr id="809" name="Google Shape;809;g21953eb5a11_0_1061"/>
          <p:cNvSpPr/>
          <p:nvPr/>
        </p:nvSpPr>
        <p:spPr>
          <a:xfrm>
            <a:off x="1707353" y="4334954"/>
            <a:ext cx="1479900" cy="304800"/>
          </a:xfrm>
          <a:prstGeom prst="roundRect">
            <a:avLst>
              <a:gd fmla="val 0"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lang="en-US" sz="1500">
                <a:solidFill>
                  <a:srgbClr val="FFFFFF"/>
                </a:solidFill>
                <a:latin typeface="Fira Sans Extra Condensed Medium"/>
                <a:ea typeface="Fira Sans Extra Condensed Medium"/>
                <a:cs typeface="Fira Sans Extra Condensed Medium"/>
                <a:sym typeface="Fira Sans Extra Condensed Medium"/>
              </a:rPr>
              <a:t>RR Bisection</a:t>
            </a:r>
            <a:endParaRPr b="0" i="0" sz="15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3" name="Shape 103"/>
        <p:cNvGrpSpPr/>
        <p:nvPr/>
      </p:nvGrpSpPr>
      <p:grpSpPr>
        <a:xfrm>
          <a:off x="0" y="0"/>
          <a:ext cx="0" cy="0"/>
          <a:chOff x="0" y="0"/>
          <a:chExt cx="0" cy="0"/>
        </a:xfrm>
      </p:grpSpPr>
      <p:sp>
        <p:nvSpPr>
          <p:cNvPr id="104" name="Google Shape;104;g21953eb5a11_0_12"/>
          <p:cNvSpPr txBox="1"/>
          <p:nvPr/>
        </p:nvSpPr>
        <p:spPr>
          <a:xfrm>
            <a:off x="5287831" y="1861100"/>
            <a:ext cx="2537700" cy="426000"/>
          </a:xfrm>
          <a:prstGeom prst="rect">
            <a:avLst/>
          </a:prstGeom>
          <a:noFill/>
          <a:ln>
            <a:noFill/>
          </a:ln>
        </p:spPr>
        <p:txBody>
          <a:bodyPr anchorCtr="0" anchor="t" bIns="0" lIns="0" spcFirstLastPara="1" rIns="0" wrap="square" tIns="66300">
            <a:spAutoFit/>
          </a:bodyPr>
          <a:lstStyle/>
          <a:p>
            <a:pPr indent="0" lvl="0" marL="12700" rtl="0" algn="l">
              <a:lnSpc>
                <a:spcPct val="100000"/>
              </a:lnSpc>
              <a:spcBef>
                <a:spcPts val="0"/>
              </a:spcBef>
              <a:spcAft>
                <a:spcPts val="0"/>
              </a:spcAft>
              <a:buNone/>
            </a:pPr>
            <a:r>
              <a:rPr lang="en-US" sz="1000">
                <a:solidFill>
                  <a:srgbClr val="0A456F"/>
                </a:solidFill>
                <a:latin typeface="Lucida Sans"/>
                <a:ea typeface="Lucida Sans"/>
                <a:cs typeface="Lucida Sans"/>
                <a:sym typeface="Lucida Sans"/>
              </a:rPr>
              <a:t>Overview and Roadmap</a:t>
            </a:r>
            <a:endParaRPr sz="1000">
              <a:latin typeface="Lucida Sans"/>
              <a:ea typeface="Lucida Sans"/>
              <a:cs typeface="Lucida Sans"/>
              <a:sym typeface="Lucida Sans"/>
            </a:endParaRPr>
          </a:p>
          <a:p>
            <a:pPr indent="0" lvl="0" marL="12700" rtl="0" algn="l">
              <a:lnSpc>
                <a:spcPct val="100000"/>
              </a:lnSpc>
              <a:spcBef>
                <a:spcPts val="400"/>
              </a:spcBef>
              <a:spcAft>
                <a:spcPts val="0"/>
              </a:spcAft>
              <a:buNone/>
            </a:pPr>
            <a:r>
              <a:rPr lang="en-US" sz="1000">
                <a:latin typeface="Gill Sans"/>
                <a:ea typeface="Gill Sans"/>
                <a:cs typeface="Gill Sans"/>
                <a:sym typeface="Gill Sans"/>
              </a:rPr>
              <a:t>Pg 4</a:t>
            </a:r>
            <a:endParaRPr sz="1000">
              <a:latin typeface="Gill Sans"/>
              <a:ea typeface="Gill Sans"/>
              <a:cs typeface="Gill Sans"/>
              <a:sym typeface="Gill Sans"/>
            </a:endParaRPr>
          </a:p>
        </p:txBody>
      </p:sp>
      <p:sp>
        <p:nvSpPr>
          <p:cNvPr id="105" name="Google Shape;105;g21953eb5a11_0_12"/>
          <p:cNvSpPr txBox="1"/>
          <p:nvPr/>
        </p:nvSpPr>
        <p:spPr>
          <a:xfrm>
            <a:off x="5287829" y="2620175"/>
            <a:ext cx="3086400" cy="426000"/>
          </a:xfrm>
          <a:prstGeom prst="rect">
            <a:avLst/>
          </a:prstGeom>
          <a:noFill/>
          <a:ln>
            <a:noFill/>
          </a:ln>
        </p:spPr>
        <p:txBody>
          <a:bodyPr anchorCtr="0" anchor="t" bIns="0" lIns="0" spcFirstLastPara="1" rIns="0" wrap="square" tIns="66300">
            <a:spAutoFit/>
          </a:bodyPr>
          <a:lstStyle/>
          <a:p>
            <a:pPr indent="0" lvl="0" marL="12700" rtl="0" algn="l">
              <a:spcBef>
                <a:spcPts val="0"/>
              </a:spcBef>
              <a:spcAft>
                <a:spcPts val="0"/>
              </a:spcAft>
              <a:buClr>
                <a:schemeClr val="dk1"/>
              </a:buClr>
              <a:buFont typeface="Arial"/>
              <a:buNone/>
            </a:pPr>
            <a:r>
              <a:rPr lang="en-US" sz="1000">
                <a:solidFill>
                  <a:srgbClr val="0A456F"/>
                </a:solidFill>
                <a:latin typeface="Lucida Sans"/>
                <a:ea typeface="Lucida Sans"/>
                <a:cs typeface="Lucida Sans"/>
                <a:sym typeface="Lucida Sans"/>
              </a:rPr>
              <a:t>Data Gathering and Manipulation</a:t>
            </a:r>
            <a:endParaRPr sz="1000">
              <a:latin typeface="Lucida Sans"/>
              <a:ea typeface="Lucida Sans"/>
              <a:cs typeface="Lucida Sans"/>
              <a:sym typeface="Lucida Sans"/>
            </a:endParaRPr>
          </a:p>
          <a:p>
            <a:pPr indent="0" lvl="0" marL="12700" rtl="0" algn="l">
              <a:lnSpc>
                <a:spcPct val="100000"/>
              </a:lnSpc>
              <a:spcBef>
                <a:spcPts val="400"/>
              </a:spcBef>
              <a:spcAft>
                <a:spcPts val="0"/>
              </a:spcAft>
              <a:buNone/>
            </a:pPr>
            <a:r>
              <a:rPr lang="en-US" sz="1000">
                <a:latin typeface="Gill Sans"/>
                <a:ea typeface="Gill Sans"/>
                <a:cs typeface="Gill Sans"/>
                <a:sym typeface="Gill Sans"/>
              </a:rPr>
              <a:t>Pg 8</a:t>
            </a:r>
            <a:endParaRPr sz="1000">
              <a:latin typeface="Gill Sans"/>
              <a:ea typeface="Gill Sans"/>
              <a:cs typeface="Gill Sans"/>
              <a:sym typeface="Gill Sans"/>
            </a:endParaRPr>
          </a:p>
        </p:txBody>
      </p:sp>
      <p:sp>
        <p:nvSpPr>
          <p:cNvPr id="106" name="Google Shape;106;g21953eb5a11_0_12"/>
          <p:cNvSpPr txBox="1"/>
          <p:nvPr/>
        </p:nvSpPr>
        <p:spPr>
          <a:xfrm>
            <a:off x="5287831" y="3368875"/>
            <a:ext cx="2903700" cy="426000"/>
          </a:xfrm>
          <a:prstGeom prst="rect">
            <a:avLst/>
          </a:prstGeom>
          <a:noFill/>
          <a:ln>
            <a:noFill/>
          </a:ln>
        </p:spPr>
        <p:txBody>
          <a:bodyPr anchorCtr="0" anchor="t" bIns="0" lIns="0" spcFirstLastPara="1" rIns="0" wrap="square" tIns="66300">
            <a:spAutoFit/>
          </a:bodyPr>
          <a:lstStyle/>
          <a:p>
            <a:pPr indent="0" lvl="0" marL="12700" rtl="0" algn="l">
              <a:spcBef>
                <a:spcPts val="0"/>
              </a:spcBef>
              <a:spcAft>
                <a:spcPts val="0"/>
              </a:spcAft>
              <a:buClr>
                <a:schemeClr val="dk1"/>
              </a:buClr>
              <a:buFont typeface="Arial"/>
              <a:buNone/>
            </a:pPr>
            <a:r>
              <a:rPr lang="en-US" sz="1000">
                <a:solidFill>
                  <a:srgbClr val="0A456F"/>
                </a:solidFill>
                <a:latin typeface="Lucida Sans"/>
                <a:ea typeface="Lucida Sans"/>
                <a:cs typeface="Lucida Sans"/>
                <a:sym typeface="Lucida Sans"/>
              </a:rPr>
              <a:t>Data Visualization</a:t>
            </a:r>
            <a:endParaRPr sz="1000">
              <a:latin typeface="Lucida Sans"/>
              <a:ea typeface="Lucida Sans"/>
              <a:cs typeface="Lucida Sans"/>
              <a:sym typeface="Lucida Sans"/>
            </a:endParaRPr>
          </a:p>
          <a:p>
            <a:pPr indent="0" lvl="0" marL="12700" rtl="0" algn="l">
              <a:lnSpc>
                <a:spcPct val="100000"/>
              </a:lnSpc>
              <a:spcBef>
                <a:spcPts val="400"/>
              </a:spcBef>
              <a:spcAft>
                <a:spcPts val="0"/>
              </a:spcAft>
              <a:buNone/>
            </a:pPr>
            <a:r>
              <a:rPr lang="en-US" sz="1000">
                <a:latin typeface="Gill Sans"/>
                <a:ea typeface="Gill Sans"/>
                <a:cs typeface="Gill Sans"/>
                <a:sym typeface="Gill Sans"/>
              </a:rPr>
              <a:t>Pg 12</a:t>
            </a:r>
            <a:endParaRPr sz="1000">
              <a:latin typeface="Gill Sans"/>
              <a:ea typeface="Gill Sans"/>
              <a:cs typeface="Gill Sans"/>
              <a:sym typeface="Gill Sans"/>
            </a:endParaRPr>
          </a:p>
        </p:txBody>
      </p:sp>
      <p:sp>
        <p:nvSpPr>
          <p:cNvPr id="107" name="Google Shape;107;g21953eb5a11_0_12"/>
          <p:cNvSpPr txBox="1"/>
          <p:nvPr/>
        </p:nvSpPr>
        <p:spPr>
          <a:xfrm>
            <a:off x="5287841" y="4138800"/>
            <a:ext cx="1976100" cy="426000"/>
          </a:xfrm>
          <a:prstGeom prst="rect">
            <a:avLst/>
          </a:prstGeom>
          <a:noFill/>
          <a:ln>
            <a:noFill/>
          </a:ln>
        </p:spPr>
        <p:txBody>
          <a:bodyPr anchorCtr="0" anchor="t" bIns="0" lIns="0" spcFirstLastPara="1" rIns="0" wrap="square" tIns="66300">
            <a:spAutoFit/>
          </a:bodyPr>
          <a:lstStyle/>
          <a:p>
            <a:pPr indent="0" lvl="0" marL="12700" rtl="0" algn="l">
              <a:spcBef>
                <a:spcPts val="0"/>
              </a:spcBef>
              <a:spcAft>
                <a:spcPts val="0"/>
              </a:spcAft>
              <a:buClr>
                <a:schemeClr val="dk1"/>
              </a:buClr>
              <a:buFont typeface="Arial"/>
              <a:buNone/>
            </a:pPr>
            <a:r>
              <a:rPr lang="en-US" sz="1000">
                <a:solidFill>
                  <a:srgbClr val="0A456F"/>
                </a:solidFill>
                <a:latin typeface="Lucida Sans"/>
                <a:ea typeface="Lucida Sans"/>
                <a:cs typeface="Lucida Sans"/>
                <a:sym typeface="Lucida Sans"/>
              </a:rPr>
              <a:t>Model Building and Validation</a:t>
            </a:r>
            <a:endParaRPr sz="1000">
              <a:latin typeface="Lucida Sans"/>
              <a:ea typeface="Lucida Sans"/>
              <a:cs typeface="Lucida Sans"/>
              <a:sym typeface="Lucida Sans"/>
            </a:endParaRPr>
          </a:p>
          <a:p>
            <a:pPr indent="0" lvl="0" marL="12700" rtl="0" algn="l">
              <a:lnSpc>
                <a:spcPct val="100000"/>
              </a:lnSpc>
              <a:spcBef>
                <a:spcPts val="400"/>
              </a:spcBef>
              <a:spcAft>
                <a:spcPts val="0"/>
              </a:spcAft>
              <a:buNone/>
            </a:pPr>
            <a:r>
              <a:rPr lang="en-US" sz="1000">
                <a:latin typeface="Gill Sans"/>
                <a:ea typeface="Gill Sans"/>
                <a:cs typeface="Gill Sans"/>
                <a:sym typeface="Gill Sans"/>
              </a:rPr>
              <a:t>Pg 28</a:t>
            </a:r>
            <a:endParaRPr sz="1000">
              <a:latin typeface="Gill Sans"/>
              <a:ea typeface="Gill Sans"/>
              <a:cs typeface="Gill Sans"/>
              <a:sym typeface="Gill Sans"/>
            </a:endParaRPr>
          </a:p>
        </p:txBody>
      </p:sp>
      <p:sp>
        <p:nvSpPr>
          <p:cNvPr id="108" name="Google Shape;108;g21953eb5a11_0_12"/>
          <p:cNvSpPr txBox="1"/>
          <p:nvPr>
            <p:ph type="title"/>
          </p:nvPr>
        </p:nvSpPr>
        <p:spPr>
          <a:xfrm>
            <a:off x="4667250" y="918877"/>
            <a:ext cx="2903700" cy="504000"/>
          </a:xfrm>
          <a:prstGeom prst="rect">
            <a:avLst/>
          </a:prstGeom>
          <a:noFill/>
          <a:ln>
            <a:noFill/>
          </a:ln>
        </p:spPr>
        <p:txBody>
          <a:bodyPr anchorCtr="0" anchor="t" bIns="0" lIns="0" spcFirstLastPara="1" rIns="0" wrap="square" tIns="11425">
            <a:spAutoFit/>
          </a:bodyPr>
          <a:lstStyle/>
          <a:p>
            <a:pPr indent="0" lvl="0" marL="12700" rtl="0" algn="l">
              <a:lnSpc>
                <a:spcPct val="100000"/>
              </a:lnSpc>
              <a:spcBef>
                <a:spcPts val="0"/>
              </a:spcBef>
              <a:spcAft>
                <a:spcPts val="0"/>
              </a:spcAft>
              <a:buNone/>
            </a:pPr>
            <a:r>
              <a:rPr lang="en-US" sz="3200"/>
              <a:t>Project Agenda</a:t>
            </a:r>
            <a:endParaRPr sz="3200"/>
          </a:p>
        </p:txBody>
      </p:sp>
      <p:sp>
        <p:nvSpPr>
          <p:cNvPr id="109" name="Google Shape;109;g21953eb5a11_0_12"/>
          <p:cNvSpPr/>
          <p:nvPr/>
        </p:nvSpPr>
        <p:spPr>
          <a:xfrm>
            <a:off x="4708016" y="2637158"/>
            <a:ext cx="468058" cy="453914"/>
          </a:xfrm>
          <a:custGeom>
            <a:rect b="b" l="l" r="r" t="t"/>
            <a:pathLst>
              <a:path extrusionOk="0" h="514350" w="514350">
                <a:moveTo>
                  <a:pt x="513854" y="0"/>
                </a:moveTo>
                <a:lnTo>
                  <a:pt x="0" y="0"/>
                </a:lnTo>
                <a:lnTo>
                  <a:pt x="0" y="513854"/>
                </a:lnTo>
                <a:lnTo>
                  <a:pt x="513854" y="513854"/>
                </a:lnTo>
                <a:lnTo>
                  <a:pt x="513854" y="0"/>
                </a:lnTo>
                <a:close/>
              </a:path>
            </a:pathLst>
          </a:custGeom>
          <a:solidFill>
            <a:srgbClr val="53C0A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300"/>
          </a:p>
        </p:txBody>
      </p:sp>
      <p:sp>
        <p:nvSpPr>
          <p:cNvPr id="110" name="Google Shape;110;g21953eb5a11_0_12"/>
          <p:cNvSpPr txBox="1"/>
          <p:nvPr/>
        </p:nvSpPr>
        <p:spPr>
          <a:xfrm>
            <a:off x="4804511" y="2602418"/>
            <a:ext cx="323100" cy="610800"/>
          </a:xfrm>
          <a:prstGeom prst="rect">
            <a:avLst/>
          </a:prstGeom>
          <a:noFill/>
          <a:ln>
            <a:noFill/>
          </a:ln>
        </p:spPr>
        <p:txBody>
          <a:bodyPr anchorCtr="0" anchor="t" bIns="0" lIns="0" spcFirstLastPara="1" rIns="0" wrap="square" tIns="10275">
            <a:spAutoFit/>
          </a:bodyPr>
          <a:lstStyle/>
          <a:p>
            <a:pPr indent="0" lvl="0" marL="12700" rtl="0" algn="l">
              <a:lnSpc>
                <a:spcPct val="100000"/>
              </a:lnSpc>
              <a:spcBef>
                <a:spcPts val="0"/>
              </a:spcBef>
              <a:spcAft>
                <a:spcPts val="0"/>
              </a:spcAft>
              <a:buNone/>
            </a:pPr>
            <a:r>
              <a:rPr lang="en-US" sz="3900">
                <a:solidFill>
                  <a:srgbClr val="FFFFFF"/>
                </a:solidFill>
                <a:latin typeface="Lucida Sans"/>
                <a:ea typeface="Lucida Sans"/>
                <a:cs typeface="Lucida Sans"/>
                <a:sym typeface="Lucida Sans"/>
              </a:rPr>
              <a:t>2</a:t>
            </a:r>
            <a:endParaRPr sz="3900">
              <a:latin typeface="Lucida Sans"/>
              <a:ea typeface="Lucida Sans"/>
              <a:cs typeface="Lucida Sans"/>
              <a:sym typeface="Lucida Sans"/>
            </a:endParaRPr>
          </a:p>
        </p:txBody>
      </p:sp>
      <p:grpSp>
        <p:nvGrpSpPr>
          <p:cNvPr id="111" name="Google Shape;111;g21953eb5a11_0_12"/>
          <p:cNvGrpSpPr/>
          <p:nvPr/>
        </p:nvGrpSpPr>
        <p:grpSpPr>
          <a:xfrm>
            <a:off x="0" y="0"/>
            <a:ext cx="9144091" cy="6274393"/>
            <a:chOff x="0" y="0"/>
            <a:chExt cx="10058400" cy="7110599"/>
          </a:xfrm>
        </p:grpSpPr>
        <p:sp>
          <p:nvSpPr>
            <p:cNvPr id="112" name="Google Shape;112;g21953eb5a11_0_12"/>
            <p:cNvSpPr/>
            <p:nvPr/>
          </p:nvSpPr>
          <p:spPr>
            <a:xfrm>
              <a:off x="461772" y="7107426"/>
              <a:ext cx="9139555" cy="0"/>
            </a:xfrm>
            <a:custGeom>
              <a:rect b="b" l="l" r="r" t="t"/>
              <a:pathLst>
                <a:path extrusionOk="0" h="120000" w="9139555">
                  <a:moveTo>
                    <a:pt x="0" y="0"/>
                  </a:moveTo>
                  <a:lnTo>
                    <a:pt x="9139428" y="0"/>
                  </a:lnTo>
                </a:path>
              </a:pathLst>
            </a:custGeom>
            <a:noFill/>
            <a:ln cap="flat" cmpd="sng" w="9525">
              <a:solidFill>
                <a:srgbClr val="A1A0A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300"/>
            </a:p>
          </p:txBody>
        </p:sp>
        <p:sp>
          <p:nvSpPr>
            <p:cNvPr id="113" name="Google Shape;113;g21953eb5a11_0_12"/>
            <p:cNvSpPr/>
            <p:nvPr/>
          </p:nvSpPr>
          <p:spPr>
            <a:xfrm>
              <a:off x="0" y="179323"/>
              <a:ext cx="4229100" cy="6431915"/>
            </a:xfrm>
            <a:custGeom>
              <a:rect b="b" l="l" r="r" t="t"/>
              <a:pathLst>
                <a:path extrusionOk="0" h="6431915" w="4229100">
                  <a:moveTo>
                    <a:pt x="0" y="6431851"/>
                  </a:moveTo>
                  <a:lnTo>
                    <a:pt x="4229100" y="6431851"/>
                  </a:lnTo>
                  <a:lnTo>
                    <a:pt x="4229100" y="0"/>
                  </a:lnTo>
                  <a:lnTo>
                    <a:pt x="0" y="0"/>
                  </a:lnTo>
                  <a:lnTo>
                    <a:pt x="0" y="6431851"/>
                  </a:lnTo>
                  <a:close/>
                </a:path>
              </a:pathLst>
            </a:custGeom>
            <a:solidFill>
              <a:srgbClr val="1F366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300"/>
            </a:p>
          </p:txBody>
        </p:sp>
        <p:sp>
          <p:nvSpPr>
            <p:cNvPr id="114" name="Google Shape;114;g21953eb5a11_0_12"/>
            <p:cNvSpPr/>
            <p:nvPr/>
          </p:nvSpPr>
          <p:spPr>
            <a:xfrm>
              <a:off x="0" y="483201"/>
              <a:ext cx="4225290" cy="5703570"/>
            </a:xfrm>
            <a:custGeom>
              <a:rect b="b" l="l" r="r" t="t"/>
              <a:pathLst>
                <a:path extrusionOk="0" h="5703570" w="4225290">
                  <a:moveTo>
                    <a:pt x="1983651" y="0"/>
                  </a:moveTo>
                  <a:lnTo>
                    <a:pt x="0" y="1300365"/>
                  </a:lnTo>
                  <a:lnTo>
                    <a:pt x="0" y="5703277"/>
                  </a:lnTo>
                  <a:lnTo>
                    <a:pt x="4225074" y="5703277"/>
                  </a:lnTo>
                  <a:lnTo>
                    <a:pt x="4225074" y="1469415"/>
                  </a:lnTo>
                  <a:lnTo>
                    <a:pt x="1983651" y="0"/>
                  </a:lnTo>
                  <a:close/>
                </a:path>
              </a:pathLst>
            </a:custGeom>
            <a:solidFill>
              <a:srgbClr val="1D3E7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300"/>
            </a:p>
          </p:txBody>
        </p:sp>
        <p:sp>
          <p:nvSpPr>
            <p:cNvPr id="115" name="Google Shape;115;g21953eb5a11_0_12"/>
            <p:cNvSpPr/>
            <p:nvPr/>
          </p:nvSpPr>
          <p:spPr>
            <a:xfrm>
              <a:off x="0" y="2592631"/>
              <a:ext cx="4225290" cy="3848100"/>
            </a:xfrm>
            <a:custGeom>
              <a:rect b="b" l="l" r="r" t="t"/>
              <a:pathLst>
                <a:path extrusionOk="0" h="3848100" w="4225290">
                  <a:moveTo>
                    <a:pt x="1983651" y="0"/>
                  </a:moveTo>
                  <a:lnTo>
                    <a:pt x="0" y="1300365"/>
                  </a:lnTo>
                  <a:lnTo>
                    <a:pt x="0" y="3847693"/>
                  </a:lnTo>
                  <a:lnTo>
                    <a:pt x="4225074" y="3847693"/>
                  </a:lnTo>
                  <a:lnTo>
                    <a:pt x="4225074" y="1469415"/>
                  </a:lnTo>
                  <a:lnTo>
                    <a:pt x="1983651" y="0"/>
                  </a:lnTo>
                  <a:close/>
                </a:path>
              </a:pathLst>
            </a:custGeom>
            <a:solidFill>
              <a:srgbClr val="21427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300"/>
            </a:p>
          </p:txBody>
        </p:sp>
        <p:sp>
          <p:nvSpPr>
            <p:cNvPr id="116" name="Google Shape;116;g21953eb5a11_0_12"/>
            <p:cNvSpPr/>
            <p:nvPr/>
          </p:nvSpPr>
          <p:spPr>
            <a:xfrm>
              <a:off x="0" y="4702045"/>
              <a:ext cx="4229100" cy="2408554"/>
            </a:xfrm>
            <a:custGeom>
              <a:rect b="b" l="l" r="r" t="t"/>
              <a:pathLst>
                <a:path extrusionOk="0" h="2408554" w="4229100">
                  <a:moveTo>
                    <a:pt x="1987677" y="0"/>
                  </a:moveTo>
                  <a:lnTo>
                    <a:pt x="0" y="1303007"/>
                  </a:lnTo>
                  <a:lnTo>
                    <a:pt x="0" y="2408554"/>
                  </a:lnTo>
                  <a:lnTo>
                    <a:pt x="4229100" y="2408554"/>
                  </a:lnTo>
                  <a:lnTo>
                    <a:pt x="4229100" y="1469428"/>
                  </a:lnTo>
                  <a:lnTo>
                    <a:pt x="1987677" y="0"/>
                  </a:lnTo>
                  <a:close/>
                </a:path>
              </a:pathLst>
            </a:custGeom>
            <a:solidFill>
              <a:srgbClr val="22467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300"/>
            </a:p>
          </p:txBody>
        </p:sp>
        <p:pic>
          <p:nvPicPr>
            <p:cNvPr id="117" name="Google Shape;117;g21953eb5a11_0_12"/>
            <p:cNvPicPr preferRelativeResize="0"/>
            <p:nvPr/>
          </p:nvPicPr>
          <p:blipFill rotWithShape="1">
            <a:blip r:embed="rId3">
              <a:alphaModFix/>
            </a:blip>
            <a:srcRect b="0" l="0" r="0" t="0"/>
            <a:stretch/>
          </p:blipFill>
          <p:spPr>
            <a:xfrm>
              <a:off x="9354311" y="425875"/>
              <a:ext cx="246888" cy="123285"/>
            </a:xfrm>
            <a:prstGeom prst="rect">
              <a:avLst/>
            </a:prstGeom>
            <a:noFill/>
            <a:ln>
              <a:noFill/>
            </a:ln>
          </p:spPr>
        </p:pic>
        <p:sp>
          <p:nvSpPr>
            <p:cNvPr id="118" name="Google Shape;118;g21953eb5a11_0_12"/>
            <p:cNvSpPr/>
            <p:nvPr/>
          </p:nvSpPr>
          <p:spPr>
            <a:xfrm>
              <a:off x="0" y="0"/>
              <a:ext cx="10058400" cy="179705"/>
            </a:xfrm>
            <a:custGeom>
              <a:rect b="b" l="l" r="r" t="t"/>
              <a:pathLst>
                <a:path extrusionOk="0" h="179705" w="10058400">
                  <a:moveTo>
                    <a:pt x="0" y="179324"/>
                  </a:moveTo>
                  <a:lnTo>
                    <a:pt x="10058400" y="179324"/>
                  </a:lnTo>
                  <a:lnTo>
                    <a:pt x="10058400" y="0"/>
                  </a:lnTo>
                  <a:lnTo>
                    <a:pt x="0" y="0"/>
                  </a:lnTo>
                  <a:lnTo>
                    <a:pt x="0" y="179324"/>
                  </a:lnTo>
                  <a:close/>
                </a:path>
              </a:pathLst>
            </a:custGeom>
            <a:solidFill>
              <a:srgbClr val="29B5E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300"/>
            </a:p>
          </p:txBody>
        </p:sp>
      </p:grpSp>
      <p:sp>
        <p:nvSpPr>
          <p:cNvPr id="119" name="Google Shape;119;g21953eb5a11_0_12"/>
          <p:cNvSpPr/>
          <p:nvPr/>
        </p:nvSpPr>
        <p:spPr>
          <a:xfrm>
            <a:off x="4708016" y="3395528"/>
            <a:ext cx="468058" cy="453914"/>
          </a:xfrm>
          <a:custGeom>
            <a:rect b="b" l="l" r="r" t="t"/>
            <a:pathLst>
              <a:path extrusionOk="0" h="514350" w="514350">
                <a:moveTo>
                  <a:pt x="513854" y="0"/>
                </a:moveTo>
                <a:lnTo>
                  <a:pt x="0" y="0"/>
                </a:lnTo>
                <a:lnTo>
                  <a:pt x="0" y="513854"/>
                </a:lnTo>
                <a:lnTo>
                  <a:pt x="513854" y="513854"/>
                </a:lnTo>
                <a:lnTo>
                  <a:pt x="513854" y="0"/>
                </a:lnTo>
                <a:close/>
              </a:path>
            </a:pathLst>
          </a:custGeom>
          <a:solidFill>
            <a:srgbClr val="96CA5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300"/>
          </a:p>
        </p:txBody>
      </p:sp>
      <p:sp>
        <p:nvSpPr>
          <p:cNvPr id="120" name="Google Shape;120;g21953eb5a11_0_12"/>
          <p:cNvSpPr txBox="1"/>
          <p:nvPr/>
        </p:nvSpPr>
        <p:spPr>
          <a:xfrm>
            <a:off x="4804511" y="3359374"/>
            <a:ext cx="323100" cy="610800"/>
          </a:xfrm>
          <a:prstGeom prst="rect">
            <a:avLst/>
          </a:prstGeom>
          <a:noFill/>
          <a:ln>
            <a:noFill/>
          </a:ln>
        </p:spPr>
        <p:txBody>
          <a:bodyPr anchorCtr="0" anchor="t" bIns="0" lIns="0" spcFirstLastPara="1" rIns="0" wrap="square" tIns="10275">
            <a:spAutoFit/>
          </a:bodyPr>
          <a:lstStyle/>
          <a:p>
            <a:pPr indent="0" lvl="0" marL="12700" rtl="0" algn="l">
              <a:lnSpc>
                <a:spcPct val="100000"/>
              </a:lnSpc>
              <a:spcBef>
                <a:spcPts val="0"/>
              </a:spcBef>
              <a:spcAft>
                <a:spcPts val="0"/>
              </a:spcAft>
              <a:buNone/>
            </a:pPr>
            <a:r>
              <a:rPr lang="en-US" sz="3900">
                <a:solidFill>
                  <a:srgbClr val="FFFFFF"/>
                </a:solidFill>
                <a:latin typeface="Lucida Sans"/>
                <a:ea typeface="Lucida Sans"/>
                <a:cs typeface="Lucida Sans"/>
                <a:sym typeface="Lucida Sans"/>
              </a:rPr>
              <a:t>3</a:t>
            </a:r>
            <a:endParaRPr sz="3900">
              <a:latin typeface="Lucida Sans"/>
              <a:ea typeface="Lucida Sans"/>
              <a:cs typeface="Lucida Sans"/>
              <a:sym typeface="Lucida Sans"/>
            </a:endParaRPr>
          </a:p>
        </p:txBody>
      </p:sp>
      <p:sp>
        <p:nvSpPr>
          <p:cNvPr id="121" name="Google Shape;121;g21953eb5a11_0_12"/>
          <p:cNvSpPr/>
          <p:nvPr/>
        </p:nvSpPr>
        <p:spPr>
          <a:xfrm>
            <a:off x="4708016" y="4155466"/>
            <a:ext cx="468058" cy="453914"/>
          </a:xfrm>
          <a:custGeom>
            <a:rect b="b" l="l" r="r" t="t"/>
            <a:pathLst>
              <a:path extrusionOk="0" h="514350" w="514350">
                <a:moveTo>
                  <a:pt x="513854" y="0"/>
                </a:moveTo>
                <a:lnTo>
                  <a:pt x="0" y="0"/>
                </a:lnTo>
                <a:lnTo>
                  <a:pt x="0" y="513854"/>
                </a:lnTo>
                <a:lnTo>
                  <a:pt x="513854" y="513854"/>
                </a:lnTo>
                <a:lnTo>
                  <a:pt x="513854" y="0"/>
                </a:lnTo>
                <a:close/>
              </a:path>
            </a:pathLst>
          </a:custGeom>
          <a:solidFill>
            <a:srgbClr val="F5CB5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300"/>
          </a:p>
        </p:txBody>
      </p:sp>
      <p:sp>
        <p:nvSpPr>
          <p:cNvPr id="122" name="Google Shape;122;g21953eb5a11_0_12"/>
          <p:cNvSpPr txBox="1"/>
          <p:nvPr/>
        </p:nvSpPr>
        <p:spPr>
          <a:xfrm>
            <a:off x="4804511" y="4121169"/>
            <a:ext cx="323100" cy="610800"/>
          </a:xfrm>
          <a:prstGeom prst="rect">
            <a:avLst/>
          </a:prstGeom>
          <a:noFill/>
          <a:ln>
            <a:noFill/>
          </a:ln>
        </p:spPr>
        <p:txBody>
          <a:bodyPr anchorCtr="0" anchor="t" bIns="0" lIns="0" spcFirstLastPara="1" rIns="0" wrap="square" tIns="10275">
            <a:spAutoFit/>
          </a:bodyPr>
          <a:lstStyle/>
          <a:p>
            <a:pPr indent="0" lvl="0" marL="12700" rtl="0" algn="l">
              <a:lnSpc>
                <a:spcPct val="100000"/>
              </a:lnSpc>
              <a:spcBef>
                <a:spcPts val="0"/>
              </a:spcBef>
              <a:spcAft>
                <a:spcPts val="0"/>
              </a:spcAft>
              <a:buNone/>
            </a:pPr>
            <a:r>
              <a:rPr lang="en-US" sz="3900">
                <a:solidFill>
                  <a:srgbClr val="FFFFFF"/>
                </a:solidFill>
                <a:latin typeface="Lucida Sans"/>
                <a:ea typeface="Lucida Sans"/>
                <a:cs typeface="Lucida Sans"/>
                <a:sym typeface="Lucida Sans"/>
              </a:rPr>
              <a:t>4</a:t>
            </a:r>
            <a:endParaRPr sz="3900">
              <a:latin typeface="Lucida Sans"/>
              <a:ea typeface="Lucida Sans"/>
              <a:cs typeface="Lucida Sans"/>
              <a:sym typeface="Lucida Sans"/>
            </a:endParaRPr>
          </a:p>
        </p:txBody>
      </p:sp>
      <p:sp>
        <p:nvSpPr>
          <p:cNvPr id="123" name="Google Shape;123;g21953eb5a11_0_12"/>
          <p:cNvSpPr/>
          <p:nvPr/>
        </p:nvSpPr>
        <p:spPr>
          <a:xfrm>
            <a:off x="4708016" y="1878106"/>
            <a:ext cx="468058" cy="453914"/>
          </a:xfrm>
          <a:custGeom>
            <a:rect b="b" l="l" r="r" t="t"/>
            <a:pathLst>
              <a:path extrusionOk="0" h="514350" w="514350">
                <a:moveTo>
                  <a:pt x="513854" y="0"/>
                </a:moveTo>
                <a:lnTo>
                  <a:pt x="0" y="0"/>
                </a:lnTo>
                <a:lnTo>
                  <a:pt x="0" y="513854"/>
                </a:lnTo>
                <a:lnTo>
                  <a:pt x="513854" y="513854"/>
                </a:lnTo>
                <a:lnTo>
                  <a:pt x="513854" y="0"/>
                </a:lnTo>
                <a:close/>
              </a:path>
            </a:pathLst>
          </a:custGeom>
          <a:solidFill>
            <a:srgbClr val="29B5E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300"/>
          </a:p>
        </p:txBody>
      </p:sp>
      <p:sp>
        <p:nvSpPr>
          <p:cNvPr id="124" name="Google Shape;124;g21953eb5a11_0_12"/>
          <p:cNvSpPr txBox="1"/>
          <p:nvPr/>
        </p:nvSpPr>
        <p:spPr>
          <a:xfrm>
            <a:off x="4879794" y="1843356"/>
            <a:ext cx="248100" cy="610800"/>
          </a:xfrm>
          <a:prstGeom prst="rect">
            <a:avLst/>
          </a:prstGeom>
          <a:noFill/>
          <a:ln>
            <a:noFill/>
          </a:ln>
        </p:spPr>
        <p:txBody>
          <a:bodyPr anchorCtr="0" anchor="t" bIns="0" lIns="0" spcFirstLastPara="1" rIns="0" wrap="square" tIns="10275">
            <a:spAutoFit/>
          </a:bodyPr>
          <a:lstStyle/>
          <a:p>
            <a:pPr indent="0" lvl="0" marL="12700" rtl="0" algn="l">
              <a:lnSpc>
                <a:spcPct val="100000"/>
              </a:lnSpc>
              <a:spcBef>
                <a:spcPts val="0"/>
              </a:spcBef>
              <a:spcAft>
                <a:spcPts val="0"/>
              </a:spcAft>
              <a:buNone/>
            </a:pPr>
            <a:r>
              <a:rPr lang="en-US" sz="3900">
                <a:solidFill>
                  <a:srgbClr val="FFFFFF"/>
                </a:solidFill>
                <a:latin typeface="Lucida Sans"/>
                <a:ea typeface="Lucida Sans"/>
                <a:cs typeface="Lucida Sans"/>
                <a:sym typeface="Lucida Sans"/>
              </a:rPr>
              <a:t>1</a:t>
            </a:r>
            <a:endParaRPr sz="3900">
              <a:latin typeface="Lucida Sans"/>
              <a:ea typeface="Lucida Sans"/>
              <a:cs typeface="Lucida Sans"/>
              <a:sym typeface="Lucida Sans"/>
            </a:endParaRPr>
          </a:p>
        </p:txBody>
      </p:sp>
      <p:sp>
        <p:nvSpPr>
          <p:cNvPr id="125" name="Google Shape;125;g21953eb5a11_0_12"/>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rtl="0" algn="l">
              <a:lnSpc>
                <a:spcPct val="100000"/>
              </a:lnSpc>
              <a:spcBef>
                <a:spcPts val="0"/>
              </a:spcBef>
              <a:spcAft>
                <a:spcPts val="0"/>
              </a:spcAft>
              <a:buNone/>
            </a:pPr>
            <a:r>
              <a:rPr lang="en-US"/>
              <a:t>Mortgage Climate Risk Report</a:t>
            </a:r>
            <a:endParaRPr/>
          </a:p>
        </p:txBody>
      </p:sp>
      <p:sp>
        <p:nvSpPr>
          <p:cNvPr id="126" name="Google Shape;126;g21953eb5a11_0_12"/>
          <p:cNvSpPr txBox="1"/>
          <p:nvPr>
            <p:ph idx="12" type="sldNum"/>
          </p:nvPr>
        </p:nvSpPr>
        <p:spPr>
          <a:xfrm>
            <a:off x="8009493" y="6482074"/>
            <a:ext cx="765600" cy="143700"/>
          </a:xfrm>
          <a:prstGeom prst="rect">
            <a:avLst/>
          </a:prstGeom>
          <a:noFill/>
          <a:ln>
            <a:noFill/>
          </a:ln>
        </p:spPr>
        <p:txBody>
          <a:bodyPr anchorCtr="0" anchor="t" bIns="0" lIns="0" spcFirstLastPara="1" rIns="0" wrap="square" tIns="5125">
            <a:spAutoFit/>
          </a:bodyPr>
          <a:lstStyle/>
          <a:p>
            <a:pPr indent="0" lvl="0" marL="12700" rtl="0" algn="l">
              <a:lnSpc>
                <a:spcPct val="100000"/>
              </a:lnSpc>
              <a:spcBef>
                <a:spcPts val="0"/>
              </a:spcBef>
              <a:spcAft>
                <a:spcPts val="0"/>
              </a:spcAft>
              <a:buNone/>
            </a:pPr>
            <a:r>
              <a:rPr lang="en-US"/>
              <a:t>Mar</a:t>
            </a:r>
            <a:r>
              <a:rPr lang="en-US"/>
              <a:t> 2023</a:t>
            </a:r>
            <a:r>
              <a:rPr lang="en-US"/>
              <a:t> | </a:t>
            </a:r>
            <a:fld id="{00000000-1234-1234-1234-123412341234}" type="slidenum">
              <a:rPr lang="en-US"/>
              <a:t>‹#›</a:t>
            </a:fld>
            <a:endParaRPr/>
          </a:p>
        </p:txBody>
      </p:sp>
      <p:sp>
        <p:nvSpPr>
          <p:cNvPr id="127" name="Google Shape;127;g21953eb5a11_0_12"/>
          <p:cNvSpPr/>
          <p:nvPr/>
        </p:nvSpPr>
        <p:spPr>
          <a:xfrm>
            <a:off x="4708016" y="4915391"/>
            <a:ext cx="468058" cy="453914"/>
          </a:xfrm>
          <a:custGeom>
            <a:rect b="b" l="l" r="r" t="t"/>
            <a:pathLst>
              <a:path extrusionOk="0" h="514350" w="514350">
                <a:moveTo>
                  <a:pt x="513854" y="0"/>
                </a:moveTo>
                <a:lnTo>
                  <a:pt x="0" y="0"/>
                </a:lnTo>
                <a:lnTo>
                  <a:pt x="0" y="513854"/>
                </a:lnTo>
                <a:lnTo>
                  <a:pt x="513854" y="513854"/>
                </a:lnTo>
                <a:lnTo>
                  <a:pt x="513854" y="0"/>
                </a:lnTo>
                <a:close/>
              </a:path>
            </a:pathLst>
          </a:custGeom>
          <a:solidFill>
            <a:srgbClr val="CC412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300"/>
          </a:p>
        </p:txBody>
      </p:sp>
      <p:sp>
        <p:nvSpPr>
          <p:cNvPr id="128" name="Google Shape;128;g21953eb5a11_0_12"/>
          <p:cNvSpPr txBox="1"/>
          <p:nvPr/>
        </p:nvSpPr>
        <p:spPr>
          <a:xfrm>
            <a:off x="4804511" y="4882969"/>
            <a:ext cx="323100" cy="610800"/>
          </a:xfrm>
          <a:prstGeom prst="rect">
            <a:avLst/>
          </a:prstGeom>
          <a:noFill/>
          <a:ln>
            <a:noFill/>
          </a:ln>
        </p:spPr>
        <p:txBody>
          <a:bodyPr anchorCtr="0" anchor="t" bIns="0" lIns="0" spcFirstLastPara="1" rIns="0" wrap="square" tIns="10275">
            <a:spAutoFit/>
          </a:bodyPr>
          <a:lstStyle/>
          <a:p>
            <a:pPr indent="0" lvl="0" marL="12700" rtl="0" algn="l">
              <a:lnSpc>
                <a:spcPct val="100000"/>
              </a:lnSpc>
              <a:spcBef>
                <a:spcPts val="0"/>
              </a:spcBef>
              <a:spcAft>
                <a:spcPts val="0"/>
              </a:spcAft>
              <a:buNone/>
            </a:pPr>
            <a:r>
              <a:rPr lang="en-US" sz="3900">
                <a:solidFill>
                  <a:srgbClr val="FFFFFF"/>
                </a:solidFill>
                <a:latin typeface="Lucida Sans"/>
                <a:ea typeface="Lucida Sans"/>
                <a:cs typeface="Lucida Sans"/>
                <a:sym typeface="Lucida Sans"/>
              </a:rPr>
              <a:t>5</a:t>
            </a:r>
            <a:endParaRPr sz="3900">
              <a:latin typeface="Lucida Sans"/>
              <a:ea typeface="Lucida Sans"/>
              <a:cs typeface="Lucida Sans"/>
              <a:sym typeface="Lucida Sans"/>
            </a:endParaRPr>
          </a:p>
        </p:txBody>
      </p:sp>
      <p:sp>
        <p:nvSpPr>
          <p:cNvPr id="129" name="Google Shape;129;g21953eb5a11_0_12"/>
          <p:cNvSpPr txBox="1"/>
          <p:nvPr/>
        </p:nvSpPr>
        <p:spPr>
          <a:xfrm>
            <a:off x="5287841" y="4975375"/>
            <a:ext cx="1976100" cy="426000"/>
          </a:xfrm>
          <a:prstGeom prst="rect">
            <a:avLst/>
          </a:prstGeom>
          <a:noFill/>
          <a:ln>
            <a:noFill/>
          </a:ln>
        </p:spPr>
        <p:txBody>
          <a:bodyPr anchorCtr="0" anchor="t" bIns="0" lIns="0" spcFirstLastPara="1" rIns="0" wrap="square" tIns="66300">
            <a:spAutoFit/>
          </a:bodyPr>
          <a:lstStyle/>
          <a:p>
            <a:pPr indent="0" lvl="0" marL="12700" rtl="0" algn="l">
              <a:lnSpc>
                <a:spcPct val="100000"/>
              </a:lnSpc>
              <a:spcBef>
                <a:spcPts val="0"/>
              </a:spcBef>
              <a:spcAft>
                <a:spcPts val="0"/>
              </a:spcAft>
              <a:buNone/>
            </a:pPr>
            <a:r>
              <a:rPr lang="en-US" sz="1000">
                <a:solidFill>
                  <a:srgbClr val="0A456F"/>
                </a:solidFill>
                <a:latin typeface="Lucida Sans"/>
                <a:ea typeface="Lucida Sans"/>
                <a:cs typeface="Lucida Sans"/>
                <a:sym typeface="Lucida Sans"/>
              </a:rPr>
              <a:t>Appendix</a:t>
            </a:r>
            <a:endParaRPr sz="1000">
              <a:latin typeface="Lucida Sans"/>
              <a:ea typeface="Lucida Sans"/>
              <a:cs typeface="Lucida Sans"/>
              <a:sym typeface="Lucida Sans"/>
            </a:endParaRPr>
          </a:p>
          <a:p>
            <a:pPr indent="0" lvl="0" marL="12700" rtl="0" algn="l">
              <a:lnSpc>
                <a:spcPct val="100000"/>
              </a:lnSpc>
              <a:spcBef>
                <a:spcPts val="400"/>
              </a:spcBef>
              <a:spcAft>
                <a:spcPts val="0"/>
              </a:spcAft>
              <a:buNone/>
            </a:pPr>
            <a:r>
              <a:rPr lang="en-US" sz="1000">
                <a:latin typeface="Gill Sans"/>
                <a:ea typeface="Gill Sans"/>
                <a:cs typeface="Gill Sans"/>
                <a:sym typeface="Gill Sans"/>
              </a:rPr>
              <a:t>Pg 52</a:t>
            </a:r>
            <a:endParaRPr sz="1000">
              <a:latin typeface="Gill Sans"/>
              <a:ea typeface="Gill Sans"/>
              <a:cs typeface="Gill Sans"/>
              <a:sym typeface="Gill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13" name="Shape 813"/>
        <p:cNvGrpSpPr/>
        <p:nvPr/>
      </p:nvGrpSpPr>
      <p:grpSpPr>
        <a:xfrm>
          <a:off x="0" y="0"/>
          <a:ext cx="0" cy="0"/>
          <a:chOff x="0" y="0"/>
          <a:chExt cx="0" cy="0"/>
        </a:xfrm>
      </p:grpSpPr>
      <p:graphicFrame>
        <p:nvGraphicFramePr>
          <p:cNvPr id="814" name="Google Shape;814;g21a6362f813_12_6"/>
          <p:cNvGraphicFramePr/>
          <p:nvPr/>
        </p:nvGraphicFramePr>
        <p:xfrm>
          <a:off x="308638" y="1210000"/>
          <a:ext cx="3000000" cy="3000000"/>
        </p:xfrm>
        <a:graphic>
          <a:graphicData uri="http://schemas.openxmlformats.org/drawingml/2006/table">
            <a:tbl>
              <a:tblPr>
                <a:noFill/>
                <a:tableStyleId>{BE699092-9A77-4C85-9C48-A77FD11CDAB5}</a:tableStyleId>
              </a:tblPr>
              <a:tblGrid>
                <a:gridCol w="2810725"/>
                <a:gridCol w="1646075"/>
                <a:gridCol w="2034950"/>
                <a:gridCol w="2034950"/>
              </a:tblGrid>
              <a:tr h="624475">
                <a:tc>
                  <a:txBody>
                    <a:bodyPr/>
                    <a:lstStyle/>
                    <a:p>
                      <a:pPr indent="0" lvl="0" marL="0" marR="0" rtl="0" algn="ctr">
                        <a:lnSpc>
                          <a:spcPct val="100000"/>
                        </a:lnSpc>
                        <a:spcBef>
                          <a:spcPts val="0"/>
                        </a:spcBef>
                        <a:spcAft>
                          <a:spcPts val="0"/>
                        </a:spcAft>
                        <a:buClr>
                          <a:srgbClr val="000000"/>
                        </a:buClr>
                        <a:buSzPts val="1200"/>
                        <a:buFont typeface="Arial"/>
                        <a:buNone/>
                      </a:pPr>
                      <a:r>
                        <a:rPr b="1" lang="en-US" sz="1200"/>
                        <a:t>Tract-Level</a:t>
                      </a:r>
                      <a:endParaRPr b="1" sz="12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4D053"/>
                    </a:solidFill>
                  </a:tcPr>
                </a:tc>
                <a:tc>
                  <a:txBody>
                    <a:bodyPr/>
                    <a:lstStyle/>
                    <a:p>
                      <a:pPr indent="0" lvl="0" marL="0" rtl="0" algn="ctr">
                        <a:spcBef>
                          <a:spcPts val="0"/>
                        </a:spcBef>
                        <a:spcAft>
                          <a:spcPts val="0"/>
                        </a:spcAft>
                        <a:buClr>
                          <a:schemeClr val="dk1"/>
                        </a:buClr>
                        <a:buSzPts val="1200"/>
                        <a:buFont typeface="Arial"/>
                        <a:buNone/>
                      </a:pPr>
                      <a:r>
                        <a:rPr b="1" lang="en-US" sz="1200">
                          <a:solidFill>
                            <a:schemeClr val="dk1"/>
                          </a:solidFill>
                        </a:rPr>
                        <a:t>Borrower’s Characteristics</a:t>
                      </a:r>
                      <a:endParaRPr b="1"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4D053"/>
                    </a:solidFill>
                  </a:tcPr>
                </a:tc>
                <a:tc>
                  <a:txBody>
                    <a:bodyPr/>
                    <a:lstStyle/>
                    <a:p>
                      <a:pPr indent="0" lvl="0" marL="0" rtl="0" algn="ctr">
                        <a:spcBef>
                          <a:spcPts val="0"/>
                        </a:spcBef>
                        <a:spcAft>
                          <a:spcPts val="0"/>
                        </a:spcAft>
                        <a:buNone/>
                      </a:pPr>
                      <a:r>
                        <a:rPr b="1" lang="en-US" sz="1200">
                          <a:solidFill>
                            <a:schemeClr val="dk1"/>
                          </a:solidFill>
                        </a:rPr>
                        <a:t>Loan Characteristics</a:t>
                      </a:r>
                      <a:endParaRPr b="1" sz="12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4D053"/>
                    </a:solidFill>
                  </a:tcPr>
                </a:tc>
                <a:tc>
                  <a:txBody>
                    <a:bodyPr/>
                    <a:lstStyle/>
                    <a:p>
                      <a:pPr indent="0" lvl="0" marL="0" rtl="0" algn="ctr">
                        <a:spcBef>
                          <a:spcPts val="0"/>
                        </a:spcBef>
                        <a:spcAft>
                          <a:spcPts val="0"/>
                        </a:spcAft>
                        <a:buNone/>
                      </a:pPr>
                      <a:r>
                        <a:rPr b="1" lang="en-US" sz="1200">
                          <a:solidFill>
                            <a:schemeClr val="dk1"/>
                          </a:solidFill>
                        </a:rPr>
                        <a:t>Others</a:t>
                      </a:r>
                      <a:endParaRPr b="1" sz="12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4D053"/>
                    </a:solidFill>
                  </a:tcPr>
                </a:tc>
              </a:tr>
              <a:tr h="454600">
                <a:tc>
                  <a:txBody>
                    <a:bodyPr/>
                    <a:lstStyle/>
                    <a:p>
                      <a:pPr indent="0" lvl="0" marL="0" rtl="0" algn="ctr">
                        <a:lnSpc>
                          <a:spcPct val="115000"/>
                        </a:lnSpc>
                        <a:spcBef>
                          <a:spcPts val="0"/>
                        </a:spcBef>
                        <a:spcAft>
                          <a:spcPts val="0"/>
                        </a:spcAft>
                        <a:buClr>
                          <a:schemeClr val="dk1"/>
                        </a:buClr>
                        <a:buSzPts val="1100"/>
                        <a:buFont typeface="Arial"/>
                        <a:buNone/>
                      </a:pPr>
                      <a:r>
                        <a:rPr lang="en-US" sz="1100">
                          <a:solidFill>
                            <a:schemeClr val="dk1"/>
                          </a:solidFill>
                        </a:rPr>
                        <a:t>tract population</a:t>
                      </a:r>
                      <a:endParaRPr sz="1100">
                        <a:solidFill>
                          <a:schemeClr val="dk1"/>
                        </a:solidFill>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marR="0" rtl="0" algn="ctr">
                        <a:lnSpc>
                          <a:spcPct val="100000"/>
                        </a:lnSpc>
                        <a:spcBef>
                          <a:spcPts val="0"/>
                        </a:spcBef>
                        <a:spcAft>
                          <a:spcPts val="0"/>
                        </a:spcAft>
                        <a:buNone/>
                      </a:pPr>
                      <a:r>
                        <a:rPr lang="en-US" sz="1100">
                          <a:solidFill>
                            <a:schemeClr val="dk1"/>
                          </a:solidFill>
                        </a:rPr>
                        <a:t>Age</a:t>
                      </a:r>
                      <a:endParaRPr sz="1100">
                        <a:solidFill>
                          <a:schemeClr val="dk1"/>
                        </a:solidFill>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marR="0" rtl="0" algn="ctr">
                        <a:lnSpc>
                          <a:spcPct val="100000"/>
                        </a:lnSpc>
                        <a:spcBef>
                          <a:spcPts val="0"/>
                        </a:spcBef>
                        <a:spcAft>
                          <a:spcPts val="0"/>
                        </a:spcAft>
                        <a:buNone/>
                      </a:pPr>
                      <a:r>
                        <a:rPr lang="en-US" sz="1100">
                          <a:solidFill>
                            <a:schemeClr val="dk1"/>
                          </a:solidFill>
                        </a:rPr>
                        <a:t>Loan Amount</a:t>
                      </a:r>
                      <a:endParaRPr sz="1100">
                        <a:solidFill>
                          <a:schemeClr val="dk1"/>
                        </a:solidFill>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marR="0" rtl="0" algn="ctr">
                        <a:lnSpc>
                          <a:spcPct val="100000"/>
                        </a:lnSpc>
                        <a:spcBef>
                          <a:spcPts val="0"/>
                        </a:spcBef>
                        <a:spcAft>
                          <a:spcPts val="0"/>
                        </a:spcAft>
                        <a:buNone/>
                      </a:pPr>
                      <a:r>
                        <a:rPr lang="en-US" sz="1100">
                          <a:solidFill>
                            <a:schemeClr val="dk1"/>
                          </a:solidFill>
                        </a:rPr>
                        <a:t>Property Value</a:t>
                      </a:r>
                      <a:endParaRPr sz="1100">
                        <a:solidFill>
                          <a:schemeClr val="dk1"/>
                        </a:solidFill>
                      </a:endParaRPr>
                    </a:p>
                  </a:txBody>
                  <a:tcPr marT="91425" marB="91425" marR="91425" marL="91425" anchor="ctr">
                    <a:lnT cap="flat" cmpd="sng" w="9525">
                      <a:solidFill>
                        <a:srgbClr val="9E9E9E"/>
                      </a:solidFill>
                      <a:prstDash val="solid"/>
                      <a:round/>
                      <a:headEnd len="sm" w="sm" type="none"/>
                      <a:tailEnd len="sm" w="sm" type="none"/>
                    </a:lnT>
                  </a:tcPr>
                </a:tc>
              </a:tr>
              <a:tr h="624475">
                <a:tc>
                  <a:txBody>
                    <a:bodyPr/>
                    <a:lstStyle/>
                    <a:p>
                      <a:pPr indent="0" lvl="0" marL="0" rtl="0" algn="ctr">
                        <a:lnSpc>
                          <a:spcPct val="115000"/>
                        </a:lnSpc>
                        <a:spcBef>
                          <a:spcPts val="0"/>
                        </a:spcBef>
                        <a:spcAft>
                          <a:spcPts val="0"/>
                        </a:spcAft>
                        <a:buClr>
                          <a:schemeClr val="dk1"/>
                        </a:buClr>
                        <a:buSzPts val="1100"/>
                        <a:buFont typeface="Arial"/>
                        <a:buNone/>
                      </a:pPr>
                      <a:r>
                        <a:rPr lang="en-US" sz="1100">
                          <a:solidFill>
                            <a:schemeClr val="dk1"/>
                          </a:solidFill>
                        </a:rPr>
                        <a:t>tract minority population percent</a:t>
                      </a:r>
                      <a:endParaRPr sz="1100" u="none" cap="none" strike="noStrike">
                        <a:solidFill>
                          <a:schemeClr val="dk1"/>
                        </a:solidFill>
                      </a:endParaRPr>
                    </a:p>
                  </a:txBody>
                  <a:tcPr marT="91425" marB="91425" marR="91425" marL="91425" anchor="ctr"/>
                </a:tc>
                <a:tc>
                  <a:txBody>
                    <a:bodyPr/>
                    <a:lstStyle/>
                    <a:p>
                      <a:pPr indent="0" lvl="0" marL="0" marR="0" rtl="0" algn="ctr">
                        <a:lnSpc>
                          <a:spcPct val="100000"/>
                        </a:lnSpc>
                        <a:spcBef>
                          <a:spcPts val="0"/>
                        </a:spcBef>
                        <a:spcAft>
                          <a:spcPts val="0"/>
                        </a:spcAft>
                        <a:buNone/>
                      </a:pPr>
                      <a:r>
                        <a:rPr lang="en-US" sz="1100">
                          <a:solidFill>
                            <a:schemeClr val="dk1"/>
                          </a:solidFill>
                        </a:rPr>
                        <a:t>Debt-to-Income Ratio</a:t>
                      </a:r>
                      <a:endParaRPr sz="1100" u="none" cap="none" strike="noStrike">
                        <a:solidFill>
                          <a:schemeClr val="dk1"/>
                        </a:solidFill>
                      </a:endParaRPr>
                    </a:p>
                  </a:txBody>
                  <a:tcPr marT="91425" marB="91425" marR="91425" marL="91425" anchor="ctr"/>
                </a:tc>
                <a:tc>
                  <a:txBody>
                    <a:bodyPr/>
                    <a:lstStyle/>
                    <a:p>
                      <a:pPr indent="0" lvl="0" marL="0" marR="0" rtl="0" algn="ctr">
                        <a:lnSpc>
                          <a:spcPct val="100000"/>
                        </a:lnSpc>
                        <a:spcBef>
                          <a:spcPts val="0"/>
                        </a:spcBef>
                        <a:spcAft>
                          <a:spcPts val="0"/>
                        </a:spcAft>
                        <a:buNone/>
                      </a:pPr>
                      <a:r>
                        <a:rPr lang="en-US" sz="1100">
                          <a:solidFill>
                            <a:schemeClr val="dk1"/>
                          </a:solidFill>
                        </a:rPr>
                        <a:t>Loan Term</a:t>
                      </a:r>
                      <a:endParaRPr sz="1100">
                        <a:solidFill>
                          <a:schemeClr val="dk1"/>
                        </a:solidFill>
                      </a:endParaRPr>
                    </a:p>
                  </a:txBody>
                  <a:tcPr marT="91425" marB="91425" marR="91425" marL="91425" anchor="ctr"/>
                </a:tc>
                <a:tc>
                  <a:txBody>
                    <a:bodyPr/>
                    <a:lstStyle/>
                    <a:p>
                      <a:pPr indent="0" lvl="0" marL="0" marR="0" rtl="0" algn="ctr">
                        <a:lnSpc>
                          <a:spcPct val="100000"/>
                        </a:lnSpc>
                        <a:spcBef>
                          <a:spcPts val="0"/>
                        </a:spcBef>
                        <a:spcAft>
                          <a:spcPts val="0"/>
                        </a:spcAft>
                        <a:buNone/>
                      </a:pPr>
                      <a:r>
                        <a:rPr lang="en-US" sz="1100">
                          <a:solidFill>
                            <a:schemeClr val="dk1"/>
                          </a:solidFill>
                        </a:rPr>
                        <a:t>Total Units</a:t>
                      </a:r>
                      <a:endParaRPr sz="1100">
                        <a:solidFill>
                          <a:schemeClr val="dk1"/>
                        </a:solidFill>
                      </a:endParaRPr>
                    </a:p>
                  </a:txBody>
                  <a:tcPr marT="91425" marB="91425" marR="91425" marL="91425" anchor="ctr"/>
                </a:tc>
              </a:tr>
              <a:tr h="624475">
                <a:tc>
                  <a:txBody>
                    <a:bodyPr/>
                    <a:lstStyle/>
                    <a:p>
                      <a:pPr indent="0" lvl="0" marL="0" rtl="0" algn="ctr">
                        <a:lnSpc>
                          <a:spcPct val="115000"/>
                        </a:lnSpc>
                        <a:spcBef>
                          <a:spcPts val="0"/>
                        </a:spcBef>
                        <a:spcAft>
                          <a:spcPts val="0"/>
                        </a:spcAft>
                        <a:buClr>
                          <a:schemeClr val="dk1"/>
                        </a:buClr>
                        <a:buSzPts val="1100"/>
                        <a:buFont typeface="Arial"/>
                        <a:buNone/>
                      </a:pPr>
                      <a:r>
                        <a:rPr lang="en-US" sz="1100">
                          <a:solidFill>
                            <a:schemeClr val="dk1"/>
                          </a:solidFill>
                        </a:rPr>
                        <a:t>ffiec msa md median family income</a:t>
                      </a:r>
                      <a:endParaRPr sz="1100" u="none" cap="none" strike="noStrike">
                        <a:solidFill>
                          <a:schemeClr val="dk1"/>
                        </a:solidFill>
                      </a:endParaRPr>
                    </a:p>
                  </a:txBody>
                  <a:tcPr marT="91425" marB="91425" marR="91425" marL="91425" anchor="ctr"/>
                </a:tc>
                <a:tc>
                  <a:txBody>
                    <a:bodyPr/>
                    <a:lstStyle/>
                    <a:p>
                      <a:pPr indent="0" lvl="0" marL="0" marR="0" rtl="0" algn="ctr">
                        <a:lnSpc>
                          <a:spcPct val="100000"/>
                        </a:lnSpc>
                        <a:spcBef>
                          <a:spcPts val="0"/>
                        </a:spcBef>
                        <a:spcAft>
                          <a:spcPts val="0"/>
                        </a:spcAft>
                        <a:buNone/>
                      </a:pPr>
                      <a:r>
                        <a:rPr lang="en-US" sz="1100">
                          <a:solidFill>
                            <a:schemeClr val="dk1"/>
                          </a:solidFill>
                        </a:rPr>
                        <a:t>Combined Loan-to-Value</a:t>
                      </a:r>
                      <a:endParaRPr sz="1100" u="none" cap="none" strike="noStrike">
                        <a:solidFill>
                          <a:schemeClr val="dk1"/>
                        </a:solidFill>
                      </a:endParaRPr>
                    </a:p>
                  </a:txBody>
                  <a:tcPr marT="91425" marB="91425" marR="91425" marL="91425" anchor="ctr"/>
                </a:tc>
                <a:tc>
                  <a:txBody>
                    <a:bodyPr/>
                    <a:lstStyle/>
                    <a:p>
                      <a:pPr indent="0" lvl="0" marL="0" marR="0" rtl="0" algn="ctr">
                        <a:lnSpc>
                          <a:spcPct val="100000"/>
                        </a:lnSpc>
                        <a:spcBef>
                          <a:spcPts val="0"/>
                        </a:spcBef>
                        <a:spcAft>
                          <a:spcPts val="0"/>
                        </a:spcAft>
                        <a:buNone/>
                      </a:pPr>
                      <a:r>
                        <a:rPr lang="en-US" sz="1100">
                          <a:solidFill>
                            <a:schemeClr val="dk1"/>
                          </a:solidFill>
                        </a:rPr>
                        <a:t>Loan Type</a:t>
                      </a:r>
                      <a:endParaRPr sz="1100">
                        <a:solidFill>
                          <a:schemeClr val="dk1"/>
                        </a:solidFill>
                      </a:endParaRPr>
                    </a:p>
                  </a:txBody>
                  <a:tcPr marT="91425" marB="91425" marR="91425" marL="91425" anchor="ctr"/>
                </a:tc>
                <a:tc>
                  <a:txBody>
                    <a:bodyPr/>
                    <a:lstStyle/>
                    <a:p>
                      <a:pPr indent="0" lvl="0" marL="0" marR="0" rtl="0" algn="ctr">
                        <a:lnSpc>
                          <a:spcPct val="100000"/>
                        </a:lnSpc>
                        <a:spcBef>
                          <a:spcPts val="0"/>
                        </a:spcBef>
                        <a:spcAft>
                          <a:spcPts val="0"/>
                        </a:spcAft>
                        <a:buNone/>
                      </a:pPr>
                      <a:r>
                        <a:rPr lang="en-US" sz="1100">
                          <a:solidFill>
                            <a:schemeClr val="dk1"/>
                          </a:solidFill>
                        </a:rPr>
                        <a:t>Hoepa</a:t>
                      </a:r>
                      <a:endParaRPr sz="1100">
                        <a:solidFill>
                          <a:schemeClr val="dk1"/>
                        </a:solidFill>
                      </a:endParaRPr>
                    </a:p>
                  </a:txBody>
                  <a:tcPr marT="91425" marB="91425" marR="91425" marL="91425" anchor="ctr"/>
                </a:tc>
              </a:tr>
              <a:tr h="624475">
                <a:tc>
                  <a:txBody>
                    <a:bodyPr/>
                    <a:lstStyle/>
                    <a:p>
                      <a:pPr indent="0" lvl="0" marL="0" rtl="0" algn="ctr">
                        <a:lnSpc>
                          <a:spcPct val="115000"/>
                        </a:lnSpc>
                        <a:spcBef>
                          <a:spcPts val="0"/>
                        </a:spcBef>
                        <a:spcAft>
                          <a:spcPts val="0"/>
                        </a:spcAft>
                        <a:buClr>
                          <a:schemeClr val="dk1"/>
                        </a:buClr>
                        <a:buSzPts val="1100"/>
                        <a:buFont typeface="Arial"/>
                        <a:buNone/>
                      </a:pPr>
                      <a:r>
                        <a:rPr lang="en-US" sz="1100">
                          <a:solidFill>
                            <a:schemeClr val="dk1"/>
                          </a:solidFill>
                        </a:rPr>
                        <a:t>tract to msa income percentage</a:t>
                      </a:r>
                      <a:endParaRPr sz="1100" u="none" cap="none" strike="noStrike">
                        <a:solidFill>
                          <a:schemeClr val="dk1"/>
                        </a:solidFill>
                      </a:endParaRPr>
                    </a:p>
                  </a:txBody>
                  <a:tcPr marT="91425" marB="91425" marR="91425" marL="91425" anchor="ctr"/>
                </a:tc>
                <a:tc>
                  <a:txBody>
                    <a:bodyPr/>
                    <a:lstStyle/>
                    <a:p>
                      <a:pPr indent="0" lvl="0" marL="0" marR="0" rtl="0" algn="ctr">
                        <a:lnSpc>
                          <a:spcPct val="100000"/>
                        </a:lnSpc>
                        <a:spcBef>
                          <a:spcPts val="0"/>
                        </a:spcBef>
                        <a:spcAft>
                          <a:spcPts val="0"/>
                        </a:spcAft>
                        <a:buNone/>
                      </a:pPr>
                      <a:r>
                        <a:rPr lang="en-US" sz="1100">
                          <a:solidFill>
                            <a:schemeClr val="dk1"/>
                          </a:solidFill>
                        </a:rPr>
                        <a:t>Income</a:t>
                      </a:r>
                      <a:endParaRPr sz="1100" u="none" cap="none" strike="noStrike">
                        <a:solidFill>
                          <a:schemeClr val="dk1"/>
                        </a:solidFill>
                      </a:endParaRPr>
                    </a:p>
                  </a:txBody>
                  <a:tcPr marT="91425" marB="91425" marR="91425" marL="91425" anchor="ctr"/>
                </a:tc>
                <a:tc>
                  <a:txBody>
                    <a:bodyPr/>
                    <a:lstStyle/>
                    <a:p>
                      <a:pPr indent="0" lvl="0" marL="0" marR="0" rtl="0" algn="ctr">
                        <a:lnSpc>
                          <a:spcPct val="100000"/>
                        </a:lnSpc>
                        <a:spcBef>
                          <a:spcPts val="0"/>
                        </a:spcBef>
                        <a:spcAft>
                          <a:spcPts val="0"/>
                        </a:spcAft>
                        <a:buNone/>
                      </a:pPr>
                      <a:r>
                        <a:rPr lang="en-US" sz="1100">
                          <a:solidFill>
                            <a:schemeClr val="dk1"/>
                          </a:solidFill>
                        </a:rPr>
                        <a:t>Loan Purpose</a:t>
                      </a:r>
                      <a:endParaRPr sz="1100">
                        <a:solidFill>
                          <a:schemeClr val="dk1"/>
                        </a:solidFill>
                      </a:endParaRPr>
                    </a:p>
                  </a:txBody>
                  <a:tcPr marT="91425" marB="91425" marR="91425" marL="91425" anchor="ctr"/>
                </a:tc>
                <a:tc>
                  <a:txBody>
                    <a:bodyPr/>
                    <a:lstStyle/>
                    <a:p>
                      <a:pPr indent="0" lvl="0" marL="0" marR="0" rtl="0" algn="ctr">
                        <a:lnSpc>
                          <a:spcPct val="100000"/>
                        </a:lnSpc>
                        <a:spcBef>
                          <a:spcPts val="0"/>
                        </a:spcBef>
                        <a:spcAft>
                          <a:spcPts val="0"/>
                        </a:spcAft>
                        <a:buNone/>
                      </a:pPr>
                      <a:r>
                        <a:rPr lang="en-US" sz="1100">
                          <a:solidFill>
                            <a:schemeClr val="dk1"/>
                          </a:solidFill>
                        </a:rPr>
                        <a:t>Construction Method</a:t>
                      </a:r>
                      <a:endParaRPr sz="1100">
                        <a:solidFill>
                          <a:schemeClr val="dk1"/>
                        </a:solidFill>
                      </a:endParaRPr>
                    </a:p>
                  </a:txBody>
                  <a:tcPr marT="91425" marB="91425" marR="91425" marL="91425" anchor="ctr"/>
                </a:tc>
              </a:tr>
              <a:tr h="624475">
                <a:tc>
                  <a:txBody>
                    <a:bodyPr/>
                    <a:lstStyle/>
                    <a:p>
                      <a:pPr indent="0" lvl="0" marL="0" rtl="0" algn="ctr">
                        <a:lnSpc>
                          <a:spcPct val="115000"/>
                        </a:lnSpc>
                        <a:spcBef>
                          <a:spcPts val="0"/>
                        </a:spcBef>
                        <a:spcAft>
                          <a:spcPts val="0"/>
                        </a:spcAft>
                        <a:buClr>
                          <a:schemeClr val="dk1"/>
                        </a:buClr>
                        <a:buSzPts val="1100"/>
                        <a:buFont typeface="Arial"/>
                        <a:buNone/>
                      </a:pPr>
                      <a:r>
                        <a:rPr lang="en-US" sz="1100">
                          <a:solidFill>
                            <a:schemeClr val="dk1"/>
                          </a:solidFill>
                        </a:rPr>
                        <a:t>tract owner occupied units</a:t>
                      </a:r>
                      <a:endParaRPr sz="1100" u="none" cap="none" strike="noStrike">
                        <a:solidFill>
                          <a:schemeClr val="dk1"/>
                        </a:solidFill>
                      </a:endParaRPr>
                    </a:p>
                  </a:txBody>
                  <a:tcPr marT="91425" marB="91425" marR="91425" marL="91425" anchor="ctr"/>
                </a:tc>
                <a:tc>
                  <a:txBody>
                    <a:bodyPr/>
                    <a:lstStyle/>
                    <a:p>
                      <a:pPr indent="0" lvl="0" marL="0" marR="0" rtl="0" algn="ctr">
                        <a:lnSpc>
                          <a:spcPct val="100000"/>
                        </a:lnSpc>
                        <a:spcBef>
                          <a:spcPts val="0"/>
                        </a:spcBef>
                        <a:spcAft>
                          <a:spcPts val="0"/>
                        </a:spcAft>
                        <a:buNone/>
                      </a:pPr>
                      <a:r>
                        <a:rPr lang="en-US" sz="1100">
                          <a:solidFill>
                            <a:schemeClr val="dk1"/>
                          </a:solidFill>
                        </a:rPr>
                        <a:t>Number of Borrowers</a:t>
                      </a:r>
                      <a:endParaRPr sz="1100" u="none" cap="none" strike="noStrike">
                        <a:solidFill>
                          <a:schemeClr val="dk1"/>
                        </a:solidFill>
                      </a:endParaRPr>
                    </a:p>
                  </a:txBody>
                  <a:tcPr marT="91425" marB="91425" marR="91425" marL="91425" anchor="ctr"/>
                </a:tc>
                <a:tc>
                  <a:txBody>
                    <a:bodyPr/>
                    <a:lstStyle/>
                    <a:p>
                      <a:pPr indent="0" lvl="0" marL="0" marR="0" rtl="0" algn="ctr">
                        <a:lnSpc>
                          <a:spcPct val="100000"/>
                        </a:lnSpc>
                        <a:spcBef>
                          <a:spcPts val="0"/>
                        </a:spcBef>
                        <a:spcAft>
                          <a:spcPts val="0"/>
                        </a:spcAft>
                        <a:buNone/>
                      </a:pPr>
                      <a:r>
                        <a:t/>
                      </a:r>
                      <a:endParaRPr sz="1100">
                        <a:solidFill>
                          <a:schemeClr val="dk1"/>
                        </a:solidFill>
                      </a:endParaRPr>
                    </a:p>
                  </a:txBody>
                  <a:tcPr marT="91425" marB="91425" marR="91425" marL="91425" anchor="ctr"/>
                </a:tc>
                <a:tc>
                  <a:txBody>
                    <a:bodyPr/>
                    <a:lstStyle/>
                    <a:p>
                      <a:pPr indent="0" lvl="0" marL="0" marR="0" rtl="0" algn="ctr">
                        <a:lnSpc>
                          <a:spcPct val="100000"/>
                        </a:lnSpc>
                        <a:spcBef>
                          <a:spcPts val="0"/>
                        </a:spcBef>
                        <a:spcAft>
                          <a:spcPts val="0"/>
                        </a:spcAft>
                        <a:buNone/>
                      </a:pPr>
                      <a:r>
                        <a:rPr lang="en-US" sz="1100">
                          <a:solidFill>
                            <a:schemeClr val="dk1"/>
                          </a:solidFill>
                        </a:rPr>
                        <a:t>Occupancy Type</a:t>
                      </a:r>
                      <a:endParaRPr sz="1100">
                        <a:solidFill>
                          <a:schemeClr val="dk1"/>
                        </a:solidFill>
                      </a:endParaRPr>
                    </a:p>
                  </a:txBody>
                  <a:tcPr marT="91425" marB="91425" marR="91425" marL="91425" anchor="ctr"/>
                </a:tc>
              </a:tr>
              <a:tr h="624475">
                <a:tc>
                  <a:txBody>
                    <a:bodyPr/>
                    <a:lstStyle/>
                    <a:p>
                      <a:pPr indent="0" lvl="0" marL="0" rtl="0" algn="ctr">
                        <a:lnSpc>
                          <a:spcPct val="115000"/>
                        </a:lnSpc>
                        <a:spcBef>
                          <a:spcPts val="0"/>
                        </a:spcBef>
                        <a:spcAft>
                          <a:spcPts val="0"/>
                        </a:spcAft>
                        <a:buClr>
                          <a:schemeClr val="dk1"/>
                        </a:buClr>
                        <a:buSzPts val="1100"/>
                        <a:buFont typeface="Arial"/>
                        <a:buNone/>
                      </a:pPr>
                      <a:r>
                        <a:rPr lang="en-US" sz="1100">
                          <a:solidFill>
                            <a:schemeClr val="dk1"/>
                          </a:solidFill>
                        </a:rPr>
                        <a:t>tract one to four family homes</a:t>
                      </a:r>
                      <a:endParaRPr sz="1100" u="none" cap="none" strike="noStrike">
                        <a:solidFill>
                          <a:schemeClr val="dk1"/>
                        </a:solidFill>
                      </a:endParaRPr>
                    </a:p>
                  </a:txBody>
                  <a:tcPr marT="91425" marB="91425" marR="91425" marL="91425" anchor="ctr"/>
                </a:tc>
                <a:tc>
                  <a:txBody>
                    <a:bodyPr/>
                    <a:lstStyle/>
                    <a:p>
                      <a:pPr indent="0" lvl="0" marL="0" marR="0" rtl="0" algn="ctr">
                        <a:lnSpc>
                          <a:spcPct val="100000"/>
                        </a:lnSpc>
                        <a:spcBef>
                          <a:spcPts val="0"/>
                        </a:spcBef>
                        <a:spcAft>
                          <a:spcPts val="0"/>
                        </a:spcAft>
                        <a:buNone/>
                      </a:pPr>
                      <a:r>
                        <a:rPr lang="en-US" sz="1100">
                          <a:solidFill>
                            <a:schemeClr val="dk1"/>
                          </a:solidFill>
                        </a:rPr>
                        <a:t>Race</a:t>
                      </a:r>
                      <a:endParaRPr sz="1100" u="none" cap="none" strike="noStrike">
                        <a:solidFill>
                          <a:schemeClr val="dk1"/>
                        </a:solidFill>
                      </a:endParaRPr>
                    </a:p>
                  </a:txBody>
                  <a:tcPr marT="91425" marB="91425" marR="91425" marL="91425" anchor="ctr"/>
                </a:tc>
                <a:tc>
                  <a:txBody>
                    <a:bodyPr/>
                    <a:lstStyle/>
                    <a:p>
                      <a:pPr indent="0" lvl="0" marL="0" marR="0" rtl="0" algn="ctr">
                        <a:lnSpc>
                          <a:spcPct val="100000"/>
                        </a:lnSpc>
                        <a:spcBef>
                          <a:spcPts val="0"/>
                        </a:spcBef>
                        <a:spcAft>
                          <a:spcPts val="0"/>
                        </a:spcAft>
                        <a:buNone/>
                      </a:pPr>
                      <a:r>
                        <a:t/>
                      </a:r>
                      <a:endParaRPr sz="1100" u="none" cap="none" strike="noStrike">
                        <a:solidFill>
                          <a:schemeClr val="dk1"/>
                        </a:solidFill>
                      </a:endParaRPr>
                    </a:p>
                  </a:txBody>
                  <a:tcPr marT="91425" marB="91425" marR="91425" marL="91425" anchor="ctr"/>
                </a:tc>
                <a:tc>
                  <a:txBody>
                    <a:bodyPr/>
                    <a:lstStyle/>
                    <a:p>
                      <a:pPr indent="0" lvl="0" marL="0" marR="0" rtl="0" algn="ctr">
                        <a:lnSpc>
                          <a:spcPct val="100000"/>
                        </a:lnSpc>
                        <a:spcBef>
                          <a:spcPts val="0"/>
                        </a:spcBef>
                        <a:spcAft>
                          <a:spcPts val="0"/>
                        </a:spcAft>
                        <a:buNone/>
                      </a:pPr>
                      <a:r>
                        <a:rPr lang="en-US" sz="1100">
                          <a:solidFill>
                            <a:schemeClr val="dk1"/>
                          </a:solidFill>
                        </a:rPr>
                        <a:t>Purchaser Type</a:t>
                      </a:r>
                      <a:endParaRPr sz="1100" u="none" cap="none" strike="noStrike">
                        <a:solidFill>
                          <a:schemeClr val="dk1"/>
                        </a:solidFill>
                      </a:endParaRPr>
                    </a:p>
                  </a:txBody>
                  <a:tcPr marT="91425" marB="91425" marR="91425" marL="91425" anchor="ctr"/>
                </a:tc>
              </a:tr>
              <a:tr h="624475">
                <a:tc>
                  <a:txBody>
                    <a:bodyPr/>
                    <a:lstStyle/>
                    <a:p>
                      <a:pPr indent="0" lvl="0" marL="0" rtl="0" algn="ctr">
                        <a:lnSpc>
                          <a:spcPct val="115000"/>
                        </a:lnSpc>
                        <a:spcBef>
                          <a:spcPts val="0"/>
                        </a:spcBef>
                        <a:spcAft>
                          <a:spcPts val="0"/>
                        </a:spcAft>
                        <a:buClr>
                          <a:schemeClr val="dk1"/>
                        </a:buClr>
                        <a:buSzPts val="1100"/>
                        <a:buFont typeface="Arial"/>
                        <a:buNone/>
                      </a:pPr>
                      <a:r>
                        <a:rPr lang="en-US" sz="1100">
                          <a:solidFill>
                            <a:schemeClr val="dk1"/>
                          </a:solidFill>
                        </a:rPr>
                        <a:t>tract median age of housing unit</a:t>
                      </a:r>
                      <a:endParaRPr sz="1100" u="none" cap="none" strike="noStrike">
                        <a:solidFill>
                          <a:schemeClr val="dk1"/>
                        </a:solidFill>
                      </a:endParaRPr>
                    </a:p>
                  </a:txBody>
                  <a:tcPr marT="91425" marB="91425" marR="91425" marL="91425" anchor="ctr"/>
                </a:tc>
                <a:tc>
                  <a:txBody>
                    <a:bodyPr/>
                    <a:lstStyle/>
                    <a:p>
                      <a:pPr indent="0" lvl="0" marL="0" marR="0" rtl="0" algn="ctr">
                        <a:lnSpc>
                          <a:spcPct val="100000"/>
                        </a:lnSpc>
                        <a:spcBef>
                          <a:spcPts val="0"/>
                        </a:spcBef>
                        <a:spcAft>
                          <a:spcPts val="0"/>
                        </a:spcAft>
                        <a:buNone/>
                      </a:pPr>
                      <a:r>
                        <a:rPr lang="en-US" sz="1100">
                          <a:solidFill>
                            <a:schemeClr val="dk1"/>
                          </a:solidFill>
                        </a:rPr>
                        <a:t>Ethnicity</a:t>
                      </a:r>
                      <a:endParaRPr sz="1100" u="none" cap="none" strike="noStrike">
                        <a:solidFill>
                          <a:schemeClr val="dk1"/>
                        </a:solidFill>
                      </a:endParaRPr>
                    </a:p>
                  </a:txBody>
                  <a:tcPr marT="91425" marB="91425" marR="91425" marL="91425" anchor="ctr"/>
                </a:tc>
                <a:tc>
                  <a:txBody>
                    <a:bodyPr/>
                    <a:lstStyle/>
                    <a:p>
                      <a:pPr indent="0" lvl="0" marL="0" marR="0" rtl="0" algn="ctr">
                        <a:lnSpc>
                          <a:spcPct val="100000"/>
                        </a:lnSpc>
                        <a:spcBef>
                          <a:spcPts val="0"/>
                        </a:spcBef>
                        <a:spcAft>
                          <a:spcPts val="0"/>
                        </a:spcAft>
                        <a:buNone/>
                      </a:pPr>
                      <a:r>
                        <a:t/>
                      </a:r>
                      <a:endParaRPr sz="1100" u="none" cap="none" strike="noStrike">
                        <a:solidFill>
                          <a:schemeClr val="dk1"/>
                        </a:solidFill>
                      </a:endParaRPr>
                    </a:p>
                  </a:txBody>
                  <a:tcPr marT="91425" marB="91425" marR="91425" marL="91425" anchor="ctr"/>
                </a:tc>
                <a:tc>
                  <a:txBody>
                    <a:bodyPr/>
                    <a:lstStyle/>
                    <a:p>
                      <a:pPr indent="0" lvl="0" marL="0" marR="0" rtl="0" algn="ctr">
                        <a:lnSpc>
                          <a:spcPct val="100000"/>
                        </a:lnSpc>
                        <a:spcBef>
                          <a:spcPts val="0"/>
                        </a:spcBef>
                        <a:spcAft>
                          <a:spcPts val="0"/>
                        </a:spcAft>
                        <a:buNone/>
                      </a:pPr>
                      <a:r>
                        <a:t/>
                      </a:r>
                      <a:endParaRPr sz="1100" u="none" cap="none" strike="noStrike">
                        <a:solidFill>
                          <a:schemeClr val="dk1"/>
                        </a:solidFill>
                      </a:endParaRPr>
                    </a:p>
                  </a:txBody>
                  <a:tcPr marT="91425" marB="91425" marR="91425" marL="91425" anchor="ctr"/>
                </a:tc>
              </a:tr>
            </a:tbl>
          </a:graphicData>
        </a:graphic>
      </p:graphicFrame>
      <p:grpSp>
        <p:nvGrpSpPr>
          <p:cNvPr id="815" name="Google Shape;815;g21a6362f813_12_6"/>
          <p:cNvGrpSpPr/>
          <p:nvPr/>
        </p:nvGrpSpPr>
        <p:grpSpPr>
          <a:xfrm>
            <a:off x="0" y="0"/>
            <a:ext cx="9144091" cy="484579"/>
            <a:chOff x="0" y="0"/>
            <a:chExt cx="10058400" cy="549160"/>
          </a:xfrm>
        </p:grpSpPr>
        <p:pic>
          <p:nvPicPr>
            <p:cNvPr id="816" name="Google Shape;816;g21a6362f813_12_6"/>
            <p:cNvPicPr preferRelativeResize="0"/>
            <p:nvPr/>
          </p:nvPicPr>
          <p:blipFill rotWithShape="1">
            <a:blip r:embed="rId3">
              <a:alphaModFix/>
            </a:blip>
            <a:srcRect b="0" l="0" r="0" t="0"/>
            <a:stretch/>
          </p:blipFill>
          <p:spPr>
            <a:xfrm>
              <a:off x="9354311" y="425875"/>
              <a:ext cx="246888" cy="123285"/>
            </a:xfrm>
            <a:prstGeom prst="rect">
              <a:avLst/>
            </a:prstGeom>
            <a:noFill/>
            <a:ln>
              <a:noFill/>
            </a:ln>
          </p:spPr>
        </p:pic>
        <p:sp>
          <p:nvSpPr>
            <p:cNvPr id="817" name="Google Shape;817;g21a6362f813_12_6"/>
            <p:cNvSpPr/>
            <p:nvPr/>
          </p:nvSpPr>
          <p:spPr>
            <a:xfrm>
              <a:off x="0" y="0"/>
              <a:ext cx="10058400" cy="179705"/>
            </a:xfrm>
            <a:custGeom>
              <a:rect b="b" l="l" r="r" t="t"/>
              <a:pathLst>
                <a:path extrusionOk="0" h="179705" w="10058400">
                  <a:moveTo>
                    <a:pt x="0" y="179324"/>
                  </a:moveTo>
                  <a:lnTo>
                    <a:pt x="10058400" y="179324"/>
                  </a:lnTo>
                  <a:lnTo>
                    <a:pt x="10058400" y="0"/>
                  </a:lnTo>
                  <a:lnTo>
                    <a:pt x="0" y="0"/>
                  </a:lnTo>
                  <a:lnTo>
                    <a:pt x="0" y="179324"/>
                  </a:lnTo>
                  <a:close/>
                </a:path>
              </a:pathLst>
            </a:custGeom>
            <a:solidFill>
              <a:srgbClr val="29B5E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300"/>
            </a:p>
          </p:txBody>
        </p:sp>
      </p:grpSp>
      <p:sp>
        <p:nvSpPr>
          <p:cNvPr id="818" name="Google Shape;818;g21a6362f813_12_6"/>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sp>
        <p:nvSpPr>
          <p:cNvPr id="819" name="Google Shape;819;g21a6362f813_12_6"/>
          <p:cNvSpPr txBox="1"/>
          <p:nvPr>
            <p:ph idx="12" type="sldNum"/>
          </p:nvPr>
        </p:nvSpPr>
        <p:spPr>
          <a:xfrm>
            <a:off x="8009501" y="6482075"/>
            <a:ext cx="9213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b="0">
              <a:solidFill>
                <a:srgbClr val="A1A0A0"/>
              </a:solidFill>
              <a:latin typeface="Lucida Sans"/>
              <a:ea typeface="Lucida Sans"/>
              <a:cs typeface="Lucida Sans"/>
              <a:sym typeface="Lucida Sans"/>
            </a:endParaRPr>
          </a:p>
        </p:txBody>
      </p:sp>
      <p:sp>
        <p:nvSpPr>
          <p:cNvPr id="820" name="Google Shape;820;g21a6362f813_12_6"/>
          <p:cNvSpPr txBox="1"/>
          <p:nvPr>
            <p:ph type="title"/>
          </p:nvPr>
        </p:nvSpPr>
        <p:spPr>
          <a:xfrm>
            <a:off x="293730" y="165065"/>
            <a:ext cx="7578000" cy="381000"/>
          </a:xfrm>
          <a:prstGeom prst="rect">
            <a:avLst/>
          </a:prstGeom>
          <a:noFill/>
          <a:ln>
            <a:noFill/>
          </a:ln>
        </p:spPr>
        <p:txBody>
          <a:bodyPr anchorCtr="0" anchor="t" bIns="0" lIns="0" spcFirstLastPara="1" rIns="0" wrap="square" tIns="11425">
            <a:spAutoFit/>
          </a:bodyPr>
          <a:lstStyle/>
          <a:p>
            <a:pPr indent="0" lvl="0" marL="0" rtl="0" algn="l">
              <a:spcBef>
                <a:spcPts val="0"/>
              </a:spcBef>
              <a:spcAft>
                <a:spcPts val="0"/>
              </a:spcAft>
              <a:buNone/>
            </a:pPr>
            <a:r>
              <a:rPr lang="en-US" sz="2400">
                <a:solidFill>
                  <a:srgbClr val="24467D"/>
                </a:solidFill>
                <a:latin typeface="Gill Sans"/>
                <a:ea typeface="Gill Sans"/>
                <a:cs typeface="Gill Sans"/>
                <a:sym typeface="Gill Sans"/>
              </a:rPr>
              <a:t>Features</a:t>
            </a:r>
            <a:endParaRPr sz="2400">
              <a:solidFill>
                <a:srgbClr val="24467D"/>
              </a:solidFill>
              <a:latin typeface="Gill Sans"/>
              <a:ea typeface="Gill Sans"/>
              <a:cs typeface="Gill Sans"/>
              <a:sym typeface="Gill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24" name="Shape 824"/>
        <p:cNvGrpSpPr/>
        <p:nvPr/>
      </p:nvGrpSpPr>
      <p:grpSpPr>
        <a:xfrm>
          <a:off x="0" y="0"/>
          <a:ext cx="0" cy="0"/>
          <a:chOff x="0" y="0"/>
          <a:chExt cx="0" cy="0"/>
        </a:xfrm>
      </p:grpSpPr>
      <p:grpSp>
        <p:nvGrpSpPr>
          <p:cNvPr id="825" name="Google Shape;825;g21b45e5ba68_4_36"/>
          <p:cNvGrpSpPr/>
          <p:nvPr/>
        </p:nvGrpSpPr>
        <p:grpSpPr>
          <a:xfrm>
            <a:off x="0" y="0"/>
            <a:ext cx="9144091" cy="484579"/>
            <a:chOff x="0" y="0"/>
            <a:chExt cx="10058400" cy="549160"/>
          </a:xfrm>
        </p:grpSpPr>
        <p:pic>
          <p:nvPicPr>
            <p:cNvPr id="826" name="Google Shape;826;g21b45e5ba68_4_36"/>
            <p:cNvPicPr preferRelativeResize="0"/>
            <p:nvPr/>
          </p:nvPicPr>
          <p:blipFill rotWithShape="1">
            <a:blip r:embed="rId3">
              <a:alphaModFix/>
            </a:blip>
            <a:srcRect b="0" l="0" r="0" t="0"/>
            <a:stretch/>
          </p:blipFill>
          <p:spPr>
            <a:xfrm>
              <a:off x="9354311" y="425875"/>
              <a:ext cx="246888" cy="123285"/>
            </a:xfrm>
            <a:prstGeom prst="rect">
              <a:avLst/>
            </a:prstGeom>
            <a:noFill/>
            <a:ln>
              <a:noFill/>
            </a:ln>
          </p:spPr>
        </p:pic>
        <p:sp>
          <p:nvSpPr>
            <p:cNvPr id="827" name="Google Shape;827;g21b45e5ba68_4_36"/>
            <p:cNvSpPr/>
            <p:nvPr/>
          </p:nvSpPr>
          <p:spPr>
            <a:xfrm>
              <a:off x="0" y="0"/>
              <a:ext cx="10058400" cy="179705"/>
            </a:xfrm>
            <a:custGeom>
              <a:rect b="b" l="l" r="r" t="t"/>
              <a:pathLst>
                <a:path extrusionOk="0" h="179705" w="10058400">
                  <a:moveTo>
                    <a:pt x="0" y="179324"/>
                  </a:moveTo>
                  <a:lnTo>
                    <a:pt x="10058400" y="179324"/>
                  </a:lnTo>
                  <a:lnTo>
                    <a:pt x="10058400" y="0"/>
                  </a:lnTo>
                  <a:lnTo>
                    <a:pt x="0" y="0"/>
                  </a:lnTo>
                  <a:lnTo>
                    <a:pt x="0" y="179324"/>
                  </a:lnTo>
                  <a:close/>
                </a:path>
              </a:pathLst>
            </a:custGeom>
            <a:solidFill>
              <a:srgbClr val="29B5E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300"/>
            </a:p>
          </p:txBody>
        </p:sp>
      </p:grpSp>
      <p:sp>
        <p:nvSpPr>
          <p:cNvPr id="828" name="Google Shape;828;g21b45e5ba68_4_36"/>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sp>
        <p:nvSpPr>
          <p:cNvPr id="829" name="Google Shape;829;g21b45e5ba68_4_36"/>
          <p:cNvSpPr txBox="1"/>
          <p:nvPr>
            <p:ph idx="12" type="sldNum"/>
          </p:nvPr>
        </p:nvSpPr>
        <p:spPr>
          <a:xfrm>
            <a:off x="8009501" y="6482075"/>
            <a:ext cx="9213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b="0">
              <a:solidFill>
                <a:srgbClr val="A1A0A0"/>
              </a:solidFill>
              <a:latin typeface="Lucida Sans"/>
              <a:ea typeface="Lucida Sans"/>
              <a:cs typeface="Lucida Sans"/>
              <a:sym typeface="Lucida Sans"/>
            </a:endParaRPr>
          </a:p>
        </p:txBody>
      </p:sp>
      <p:sp>
        <p:nvSpPr>
          <p:cNvPr id="830" name="Google Shape;830;g21b45e5ba68_4_36"/>
          <p:cNvSpPr txBox="1"/>
          <p:nvPr>
            <p:ph type="title"/>
          </p:nvPr>
        </p:nvSpPr>
        <p:spPr>
          <a:xfrm>
            <a:off x="293730" y="164565"/>
            <a:ext cx="7578000" cy="381000"/>
          </a:xfrm>
          <a:prstGeom prst="rect">
            <a:avLst/>
          </a:prstGeom>
          <a:noFill/>
          <a:ln>
            <a:noFill/>
          </a:ln>
        </p:spPr>
        <p:txBody>
          <a:bodyPr anchorCtr="0" anchor="t" bIns="0" lIns="0" spcFirstLastPara="1" rIns="0" wrap="square" tIns="11425">
            <a:spAutoFit/>
          </a:bodyPr>
          <a:lstStyle/>
          <a:p>
            <a:pPr indent="0" lvl="0" marL="0" rtl="0" algn="l">
              <a:spcBef>
                <a:spcPts val="0"/>
              </a:spcBef>
              <a:spcAft>
                <a:spcPts val="0"/>
              </a:spcAft>
              <a:buNone/>
            </a:pPr>
            <a:r>
              <a:rPr lang="en-US" sz="2400">
                <a:solidFill>
                  <a:srgbClr val="24467D"/>
                </a:solidFill>
                <a:latin typeface="Gill Sans"/>
                <a:ea typeface="Gill Sans"/>
                <a:cs typeface="Gill Sans"/>
                <a:sym typeface="Gill Sans"/>
              </a:rPr>
              <a:t>Candidate Models</a:t>
            </a:r>
            <a:endParaRPr sz="2400">
              <a:solidFill>
                <a:srgbClr val="24467D"/>
              </a:solidFill>
              <a:latin typeface="Gill Sans"/>
              <a:ea typeface="Gill Sans"/>
              <a:cs typeface="Gill Sans"/>
              <a:sym typeface="Gill Sans"/>
            </a:endParaRPr>
          </a:p>
        </p:txBody>
      </p:sp>
      <p:grpSp>
        <p:nvGrpSpPr>
          <p:cNvPr id="831" name="Google Shape;831;g21b45e5ba68_4_36"/>
          <p:cNvGrpSpPr/>
          <p:nvPr/>
        </p:nvGrpSpPr>
        <p:grpSpPr>
          <a:xfrm>
            <a:off x="476063" y="2477954"/>
            <a:ext cx="3941329" cy="445617"/>
            <a:chOff x="1055136" y="1324625"/>
            <a:chExt cx="3223727" cy="736800"/>
          </a:xfrm>
        </p:grpSpPr>
        <p:grpSp>
          <p:nvGrpSpPr>
            <p:cNvPr id="832" name="Google Shape;832;g21b45e5ba68_4_36"/>
            <p:cNvGrpSpPr/>
            <p:nvPr/>
          </p:nvGrpSpPr>
          <p:grpSpPr>
            <a:xfrm>
              <a:off x="1055136" y="1324625"/>
              <a:ext cx="3223727" cy="736800"/>
              <a:chOff x="976975" y="1324625"/>
              <a:chExt cx="3223727" cy="736800"/>
            </a:xfrm>
          </p:grpSpPr>
          <p:sp>
            <p:nvSpPr>
              <p:cNvPr id="833" name="Google Shape;833;g21b45e5ba68_4_36"/>
              <p:cNvSpPr/>
              <p:nvPr/>
            </p:nvSpPr>
            <p:spPr>
              <a:xfrm>
                <a:off x="3674436" y="1415415"/>
                <a:ext cx="17993" cy="7596"/>
              </a:xfrm>
              <a:custGeom>
                <a:rect b="b" l="l" r="r" t="t"/>
                <a:pathLst>
                  <a:path extrusionOk="0" h="488" w="1156">
                    <a:moveTo>
                      <a:pt x="1" y="1"/>
                    </a:moveTo>
                    <a:cubicBezTo>
                      <a:pt x="1" y="122"/>
                      <a:pt x="1" y="366"/>
                      <a:pt x="122" y="487"/>
                    </a:cubicBezTo>
                    <a:lnTo>
                      <a:pt x="1155" y="487"/>
                    </a:lnTo>
                    <a:lnTo>
                      <a:pt x="1155" y="1"/>
                    </a:lnTo>
                    <a:close/>
                  </a:path>
                </a:pathLst>
              </a:custGeom>
              <a:solidFill>
                <a:srgbClr val="D577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g21b45e5ba68_4_36"/>
              <p:cNvSpPr/>
              <p:nvPr/>
            </p:nvSpPr>
            <p:spPr>
              <a:xfrm>
                <a:off x="3674436" y="1964937"/>
                <a:ext cx="17993" cy="8063"/>
              </a:xfrm>
              <a:custGeom>
                <a:rect b="b" l="l" r="r" t="t"/>
                <a:pathLst>
                  <a:path extrusionOk="0" h="518" w="1156">
                    <a:moveTo>
                      <a:pt x="122" y="1"/>
                    </a:moveTo>
                    <a:cubicBezTo>
                      <a:pt x="1" y="244"/>
                      <a:pt x="1" y="396"/>
                      <a:pt x="1" y="517"/>
                    </a:cubicBezTo>
                    <a:lnTo>
                      <a:pt x="1155" y="517"/>
                    </a:lnTo>
                    <a:lnTo>
                      <a:pt x="1155" y="1"/>
                    </a:lnTo>
                    <a:close/>
                  </a:path>
                </a:pathLst>
              </a:custGeom>
              <a:solidFill>
                <a:srgbClr val="AB40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g21b45e5ba68_4_36"/>
              <p:cNvSpPr/>
              <p:nvPr/>
            </p:nvSpPr>
            <p:spPr>
              <a:xfrm>
                <a:off x="3736021" y="1415416"/>
                <a:ext cx="464681" cy="541506"/>
              </a:xfrm>
              <a:custGeom>
                <a:rect b="b" l="l" r="r" t="t"/>
                <a:pathLst>
                  <a:path extrusionOk="0" h="34790" w="25978">
                    <a:moveTo>
                      <a:pt x="0" y="1"/>
                    </a:moveTo>
                    <a:lnTo>
                      <a:pt x="0" y="34789"/>
                    </a:lnTo>
                    <a:lnTo>
                      <a:pt x="21268" y="34789"/>
                    </a:lnTo>
                    <a:cubicBezTo>
                      <a:pt x="23942" y="34789"/>
                      <a:pt x="25978" y="32784"/>
                      <a:pt x="25978" y="30232"/>
                    </a:cubicBezTo>
                    <a:lnTo>
                      <a:pt x="25978" y="4558"/>
                    </a:lnTo>
                    <a:cubicBezTo>
                      <a:pt x="25978" y="2006"/>
                      <a:pt x="23942" y="1"/>
                      <a:pt x="21268" y="1"/>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g21b45e5ba68_4_36"/>
              <p:cNvSpPr/>
              <p:nvPr/>
            </p:nvSpPr>
            <p:spPr>
              <a:xfrm>
                <a:off x="3736021" y="1431027"/>
                <a:ext cx="464681" cy="541973"/>
              </a:xfrm>
              <a:custGeom>
                <a:rect b="b" l="l" r="r" t="t"/>
                <a:pathLst>
                  <a:path extrusionOk="0" h="34820" w="25978">
                    <a:moveTo>
                      <a:pt x="0" y="1"/>
                    </a:moveTo>
                    <a:lnTo>
                      <a:pt x="0" y="34819"/>
                    </a:lnTo>
                    <a:lnTo>
                      <a:pt x="21268" y="34819"/>
                    </a:lnTo>
                    <a:cubicBezTo>
                      <a:pt x="23942" y="34819"/>
                      <a:pt x="25978" y="32784"/>
                      <a:pt x="25978" y="30262"/>
                    </a:cubicBezTo>
                    <a:lnTo>
                      <a:pt x="25978" y="4558"/>
                    </a:lnTo>
                    <a:cubicBezTo>
                      <a:pt x="25978" y="2036"/>
                      <a:pt x="23942" y="1"/>
                      <a:pt x="21268" y="1"/>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g21b45e5ba68_4_36"/>
              <p:cNvSpPr/>
              <p:nvPr/>
            </p:nvSpPr>
            <p:spPr>
              <a:xfrm>
                <a:off x="3736021" y="1422996"/>
                <a:ext cx="464681" cy="541958"/>
              </a:xfrm>
              <a:custGeom>
                <a:rect b="b" l="l" r="r" t="t"/>
                <a:pathLst>
                  <a:path extrusionOk="0" h="34819" w="25978">
                    <a:moveTo>
                      <a:pt x="0" y="0"/>
                    </a:moveTo>
                    <a:lnTo>
                      <a:pt x="0" y="34819"/>
                    </a:lnTo>
                    <a:lnTo>
                      <a:pt x="21268" y="34819"/>
                    </a:lnTo>
                    <a:cubicBezTo>
                      <a:pt x="23942" y="34819"/>
                      <a:pt x="25978" y="32783"/>
                      <a:pt x="25978" y="30261"/>
                    </a:cubicBezTo>
                    <a:lnTo>
                      <a:pt x="25978" y="4558"/>
                    </a:lnTo>
                    <a:cubicBezTo>
                      <a:pt x="25978" y="2036"/>
                      <a:pt x="23942" y="0"/>
                      <a:pt x="21268" y="0"/>
                    </a:cubicBezTo>
                    <a:close/>
                  </a:path>
                </a:pathLst>
              </a:custGeom>
              <a:solidFill>
                <a:srgbClr val="1E54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g21b45e5ba68_4_36"/>
              <p:cNvSpPr/>
              <p:nvPr/>
            </p:nvSpPr>
            <p:spPr>
              <a:xfrm>
                <a:off x="4073521" y="1422996"/>
                <a:ext cx="18496" cy="541958"/>
              </a:xfrm>
              <a:custGeom>
                <a:rect b="b" l="l" r="r" t="t"/>
                <a:pathLst>
                  <a:path extrusionOk="0" h="34819" w="1034">
                    <a:moveTo>
                      <a:pt x="0" y="0"/>
                    </a:moveTo>
                    <a:cubicBezTo>
                      <a:pt x="122" y="638"/>
                      <a:pt x="122" y="1155"/>
                      <a:pt x="122" y="1793"/>
                    </a:cubicBezTo>
                    <a:lnTo>
                      <a:pt x="122" y="2279"/>
                    </a:lnTo>
                    <a:lnTo>
                      <a:pt x="122" y="32419"/>
                    </a:lnTo>
                    <a:lnTo>
                      <a:pt x="122" y="32935"/>
                    </a:lnTo>
                    <a:cubicBezTo>
                      <a:pt x="122" y="33695"/>
                      <a:pt x="122" y="34302"/>
                      <a:pt x="0" y="34819"/>
                    </a:cubicBezTo>
                    <a:lnTo>
                      <a:pt x="1033" y="34819"/>
                    </a:lnTo>
                    <a:lnTo>
                      <a:pt x="1033" y="0"/>
                    </a:ln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g21b45e5ba68_4_36"/>
              <p:cNvSpPr/>
              <p:nvPr/>
            </p:nvSpPr>
            <p:spPr>
              <a:xfrm>
                <a:off x="976975" y="1383740"/>
                <a:ext cx="84658" cy="62914"/>
              </a:xfrm>
              <a:custGeom>
                <a:rect b="b" l="l" r="r" t="t"/>
                <a:pathLst>
                  <a:path extrusionOk="0" h="4042" w="5439">
                    <a:moveTo>
                      <a:pt x="3039" y="0"/>
                    </a:moveTo>
                    <a:cubicBezTo>
                      <a:pt x="1125" y="0"/>
                      <a:pt x="0" y="0"/>
                      <a:pt x="0" y="1124"/>
                    </a:cubicBezTo>
                    <a:lnTo>
                      <a:pt x="0" y="4041"/>
                    </a:lnTo>
                    <a:lnTo>
                      <a:pt x="5439" y="4041"/>
                    </a:lnTo>
                    <a:lnTo>
                      <a:pt x="5439" y="0"/>
                    </a:ln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g21b45e5ba68_4_36"/>
              <p:cNvSpPr/>
              <p:nvPr/>
            </p:nvSpPr>
            <p:spPr>
              <a:xfrm>
                <a:off x="976975" y="1941294"/>
                <a:ext cx="86557" cy="62914"/>
              </a:xfrm>
              <a:custGeom>
                <a:rect b="b" l="l" r="r" t="t"/>
                <a:pathLst>
                  <a:path extrusionOk="0" h="4042" w="5561">
                    <a:moveTo>
                      <a:pt x="0" y="1"/>
                    </a:moveTo>
                    <a:lnTo>
                      <a:pt x="0" y="2917"/>
                    </a:lnTo>
                    <a:cubicBezTo>
                      <a:pt x="0" y="4042"/>
                      <a:pt x="1125" y="4042"/>
                      <a:pt x="3039" y="4042"/>
                    </a:cubicBezTo>
                    <a:lnTo>
                      <a:pt x="5561" y="4042"/>
                    </a:lnTo>
                    <a:lnTo>
                      <a:pt x="5561" y="1"/>
                    </a:ln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g21b45e5ba68_4_36"/>
              <p:cNvSpPr/>
              <p:nvPr/>
            </p:nvSpPr>
            <p:spPr>
              <a:xfrm>
                <a:off x="976975" y="1933262"/>
                <a:ext cx="86557" cy="63381"/>
              </a:xfrm>
              <a:custGeom>
                <a:rect b="b" l="l" r="r" t="t"/>
                <a:pathLst>
                  <a:path extrusionOk="0" h="4072" w="5561">
                    <a:moveTo>
                      <a:pt x="0" y="0"/>
                    </a:moveTo>
                    <a:lnTo>
                      <a:pt x="0" y="2917"/>
                    </a:lnTo>
                    <a:cubicBezTo>
                      <a:pt x="0" y="4071"/>
                      <a:pt x="1125" y="4071"/>
                      <a:pt x="3039" y="4071"/>
                    </a:cubicBezTo>
                    <a:lnTo>
                      <a:pt x="5561" y="4071"/>
                    </a:lnTo>
                    <a:lnTo>
                      <a:pt x="5561" y="0"/>
                    </a:ln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g21b45e5ba68_4_36"/>
              <p:cNvSpPr/>
              <p:nvPr/>
            </p:nvSpPr>
            <p:spPr>
              <a:xfrm>
                <a:off x="976975" y="1391694"/>
                <a:ext cx="84658" cy="61108"/>
              </a:xfrm>
              <a:custGeom>
                <a:rect b="b" l="l" r="r" t="t"/>
                <a:pathLst>
                  <a:path extrusionOk="0" h="3926" w="5439">
                    <a:moveTo>
                      <a:pt x="2024" y="0"/>
                    </a:moveTo>
                    <a:cubicBezTo>
                      <a:pt x="734" y="0"/>
                      <a:pt x="0" y="99"/>
                      <a:pt x="0" y="1130"/>
                    </a:cubicBezTo>
                    <a:lnTo>
                      <a:pt x="0" y="3925"/>
                    </a:lnTo>
                    <a:lnTo>
                      <a:pt x="5439" y="3925"/>
                    </a:lnTo>
                    <a:lnTo>
                      <a:pt x="5439" y="6"/>
                    </a:lnTo>
                    <a:lnTo>
                      <a:pt x="3039" y="6"/>
                    </a:lnTo>
                    <a:cubicBezTo>
                      <a:pt x="2671" y="6"/>
                      <a:pt x="2332" y="0"/>
                      <a:pt x="2024" y="0"/>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g21b45e5ba68_4_36"/>
              <p:cNvSpPr/>
              <p:nvPr/>
            </p:nvSpPr>
            <p:spPr>
              <a:xfrm>
                <a:off x="1014325" y="1324625"/>
                <a:ext cx="3061392" cy="721204"/>
              </a:xfrm>
              <a:custGeom>
                <a:rect b="b" l="l" r="r" t="t"/>
                <a:pathLst>
                  <a:path extrusionOk="0" h="46335" w="171147">
                    <a:moveTo>
                      <a:pt x="3677" y="0"/>
                    </a:moveTo>
                    <a:cubicBezTo>
                      <a:pt x="1641" y="0"/>
                      <a:pt x="1" y="1641"/>
                      <a:pt x="1" y="3798"/>
                    </a:cubicBezTo>
                    <a:lnTo>
                      <a:pt x="1" y="38222"/>
                    </a:lnTo>
                    <a:cubicBezTo>
                      <a:pt x="1" y="42658"/>
                      <a:pt x="3677" y="46334"/>
                      <a:pt x="8113" y="46334"/>
                    </a:cubicBezTo>
                    <a:lnTo>
                      <a:pt x="163065" y="46334"/>
                    </a:lnTo>
                    <a:cubicBezTo>
                      <a:pt x="167622" y="46334"/>
                      <a:pt x="171147" y="42658"/>
                      <a:pt x="171147" y="38222"/>
                    </a:cubicBezTo>
                    <a:lnTo>
                      <a:pt x="171147" y="8113"/>
                    </a:lnTo>
                    <a:cubicBezTo>
                      <a:pt x="171147" y="3677"/>
                      <a:pt x="167622" y="0"/>
                      <a:pt x="16306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g21b45e5ba68_4_36"/>
              <p:cNvSpPr/>
              <p:nvPr/>
            </p:nvSpPr>
            <p:spPr>
              <a:xfrm>
                <a:off x="1014325" y="1342120"/>
                <a:ext cx="3061392" cy="719305"/>
              </a:xfrm>
              <a:custGeom>
                <a:rect b="b" l="l" r="r" t="t"/>
                <a:pathLst>
                  <a:path extrusionOk="0" h="46213" w="171147">
                    <a:moveTo>
                      <a:pt x="3677" y="1"/>
                    </a:moveTo>
                    <a:cubicBezTo>
                      <a:pt x="1641" y="1"/>
                      <a:pt x="1" y="1672"/>
                      <a:pt x="1" y="3677"/>
                    </a:cubicBezTo>
                    <a:lnTo>
                      <a:pt x="1" y="38131"/>
                    </a:lnTo>
                    <a:cubicBezTo>
                      <a:pt x="1" y="42688"/>
                      <a:pt x="3677" y="46213"/>
                      <a:pt x="8113" y="46213"/>
                    </a:cubicBezTo>
                    <a:lnTo>
                      <a:pt x="163065" y="46213"/>
                    </a:lnTo>
                    <a:cubicBezTo>
                      <a:pt x="167622" y="46213"/>
                      <a:pt x="171147" y="42688"/>
                      <a:pt x="171147" y="38131"/>
                    </a:cubicBezTo>
                    <a:lnTo>
                      <a:pt x="171147" y="8113"/>
                    </a:lnTo>
                    <a:cubicBezTo>
                      <a:pt x="171147" y="3677"/>
                      <a:pt x="167622" y="1"/>
                      <a:pt x="163065" y="1"/>
                    </a:cubicBezTo>
                    <a:close/>
                  </a:path>
                </a:pathLst>
              </a:custGeom>
              <a:solidFill>
                <a:srgbClr val="B2B3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g21b45e5ba68_4_36"/>
              <p:cNvSpPr/>
              <p:nvPr/>
            </p:nvSpPr>
            <p:spPr>
              <a:xfrm>
                <a:off x="1014325" y="1332657"/>
                <a:ext cx="3061392" cy="721204"/>
              </a:xfrm>
              <a:custGeom>
                <a:rect b="b" l="l" r="r" t="t"/>
                <a:pathLst>
                  <a:path extrusionOk="0" h="46335" w="171147">
                    <a:moveTo>
                      <a:pt x="3677" y="1"/>
                    </a:moveTo>
                    <a:cubicBezTo>
                      <a:pt x="1641" y="1"/>
                      <a:pt x="1" y="1763"/>
                      <a:pt x="1" y="3799"/>
                    </a:cubicBezTo>
                    <a:lnTo>
                      <a:pt x="1" y="38223"/>
                    </a:lnTo>
                    <a:cubicBezTo>
                      <a:pt x="1" y="42658"/>
                      <a:pt x="3677" y="46335"/>
                      <a:pt x="8113" y="46335"/>
                    </a:cubicBezTo>
                    <a:lnTo>
                      <a:pt x="163065" y="46335"/>
                    </a:lnTo>
                    <a:cubicBezTo>
                      <a:pt x="167622" y="46335"/>
                      <a:pt x="171147" y="42658"/>
                      <a:pt x="171147" y="38223"/>
                    </a:cubicBezTo>
                    <a:lnTo>
                      <a:pt x="171147" y="8083"/>
                    </a:lnTo>
                    <a:cubicBezTo>
                      <a:pt x="171147" y="3647"/>
                      <a:pt x="167622" y="1"/>
                      <a:pt x="163065" y="1"/>
                    </a:cubicBezTo>
                    <a:close/>
                  </a:path>
                </a:pathLst>
              </a:custGeom>
              <a:solidFill>
                <a:srgbClr val="E6E6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g21b45e5ba68_4_36"/>
              <p:cNvSpPr/>
              <p:nvPr/>
            </p:nvSpPr>
            <p:spPr>
              <a:xfrm>
                <a:off x="976975" y="1399336"/>
                <a:ext cx="472927" cy="573664"/>
              </a:xfrm>
              <a:custGeom>
                <a:rect b="b" l="l" r="r" t="t"/>
                <a:pathLst>
                  <a:path extrusionOk="0" h="36856" w="30384">
                    <a:moveTo>
                      <a:pt x="0" y="1"/>
                    </a:moveTo>
                    <a:lnTo>
                      <a:pt x="0" y="18504"/>
                    </a:lnTo>
                    <a:lnTo>
                      <a:pt x="0" y="36855"/>
                    </a:lnTo>
                    <a:cubicBezTo>
                      <a:pt x="0" y="36734"/>
                      <a:pt x="122" y="35974"/>
                      <a:pt x="1520" y="35974"/>
                    </a:cubicBezTo>
                    <a:lnTo>
                      <a:pt x="30383" y="35974"/>
                    </a:lnTo>
                    <a:lnTo>
                      <a:pt x="30383" y="882"/>
                    </a:lnTo>
                    <a:lnTo>
                      <a:pt x="1520" y="882"/>
                    </a:lnTo>
                    <a:cubicBezTo>
                      <a:pt x="122" y="882"/>
                      <a:pt x="0" y="122"/>
                      <a:pt x="0" y="1"/>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g21b45e5ba68_4_36"/>
              <p:cNvSpPr/>
              <p:nvPr/>
            </p:nvSpPr>
            <p:spPr>
              <a:xfrm>
                <a:off x="976975" y="1415415"/>
                <a:ext cx="472927" cy="573181"/>
              </a:xfrm>
              <a:custGeom>
                <a:rect b="b" l="l" r="r" t="t"/>
                <a:pathLst>
                  <a:path extrusionOk="0" h="36825" w="30384">
                    <a:moveTo>
                      <a:pt x="0" y="1"/>
                    </a:moveTo>
                    <a:lnTo>
                      <a:pt x="0" y="18352"/>
                    </a:lnTo>
                    <a:lnTo>
                      <a:pt x="0" y="36825"/>
                    </a:lnTo>
                    <a:cubicBezTo>
                      <a:pt x="0" y="36703"/>
                      <a:pt x="122" y="35944"/>
                      <a:pt x="1520" y="35944"/>
                    </a:cubicBezTo>
                    <a:lnTo>
                      <a:pt x="30383" y="35944"/>
                    </a:lnTo>
                    <a:lnTo>
                      <a:pt x="30383" y="882"/>
                    </a:lnTo>
                    <a:lnTo>
                      <a:pt x="1520" y="882"/>
                    </a:lnTo>
                    <a:cubicBezTo>
                      <a:pt x="122" y="882"/>
                      <a:pt x="0" y="122"/>
                      <a:pt x="0" y="1"/>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g21b45e5ba68_4_36"/>
              <p:cNvSpPr/>
              <p:nvPr/>
            </p:nvSpPr>
            <p:spPr>
              <a:xfrm>
                <a:off x="976975" y="1409267"/>
                <a:ext cx="472927" cy="571298"/>
              </a:xfrm>
              <a:custGeom>
                <a:rect b="b" l="l" r="r" t="t"/>
                <a:pathLst>
                  <a:path extrusionOk="0" h="36704" w="30384">
                    <a:moveTo>
                      <a:pt x="0" y="1"/>
                    </a:moveTo>
                    <a:lnTo>
                      <a:pt x="0" y="18352"/>
                    </a:lnTo>
                    <a:lnTo>
                      <a:pt x="0" y="36703"/>
                    </a:lnTo>
                    <a:cubicBezTo>
                      <a:pt x="0" y="36582"/>
                      <a:pt x="122" y="35822"/>
                      <a:pt x="1520" y="35822"/>
                    </a:cubicBezTo>
                    <a:lnTo>
                      <a:pt x="30383" y="35822"/>
                    </a:lnTo>
                    <a:lnTo>
                      <a:pt x="30383" y="882"/>
                    </a:lnTo>
                    <a:lnTo>
                      <a:pt x="1520" y="882"/>
                    </a:lnTo>
                    <a:cubicBezTo>
                      <a:pt x="122" y="882"/>
                      <a:pt x="0" y="123"/>
                      <a:pt x="0" y="1"/>
                    </a:cubicBezTo>
                    <a:close/>
                  </a:path>
                </a:pathLst>
              </a:custGeom>
              <a:solidFill>
                <a:srgbClr val="1E54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g21b45e5ba68_4_36"/>
              <p:cNvSpPr/>
              <p:nvPr/>
            </p:nvSpPr>
            <p:spPr>
              <a:xfrm>
                <a:off x="1449886" y="1381841"/>
                <a:ext cx="33589" cy="624732"/>
              </a:xfrm>
              <a:custGeom>
                <a:rect b="b" l="l" r="r" t="t"/>
                <a:pathLst>
                  <a:path extrusionOk="0" h="40137" w="2158">
                    <a:moveTo>
                      <a:pt x="0" y="1"/>
                    </a:moveTo>
                    <a:lnTo>
                      <a:pt x="0" y="40136"/>
                    </a:lnTo>
                    <a:cubicBezTo>
                      <a:pt x="0" y="40136"/>
                      <a:pt x="2157" y="25705"/>
                      <a:pt x="0" y="1"/>
                    </a:cubicBezTo>
                    <a:close/>
                  </a:path>
                </a:pathLst>
              </a:custGeom>
              <a:solidFill>
                <a:srgbClr val="F1F1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g21b45e5ba68_4_36"/>
              <p:cNvSpPr/>
              <p:nvPr/>
            </p:nvSpPr>
            <p:spPr>
              <a:xfrm>
                <a:off x="1644713" y="1413064"/>
                <a:ext cx="404363" cy="543857"/>
              </a:xfrm>
              <a:custGeom>
                <a:rect b="b" l="l" r="r" t="t"/>
                <a:pathLst>
                  <a:path extrusionOk="0" h="34941" w="25979">
                    <a:moveTo>
                      <a:pt x="1" y="0"/>
                    </a:moveTo>
                    <a:lnTo>
                      <a:pt x="1" y="34940"/>
                    </a:lnTo>
                    <a:lnTo>
                      <a:pt x="20145" y="34940"/>
                    </a:lnTo>
                    <a:cubicBezTo>
                      <a:pt x="23304" y="34940"/>
                      <a:pt x="25978" y="32297"/>
                      <a:pt x="25978" y="29137"/>
                    </a:cubicBezTo>
                    <a:lnTo>
                      <a:pt x="25978" y="5834"/>
                    </a:lnTo>
                    <a:cubicBezTo>
                      <a:pt x="25978" y="2674"/>
                      <a:pt x="23304" y="0"/>
                      <a:pt x="20145" y="0"/>
                    </a:cubicBezTo>
                    <a:close/>
                  </a:path>
                </a:pathLst>
              </a:custGeom>
              <a:solidFill>
                <a:srgbClr val="8AB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g21b45e5ba68_4_36"/>
              <p:cNvSpPr/>
              <p:nvPr/>
            </p:nvSpPr>
            <p:spPr>
              <a:xfrm>
                <a:off x="1644713" y="1429143"/>
                <a:ext cx="404363" cy="541958"/>
              </a:xfrm>
              <a:custGeom>
                <a:rect b="b" l="l" r="r" t="t"/>
                <a:pathLst>
                  <a:path extrusionOk="0" h="34819" w="25979">
                    <a:moveTo>
                      <a:pt x="1" y="0"/>
                    </a:moveTo>
                    <a:lnTo>
                      <a:pt x="1" y="34819"/>
                    </a:lnTo>
                    <a:lnTo>
                      <a:pt x="20145" y="34819"/>
                    </a:lnTo>
                    <a:cubicBezTo>
                      <a:pt x="23304" y="34819"/>
                      <a:pt x="25978" y="32267"/>
                      <a:pt x="25978" y="29107"/>
                    </a:cubicBezTo>
                    <a:lnTo>
                      <a:pt x="25978" y="5803"/>
                    </a:lnTo>
                    <a:cubicBezTo>
                      <a:pt x="25978" y="2643"/>
                      <a:pt x="23304" y="0"/>
                      <a:pt x="20145" y="0"/>
                    </a:cubicBezTo>
                    <a:close/>
                  </a:path>
                </a:pathLst>
              </a:custGeom>
              <a:solidFill>
                <a:srgbClr val="8AB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g21b45e5ba68_4_36"/>
              <p:cNvSpPr/>
              <p:nvPr/>
            </p:nvSpPr>
            <p:spPr>
              <a:xfrm>
                <a:off x="1644713" y="1422995"/>
                <a:ext cx="404363" cy="541958"/>
              </a:xfrm>
              <a:custGeom>
                <a:rect b="b" l="l" r="r" t="t"/>
                <a:pathLst>
                  <a:path extrusionOk="0" h="34819" w="25979">
                    <a:moveTo>
                      <a:pt x="1" y="0"/>
                    </a:moveTo>
                    <a:lnTo>
                      <a:pt x="1" y="34819"/>
                    </a:lnTo>
                    <a:lnTo>
                      <a:pt x="20145" y="34819"/>
                    </a:lnTo>
                    <a:cubicBezTo>
                      <a:pt x="23304" y="34819"/>
                      <a:pt x="25978" y="32175"/>
                      <a:pt x="25978" y="28985"/>
                    </a:cubicBezTo>
                    <a:lnTo>
                      <a:pt x="25978" y="5712"/>
                    </a:lnTo>
                    <a:cubicBezTo>
                      <a:pt x="25978" y="2552"/>
                      <a:pt x="23304" y="0"/>
                      <a:pt x="20145" y="0"/>
                    </a:cubicBezTo>
                    <a:close/>
                  </a:path>
                </a:pathLst>
              </a:custGeom>
              <a:solidFill>
                <a:srgbClr val="1E54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g21b45e5ba68_4_36"/>
              <p:cNvSpPr/>
              <p:nvPr/>
            </p:nvSpPr>
            <p:spPr>
              <a:xfrm>
                <a:off x="1644713" y="1383740"/>
                <a:ext cx="4280" cy="29340"/>
              </a:xfrm>
              <a:custGeom>
                <a:rect b="b" l="l" r="r" t="t"/>
                <a:pathLst>
                  <a:path extrusionOk="0" h="1885" w="275">
                    <a:moveTo>
                      <a:pt x="1" y="0"/>
                    </a:moveTo>
                    <a:lnTo>
                      <a:pt x="1" y="1884"/>
                    </a:lnTo>
                    <a:lnTo>
                      <a:pt x="274" y="1884"/>
                    </a:lnTo>
                    <a:cubicBezTo>
                      <a:pt x="153" y="1276"/>
                      <a:pt x="153" y="638"/>
                      <a:pt x="1" y="0"/>
                    </a:cubicBezTo>
                    <a:close/>
                  </a:path>
                </a:pathLst>
              </a:custGeom>
              <a:solidFill>
                <a:srgbClr val="C8C8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g21b45e5ba68_4_36"/>
              <p:cNvSpPr/>
              <p:nvPr/>
            </p:nvSpPr>
            <p:spPr>
              <a:xfrm>
                <a:off x="1644713" y="1971085"/>
                <a:ext cx="4280" cy="35488"/>
              </a:xfrm>
              <a:custGeom>
                <a:rect b="b" l="l" r="r" t="t"/>
                <a:pathLst>
                  <a:path extrusionOk="0" h="2280" w="275">
                    <a:moveTo>
                      <a:pt x="1" y="1"/>
                    </a:moveTo>
                    <a:lnTo>
                      <a:pt x="1" y="2279"/>
                    </a:lnTo>
                    <a:cubicBezTo>
                      <a:pt x="1" y="2279"/>
                      <a:pt x="153" y="1520"/>
                      <a:pt x="274" y="1"/>
                    </a:cubicBezTo>
                    <a:close/>
                  </a:path>
                </a:pathLst>
              </a:custGeom>
              <a:solidFill>
                <a:srgbClr val="C8C8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g21b45e5ba68_4_36"/>
              <p:cNvSpPr/>
              <p:nvPr/>
            </p:nvSpPr>
            <p:spPr>
              <a:xfrm>
                <a:off x="1644713" y="1422995"/>
                <a:ext cx="26025" cy="541958"/>
              </a:xfrm>
              <a:custGeom>
                <a:rect b="b" l="l" r="r" t="t"/>
                <a:pathLst>
                  <a:path extrusionOk="0" h="34819" w="1672">
                    <a:moveTo>
                      <a:pt x="1" y="0"/>
                    </a:moveTo>
                    <a:lnTo>
                      <a:pt x="1" y="34819"/>
                    </a:lnTo>
                    <a:lnTo>
                      <a:pt x="396" y="34819"/>
                    </a:lnTo>
                    <a:cubicBezTo>
                      <a:pt x="912" y="29745"/>
                      <a:pt x="1672" y="17865"/>
                      <a:pt x="274" y="0"/>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56" name="Google Shape;856;g21b45e5ba68_4_36"/>
            <p:cNvSpPr txBox="1"/>
            <p:nvPr/>
          </p:nvSpPr>
          <p:spPr>
            <a:xfrm>
              <a:off x="2241403" y="1511098"/>
              <a:ext cx="1796100" cy="36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lang="en-US" sz="1700">
                  <a:latin typeface="Fira Sans Extra Condensed Medium"/>
                  <a:ea typeface="Fira Sans Extra Condensed Medium"/>
                  <a:cs typeface="Fira Sans Extra Condensed Medium"/>
                  <a:sym typeface="Fira Sans Extra Condensed Medium"/>
                </a:rPr>
                <a:t>Logistic Regression</a:t>
              </a:r>
              <a:endParaRPr b="0" i="0" sz="1700" u="none" cap="none" strike="noStrike">
                <a:solidFill>
                  <a:srgbClr val="000000"/>
                </a:solidFill>
                <a:latin typeface="Fira Sans Extra Condensed Medium"/>
                <a:ea typeface="Fira Sans Extra Condensed Medium"/>
                <a:cs typeface="Fira Sans Extra Condensed Medium"/>
                <a:sym typeface="Fira Sans Extra Condensed Medium"/>
              </a:endParaRPr>
            </a:p>
          </p:txBody>
        </p:sp>
      </p:grpSp>
      <p:grpSp>
        <p:nvGrpSpPr>
          <p:cNvPr id="857" name="Google Shape;857;g21b45e5ba68_4_36"/>
          <p:cNvGrpSpPr/>
          <p:nvPr/>
        </p:nvGrpSpPr>
        <p:grpSpPr>
          <a:xfrm>
            <a:off x="660840" y="2625851"/>
            <a:ext cx="208200" cy="150143"/>
            <a:chOff x="2874730" y="3745828"/>
            <a:chExt cx="72126" cy="53788"/>
          </a:xfrm>
        </p:grpSpPr>
        <p:sp>
          <p:nvSpPr>
            <p:cNvPr id="858" name="Google Shape;858;g21b45e5ba68_4_36"/>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g21b45e5ba68_4_36"/>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0" name="Google Shape;860;g21b45e5ba68_4_36"/>
          <p:cNvGrpSpPr/>
          <p:nvPr/>
        </p:nvGrpSpPr>
        <p:grpSpPr>
          <a:xfrm>
            <a:off x="476063" y="3002187"/>
            <a:ext cx="3941329" cy="445617"/>
            <a:chOff x="1055136" y="1324625"/>
            <a:chExt cx="3223727" cy="736800"/>
          </a:xfrm>
        </p:grpSpPr>
        <p:grpSp>
          <p:nvGrpSpPr>
            <p:cNvPr id="861" name="Google Shape;861;g21b45e5ba68_4_36"/>
            <p:cNvGrpSpPr/>
            <p:nvPr/>
          </p:nvGrpSpPr>
          <p:grpSpPr>
            <a:xfrm>
              <a:off x="1055136" y="1324625"/>
              <a:ext cx="3223727" cy="736800"/>
              <a:chOff x="976975" y="1324625"/>
              <a:chExt cx="3223727" cy="736800"/>
            </a:xfrm>
          </p:grpSpPr>
          <p:sp>
            <p:nvSpPr>
              <p:cNvPr id="862" name="Google Shape;862;g21b45e5ba68_4_36"/>
              <p:cNvSpPr/>
              <p:nvPr/>
            </p:nvSpPr>
            <p:spPr>
              <a:xfrm>
                <a:off x="3674436" y="1415415"/>
                <a:ext cx="17993" cy="7596"/>
              </a:xfrm>
              <a:custGeom>
                <a:rect b="b" l="l" r="r" t="t"/>
                <a:pathLst>
                  <a:path extrusionOk="0" h="488" w="1156">
                    <a:moveTo>
                      <a:pt x="1" y="1"/>
                    </a:moveTo>
                    <a:cubicBezTo>
                      <a:pt x="1" y="122"/>
                      <a:pt x="1" y="366"/>
                      <a:pt x="122" y="487"/>
                    </a:cubicBezTo>
                    <a:lnTo>
                      <a:pt x="1155" y="487"/>
                    </a:lnTo>
                    <a:lnTo>
                      <a:pt x="1155" y="1"/>
                    </a:lnTo>
                    <a:close/>
                  </a:path>
                </a:pathLst>
              </a:custGeom>
              <a:solidFill>
                <a:srgbClr val="D577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g21b45e5ba68_4_36"/>
              <p:cNvSpPr/>
              <p:nvPr/>
            </p:nvSpPr>
            <p:spPr>
              <a:xfrm>
                <a:off x="3674436" y="1964937"/>
                <a:ext cx="17993" cy="8063"/>
              </a:xfrm>
              <a:custGeom>
                <a:rect b="b" l="l" r="r" t="t"/>
                <a:pathLst>
                  <a:path extrusionOk="0" h="518" w="1156">
                    <a:moveTo>
                      <a:pt x="122" y="1"/>
                    </a:moveTo>
                    <a:cubicBezTo>
                      <a:pt x="1" y="244"/>
                      <a:pt x="1" y="396"/>
                      <a:pt x="1" y="517"/>
                    </a:cubicBezTo>
                    <a:lnTo>
                      <a:pt x="1155" y="517"/>
                    </a:lnTo>
                    <a:lnTo>
                      <a:pt x="1155" y="1"/>
                    </a:lnTo>
                    <a:close/>
                  </a:path>
                </a:pathLst>
              </a:custGeom>
              <a:solidFill>
                <a:srgbClr val="AB40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g21b45e5ba68_4_36"/>
              <p:cNvSpPr/>
              <p:nvPr/>
            </p:nvSpPr>
            <p:spPr>
              <a:xfrm>
                <a:off x="3736021" y="1415416"/>
                <a:ext cx="464681" cy="541506"/>
              </a:xfrm>
              <a:custGeom>
                <a:rect b="b" l="l" r="r" t="t"/>
                <a:pathLst>
                  <a:path extrusionOk="0" h="34790" w="25978">
                    <a:moveTo>
                      <a:pt x="0" y="1"/>
                    </a:moveTo>
                    <a:lnTo>
                      <a:pt x="0" y="34789"/>
                    </a:lnTo>
                    <a:lnTo>
                      <a:pt x="21268" y="34789"/>
                    </a:lnTo>
                    <a:cubicBezTo>
                      <a:pt x="23942" y="34789"/>
                      <a:pt x="25978" y="32784"/>
                      <a:pt x="25978" y="30232"/>
                    </a:cubicBezTo>
                    <a:lnTo>
                      <a:pt x="25978" y="4558"/>
                    </a:lnTo>
                    <a:cubicBezTo>
                      <a:pt x="25978" y="2006"/>
                      <a:pt x="23942" y="1"/>
                      <a:pt x="21268" y="1"/>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g21b45e5ba68_4_36"/>
              <p:cNvSpPr/>
              <p:nvPr/>
            </p:nvSpPr>
            <p:spPr>
              <a:xfrm>
                <a:off x="3736021" y="1431027"/>
                <a:ext cx="464681" cy="541973"/>
              </a:xfrm>
              <a:custGeom>
                <a:rect b="b" l="l" r="r" t="t"/>
                <a:pathLst>
                  <a:path extrusionOk="0" h="34820" w="25978">
                    <a:moveTo>
                      <a:pt x="0" y="1"/>
                    </a:moveTo>
                    <a:lnTo>
                      <a:pt x="0" y="34819"/>
                    </a:lnTo>
                    <a:lnTo>
                      <a:pt x="21268" y="34819"/>
                    </a:lnTo>
                    <a:cubicBezTo>
                      <a:pt x="23942" y="34819"/>
                      <a:pt x="25978" y="32784"/>
                      <a:pt x="25978" y="30262"/>
                    </a:cubicBezTo>
                    <a:lnTo>
                      <a:pt x="25978" y="4558"/>
                    </a:lnTo>
                    <a:cubicBezTo>
                      <a:pt x="25978" y="2036"/>
                      <a:pt x="23942" y="1"/>
                      <a:pt x="21268" y="1"/>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g21b45e5ba68_4_36"/>
              <p:cNvSpPr/>
              <p:nvPr/>
            </p:nvSpPr>
            <p:spPr>
              <a:xfrm>
                <a:off x="3736021" y="1422996"/>
                <a:ext cx="464681" cy="541958"/>
              </a:xfrm>
              <a:custGeom>
                <a:rect b="b" l="l" r="r" t="t"/>
                <a:pathLst>
                  <a:path extrusionOk="0" h="34819" w="25978">
                    <a:moveTo>
                      <a:pt x="0" y="0"/>
                    </a:moveTo>
                    <a:lnTo>
                      <a:pt x="0" y="34819"/>
                    </a:lnTo>
                    <a:lnTo>
                      <a:pt x="21268" y="34819"/>
                    </a:lnTo>
                    <a:cubicBezTo>
                      <a:pt x="23942" y="34819"/>
                      <a:pt x="25978" y="32783"/>
                      <a:pt x="25978" y="30261"/>
                    </a:cubicBezTo>
                    <a:lnTo>
                      <a:pt x="25978" y="4558"/>
                    </a:lnTo>
                    <a:cubicBezTo>
                      <a:pt x="25978" y="2036"/>
                      <a:pt x="23942" y="0"/>
                      <a:pt x="21268" y="0"/>
                    </a:cubicBezTo>
                    <a:close/>
                  </a:path>
                </a:pathLst>
              </a:custGeom>
              <a:solidFill>
                <a:srgbClr val="1E54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g21b45e5ba68_4_36"/>
              <p:cNvSpPr/>
              <p:nvPr/>
            </p:nvSpPr>
            <p:spPr>
              <a:xfrm>
                <a:off x="4073521" y="1422996"/>
                <a:ext cx="18496" cy="541958"/>
              </a:xfrm>
              <a:custGeom>
                <a:rect b="b" l="l" r="r" t="t"/>
                <a:pathLst>
                  <a:path extrusionOk="0" h="34819" w="1034">
                    <a:moveTo>
                      <a:pt x="0" y="0"/>
                    </a:moveTo>
                    <a:cubicBezTo>
                      <a:pt x="122" y="638"/>
                      <a:pt x="122" y="1155"/>
                      <a:pt x="122" y="1793"/>
                    </a:cubicBezTo>
                    <a:lnTo>
                      <a:pt x="122" y="2279"/>
                    </a:lnTo>
                    <a:lnTo>
                      <a:pt x="122" y="32419"/>
                    </a:lnTo>
                    <a:lnTo>
                      <a:pt x="122" y="32935"/>
                    </a:lnTo>
                    <a:cubicBezTo>
                      <a:pt x="122" y="33695"/>
                      <a:pt x="122" y="34302"/>
                      <a:pt x="0" y="34819"/>
                    </a:cubicBezTo>
                    <a:lnTo>
                      <a:pt x="1033" y="34819"/>
                    </a:lnTo>
                    <a:lnTo>
                      <a:pt x="1033" y="0"/>
                    </a:ln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g21b45e5ba68_4_36"/>
              <p:cNvSpPr/>
              <p:nvPr/>
            </p:nvSpPr>
            <p:spPr>
              <a:xfrm>
                <a:off x="976975" y="1383740"/>
                <a:ext cx="84658" cy="62914"/>
              </a:xfrm>
              <a:custGeom>
                <a:rect b="b" l="l" r="r" t="t"/>
                <a:pathLst>
                  <a:path extrusionOk="0" h="4042" w="5439">
                    <a:moveTo>
                      <a:pt x="3039" y="0"/>
                    </a:moveTo>
                    <a:cubicBezTo>
                      <a:pt x="1125" y="0"/>
                      <a:pt x="0" y="0"/>
                      <a:pt x="0" y="1124"/>
                    </a:cubicBezTo>
                    <a:lnTo>
                      <a:pt x="0" y="4041"/>
                    </a:lnTo>
                    <a:lnTo>
                      <a:pt x="5439" y="4041"/>
                    </a:lnTo>
                    <a:lnTo>
                      <a:pt x="5439" y="0"/>
                    </a:ln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g21b45e5ba68_4_36"/>
              <p:cNvSpPr/>
              <p:nvPr/>
            </p:nvSpPr>
            <p:spPr>
              <a:xfrm>
                <a:off x="976975" y="1941294"/>
                <a:ext cx="86557" cy="62914"/>
              </a:xfrm>
              <a:custGeom>
                <a:rect b="b" l="l" r="r" t="t"/>
                <a:pathLst>
                  <a:path extrusionOk="0" h="4042" w="5561">
                    <a:moveTo>
                      <a:pt x="0" y="1"/>
                    </a:moveTo>
                    <a:lnTo>
                      <a:pt x="0" y="2917"/>
                    </a:lnTo>
                    <a:cubicBezTo>
                      <a:pt x="0" y="4042"/>
                      <a:pt x="1125" y="4042"/>
                      <a:pt x="3039" y="4042"/>
                    </a:cubicBezTo>
                    <a:lnTo>
                      <a:pt x="5561" y="4042"/>
                    </a:lnTo>
                    <a:lnTo>
                      <a:pt x="5561" y="1"/>
                    </a:ln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g21b45e5ba68_4_36"/>
              <p:cNvSpPr/>
              <p:nvPr/>
            </p:nvSpPr>
            <p:spPr>
              <a:xfrm>
                <a:off x="976975" y="1933262"/>
                <a:ext cx="86557" cy="63381"/>
              </a:xfrm>
              <a:custGeom>
                <a:rect b="b" l="l" r="r" t="t"/>
                <a:pathLst>
                  <a:path extrusionOk="0" h="4072" w="5561">
                    <a:moveTo>
                      <a:pt x="0" y="0"/>
                    </a:moveTo>
                    <a:lnTo>
                      <a:pt x="0" y="2917"/>
                    </a:lnTo>
                    <a:cubicBezTo>
                      <a:pt x="0" y="4071"/>
                      <a:pt x="1125" y="4071"/>
                      <a:pt x="3039" y="4071"/>
                    </a:cubicBezTo>
                    <a:lnTo>
                      <a:pt x="5561" y="4071"/>
                    </a:lnTo>
                    <a:lnTo>
                      <a:pt x="5561" y="0"/>
                    </a:ln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g21b45e5ba68_4_36"/>
              <p:cNvSpPr/>
              <p:nvPr/>
            </p:nvSpPr>
            <p:spPr>
              <a:xfrm>
                <a:off x="976975" y="1391694"/>
                <a:ext cx="84658" cy="61108"/>
              </a:xfrm>
              <a:custGeom>
                <a:rect b="b" l="l" r="r" t="t"/>
                <a:pathLst>
                  <a:path extrusionOk="0" h="3926" w="5439">
                    <a:moveTo>
                      <a:pt x="2024" y="0"/>
                    </a:moveTo>
                    <a:cubicBezTo>
                      <a:pt x="734" y="0"/>
                      <a:pt x="0" y="99"/>
                      <a:pt x="0" y="1130"/>
                    </a:cubicBezTo>
                    <a:lnTo>
                      <a:pt x="0" y="3925"/>
                    </a:lnTo>
                    <a:lnTo>
                      <a:pt x="5439" y="3925"/>
                    </a:lnTo>
                    <a:lnTo>
                      <a:pt x="5439" y="6"/>
                    </a:lnTo>
                    <a:lnTo>
                      <a:pt x="3039" y="6"/>
                    </a:lnTo>
                    <a:cubicBezTo>
                      <a:pt x="2671" y="6"/>
                      <a:pt x="2332" y="0"/>
                      <a:pt x="2024" y="0"/>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g21b45e5ba68_4_36"/>
              <p:cNvSpPr/>
              <p:nvPr/>
            </p:nvSpPr>
            <p:spPr>
              <a:xfrm>
                <a:off x="1014325" y="1324625"/>
                <a:ext cx="3061392" cy="721204"/>
              </a:xfrm>
              <a:custGeom>
                <a:rect b="b" l="l" r="r" t="t"/>
                <a:pathLst>
                  <a:path extrusionOk="0" h="46335" w="171147">
                    <a:moveTo>
                      <a:pt x="3677" y="0"/>
                    </a:moveTo>
                    <a:cubicBezTo>
                      <a:pt x="1641" y="0"/>
                      <a:pt x="1" y="1641"/>
                      <a:pt x="1" y="3798"/>
                    </a:cubicBezTo>
                    <a:lnTo>
                      <a:pt x="1" y="38222"/>
                    </a:lnTo>
                    <a:cubicBezTo>
                      <a:pt x="1" y="42658"/>
                      <a:pt x="3677" y="46334"/>
                      <a:pt x="8113" y="46334"/>
                    </a:cubicBezTo>
                    <a:lnTo>
                      <a:pt x="163065" y="46334"/>
                    </a:lnTo>
                    <a:cubicBezTo>
                      <a:pt x="167622" y="46334"/>
                      <a:pt x="171147" y="42658"/>
                      <a:pt x="171147" y="38222"/>
                    </a:cubicBezTo>
                    <a:lnTo>
                      <a:pt x="171147" y="8113"/>
                    </a:lnTo>
                    <a:cubicBezTo>
                      <a:pt x="171147" y="3677"/>
                      <a:pt x="167622" y="0"/>
                      <a:pt x="16306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g21b45e5ba68_4_36"/>
              <p:cNvSpPr/>
              <p:nvPr/>
            </p:nvSpPr>
            <p:spPr>
              <a:xfrm>
                <a:off x="1014325" y="1342120"/>
                <a:ext cx="3061392" cy="719305"/>
              </a:xfrm>
              <a:custGeom>
                <a:rect b="b" l="l" r="r" t="t"/>
                <a:pathLst>
                  <a:path extrusionOk="0" h="46213" w="171147">
                    <a:moveTo>
                      <a:pt x="3677" y="1"/>
                    </a:moveTo>
                    <a:cubicBezTo>
                      <a:pt x="1641" y="1"/>
                      <a:pt x="1" y="1672"/>
                      <a:pt x="1" y="3677"/>
                    </a:cubicBezTo>
                    <a:lnTo>
                      <a:pt x="1" y="38131"/>
                    </a:lnTo>
                    <a:cubicBezTo>
                      <a:pt x="1" y="42688"/>
                      <a:pt x="3677" y="46213"/>
                      <a:pt x="8113" y="46213"/>
                    </a:cubicBezTo>
                    <a:lnTo>
                      <a:pt x="163065" y="46213"/>
                    </a:lnTo>
                    <a:cubicBezTo>
                      <a:pt x="167622" y="46213"/>
                      <a:pt x="171147" y="42688"/>
                      <a:pt x="171147" y="38131"/>
                    </a:cubicBezTo>
                    <a:lnTo>
                      <a:pt x="171147" y="8113"/>
                    </a:lnTo>
                    <a:cubicBezTo>
                      <a:pt x="171147" y="3677"/>
                      <a:pt x="167622" y="1"/>
                      <a:pt x="163065" y="1"/>
                    </a:cubicBezTo>
                    <a:close/>
                  </a:path>
                </a:pathLst>
              </a:custGeom>
              <a:solidFill>
                <a:srgbClr val="B2B3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g21b45e5ba68_4_36"/>
              <p:cNvSpPr/>
              <p:nvPr/>
            </p:nvSpPr>
            <p:spPr>
              <a:xfrm>
                <a:off x="1014325" y="1332657"/>
                <a:ext cx="3061392" cy="721204"/>
              </a:xfrm>
              <a:custGeom>
                <a:rect b="b" l="l" r="r" t="t"/>
                <a:pathLst>
                  <a:path extrusionOk="0" h="46335" w="171147">
                    <a:moveTo>
                      <a:pt x="3677" y="1"/>
                    </a:moveTo>
                    <a:cubicBezTo>
                      <a:pt x="1641" y="1"/>
                      <a:pt x="1" y="1763"/>
                      <a:pt x="1" y="3799"/>
                    </a:cubicBezTo>
                    <a:lnTo>
                      <a:pt x="1" y="38223"/>
                    </a:lnTo>
                    <a:cubicBezTo>
                      <a:pt x="1" y="42658"/>
                      <a:pt x="3677" y="46335"/>
                      <a:pt x="8113" y="46335"/>
                    </a:cubicBezTo>
                    <a:lnTo>
                      <a:pt x="163065" y="46335"/>
                    </a:lnTo>
                    <a:cubicBezTo>
                      <a:pt x="167622" y="46335"/>
                      <a:pt x="171147" y="42658"/>
                      <a:pt x="171147" y="38223"/>
                    </a:cubicBezTo>
                    <a:lnTo>
                      <a:pt x="171147" y="8083"/>
                    </a:lnTo>
                    <a:cubicBezTo>
                      <a:pt x="171147" y="3647"/>
                      <a:pt x="167622" y="1"/>
                      <a:pt x="163065" y="1"/>
                    </a:cubicBezTo>
                    <a:close/>
                  </a:path>
                </a:pathLst>
              </a:custGeom>
              <a:solidFill>
                <a:srgbClr val="E6E6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g21b45e5ba68_4_36"/>
              <p:cNvSpPr/>
              <p:nvPr/>
            </p:nvSpPr>
            <p:spPr>
              <a:xfrm>
                <a:off x="976975" y="1399336"/>
                <a:ext cx="472927" cy="573664"/>
              </a:xfrm>
              <a:custGeom>
                <a:rect b="b" l="l" r="r" t="t"/>
                <a:pathLst>
                  <a:path extrusionOk="0" h="36856" w="30384">
                    <a:moveTo>
                      <a:pt x="0" y="1"/>
                    </a:moveTo>
                    <a:lnTo>
                      <a:pt x="0" y="18504"/>
                    </a:lnTo>
                    <a:lnTo>
                      <a:pt x="0" y="36855"/>
                    </a:lnTo>
                    <a:cubicBezTo>
                      <a:pt x="0" y="36734"/>
                      <a:pt x="122" y="35974"/>
                      <a:pt x="1520" y="35974"/>
                    </a:cubicBezTo>
                    <a:lnTo>
                      <a:pt x="30383" y="35974"/>
                    </a:lnTo>
                    <a:lnTo>
                      <a:pt x="30383" y="882"/>
                    </a:lnTo>
                    <a:lnTo>
                      <a:pt x="1520" y="882"/>
                    </a:lnTo>
                    <a:cubicBezTo>
                      <a:pt x="122" y="882"/>
                      <a:pt x="0" y="122"/>
                      <a:pt x="0" y="1"/>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g21b45e5ba68_4_36"/>
              <p:cNvSpPr/>
              <p:nvPr/>
            </p:nvSpPr>
            <p:spPr>
              <a:xfrm>
                <a:off x="976975" y="1415415"/>
                <a:ext cx="472927" cy="573181"/>
              </a:xfrm>
              <a:custGeom>
                <a:rect b="b" l="l" r="r" t="t"/>
                <a:pathLst>
                  <a:path extrusionOk="0" h="36825" w="30384">
                    <a:moveTo>
                      <a:pt x="0" y="1"/>
                    </a:moveTo>
                    <a:lnTo>
                      <a:pt x="0" y="18352"/>
                    </a:lnTo>
                    <a:lnTo>
                      <a:pt x="0" y="36825"/>
                    </a:lnTo>
                    <a:cubicBezTo>
                      <a:pt x="0" y="36703"/>
                      <a:pt x="122" y="35944"/>
                      <a:pt x="1520" y="35944"/>
                    </a:cubicBezTo>
                    <a:lnTo>
                      <a:pt x="30383" y="35944"/>
                    </a:lnTo>
                    <a:lnTo>
                      <a:pt x="30383" y="882"/>
                    </a:lnTo>
                    <a:lnTo>
                      <a:pt x="1520" y="882"/>
                    </a:lnTo>
                    <a:cubicBezTo>
                      <a:pt x="122" y="882"/>
                      <a:pt x="0" y="122"/>
                      <a:pt x="0" y="1"/>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g21b45e5ba68_4_36"/>
              <p:cNvSpPr/>
              <p:nvPr/>
            </p:nvSpPr>
            <p:spPr>
              <a:xfrm>
                <a:off x="976975" y="1409267"/>
                <a:ext cx="472927" cy="571298"/>
              </a:xfrm>
              <a:custGeom>
                <a:rect b="b" l="l" r="r" t="t"/>
                <a:pathLst>
                  <a:path extrusionOk="0" h="36704" w="30384">
                    <a:moveTo>
                      <a:pt x="0" y="1"/>
                    </a:moveTo>
                    <a:lnTo>
                      <a:pt x="0" y="18352"/>
                    </a:lnTo>
                    <a:lnTo>
                      <a:pt x="0" y="36703"/>
                    </a:lnTo>
                    <a:cubicBezTo>
                      <a:pt x="0" y="36582"/>
                      <a:pt x="122" y="35822"/>
                      <a:pt x="1520" y="35822"/>
                    </a:cubicBezTo>
                    <a:lnTo>
                      <a:pt x="30383" y="35822"/>
                    </a:lnTo>
                    <a:lnTo>
                      <a:pt x="30383" y="882"/>
                    </a:lnTo>
                    <a:lnTo>
                      <a:pt x="1520" y="882"/>
                    </a:lnTo>
                    <a:cubicBezTo>
                      <a:pt x="122" y="882"/>
                      <a:pt x="0" y="123"/>
                      <a:pt x="0" y="1"/>
                    </a:cubicBezTo>
                    <a:close/>
                  </a:path>
                </a:pathLst>
              </a:custGeom>
              <a:solidFill>
                <a:srgbClr val="1E54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g21b45e5ba68_4_36"/>
              <p:cNvSpPr/>
              <p:nvPr/>
            </p:nvSpPr>
            <p:spPr>
              <a:xfrm>
                <a:off x="1449886" y="1381841"/>
                <a:ext cx="33589" cy="624732"/>
              </a:xfrm>
              <a:custGeom>
                <a:rect b="b" l="l" r="r" t="t"/>
                <a:pathLst>
                  <a:path extrusionOk="0" h="40137" w="2158">
                    <a:moveTo>
                      <a:pt x="0" y="1"/>
                    </a:moveTo>
                    <a:lnTo>
                      <a:pt x="0" y="40136"/>
                    </a:lnTo>
                    <a:cubicBezTo>
                      <a:pt x="0" y="40136"/>
                      <a:pt x="2157" y="25705"/>
                      <a:pt x="0" y="1"/>
                    </a:cubicBezTo>
                    <a:close/>
                  </a:path>
                </a:pathLst>
              </a:custGeom>
              <a:solidFill>
                <a:srgbClr val="F1F1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g21b45e5ba68_4_36"/>
              <p:cNvSpPr/>
              <p:nvPr/>
            </p:nvSpPr>
            <p:spPr>
              <a:xfrm>
                <a:off x="1644713" y="1413064"/>
                <a:ext cx="404363" cy="543857"/>
              </a:xfrm>
              <a:custGeom>
                <a:rect b="b" l="l" r="r" t="t"/>
                <a:pathLst>
                  <a:path extrusionOk="0" h="34941" w="25979">
                    <a:moveTo>
                      <a:pt x="1" y="0"/>
                    </a:moveTo>
                    <a:lnTo>
                      <a:pt x="1" y="34940"/>
                    </a:lnTo>
                    <a:lnTo>
                      <a:pt x="20145" y="34940"/>
                    </a:lnTo>
                    <a:cubicBezTo>
                      <a:pt x="23304" y="34940"/>
                      <a:pt x="25978" y="32297"/>
                      <a:pt x="25978" y="29137"/>
                    </a:cubicBezTo>
                    <a:lnTo>
                      <a:pt x="25978" y="5834"/>
                    </a:lnTo>
                    <a:cubicBezTo>
                      <a:pt x="25978" y="2674"/>
                      <a:pt x="23304" y="0"/>
                      <a:pt x="20145" y="0"/>
                    </a:cubicBezTo>
                    <a:close/>
                  </a:path>
                </a:pathLst>
              </a:custGeom>
              <a:solidFill>
                <a:srgbClr val="8AB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g21b45e5ba68_4_36"/>
              <p:cNvSpPr/>
              <p:nvPr/>
            </p:nvSpPr>
            <p:spPr>
              <a:xfrm>
                <a:off x="1644713" y="1429143"/>
                <a:ext cx="404363" cy="541958"/>
              </a:xfrm>
              <a:custGeom>
                <a:rect b="b" l="l" r="r" t="t"/>
                <a:pathLst>
                  <a:path extrusionOk="0" h="34819" w="25979">
                    <a:moveTo>
                      <a:pt x="1" y="0"/>
                    </a:moveTo>
                    <a:lnTo>
                      <a:pt x="1" y="34819"/>
                    </a:lnTo>
                    <a:lnTo>
                      <a:pt x="20145" y="34819"/>
                    </a:lnTo>
                    <a:cubicBezTo>
                      <a:pt x="23304" y="34819"/>
                      <a:pt x="25978" y="32267"/>
                      <a:pt x="25978" y="29107"/>
                    </a:cubicBezTo>
                    <a:lnTo>
                      <a:pt x="25978" y="5803"/>
                    </a:lnTo>
                    <a:cubicBezTo>
                      <a:pt x="25978" y="2643"/>
                      <a:pt x="23304" y="0"/>
                      <a:pt x="20145" y="0"/>
                    </a:cubicBezTo>
                    <a:close/>
                  </a:path>
                </a:pathLst>
              </a:custGeom>
              <a:solidFill>
                <a:srgbClr val="8AB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g21b45e5ba68_4_36"/>
              <p:cNvSpPr/>
              <p:nvPr/>
            </p:nvSpPr>
            <p:spPr>
              <a:xfrm>
                <a:off x="1644713" y="1422995"/>
                <a:ext cx="404363" cy="541958"/>
              </a:xfrm>
              <a:custGeom>
                <a:rect b="b" l="l" r="r" t="t"/>
                <a:pathLst>
                  <a:path extrusionOk="0" h="34819" w="25979">
                    <a:moveTo>
                      <a:pt x="1" y="0"/>
                    </a:moveTo>
                    <a:lnTo>
                      <a:pt x="1" y="34819"/>
                    </a:lnTo>
                    <a:lnTo>
                      <a:pt x="20145" y="34819"/>
                    </a:lnTo>
                    <a:cubicBezTo>
                      <a:pt x="23304" y="34819"/>
                      <a:pt x="25978" y="32175"/>
                      <a:pt x="25978" y="28985"/>
                    </a:cubicBezTo>
                    <a:lnTo>
                      <a:pt x="25978" y="5712"/>
                    </a:lnTo>
                    <a:cubicBezTo>
                      <a:pt x="25978" y="2552"/>
                      <a:pt x="23304" y="0"/>
                      <a:pt x="20145" y="0"/>
                    </a:cubicBezTo>
                    <a:close/>
                  </a:path>
                </a:pathLst>
              </a:custGeom>
              <a:solidFill>
                <a:srgbClr val="1E54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g21b45e5ba68_4_36"/>
              <p:cNvSpPr/>
              <p:nvPr/>
            </p:nvSpPr>
            <p:spPr>
              <a:xfrm>
                <a:off x="1644713" y="1383740"/>
                <a:ext cx="4280" cy="29340"/>
              </a:xfrm>
              <a:custGeom>
                <a:rect b="b" l="l" r="r" t="t"/>
                <a:pathLst>
                  <a:path extrusionOk="0" h="1885" w="275">
                    <a:moveTo>
                      <a:pt x="1" y="0"/>
                    </a:moveTo>
                    <a:lnTo>
                      <a:pt x="1" y="1884"/>
                    </a:lnTo>
                    <a:lnTo>
                      <a:pt x="274" y="1884"/>
                    </a:lnTo>
                    <a:cubicBezTo>
                      <a:pt x="153" y="1276"/>
                      <a:pt x="153" y="638"/>
                      <a:pt x="1" y="0"/>
                    </a:cubicBezTo>
                    <a:close/>
                  </a:path>
                </a:pathLst>
              </a:custGeom>
              <a:solidFill>
                <a:srgbClr val="C8C8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g21b45e5ba68_4_36"/>
              <p:cNvSpPr/>
              <p:nvPr/>
            </p:nvSpPr>
            <p:spPr>
              <a:xfrm>
                <a:off x="1644713" y="1971085"/>
                <a:ext cx="4280" cy="35488"/>
              </a:xfrm>
              <a:custGeom>
                <a:rect b="b" l="l" r="r" t="t"/>
                <a:pathLst>
                  <a:path extrusionOk="0" h="2280" w="275">
                    <a:moveTo>
                      <a:pt x="1" y="1"/>
                    </a:moveTo>
                    <a:lnTo>
                      <a:pt x="1" y="2279"/>
                    </a:lnTo>
                    <a:cubicBezTo>
                      <a:pt x="1" y="2279"/>
                      <a:pt x="153" y="1520"/>
                      <a:pt x="274" y="1"/>
                    </a:cubicBezTo>
                    <a:close/>
                  </a:path>
                </a:pathLst>
              </a:custGeom>
              <a:solidFill>
                <a:srgbClr val="C8C8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g21b45e5ba68_4_36"/>
              <p:cNvSpPr/>
              <p:nvPr/>
            </p:nvSpPr>
            <p:spPr>
              <a:xfrm>
                <a:off x="1644713" y="1422995"/>
                <a:ext cx="26025" cy="541958"/>
              </a:xfrm>
              <a:custGeom>
                <a:rect b="b" l="l" r="r" t="t"/>
                <a:pathLst>
                  <a:path extrusionOk="0" h="34819" w="1672">
                    <a:moveTo>
                      <a:pt x="1" y="0"/>
                    </a:moveTo>
                    <a:lnTo>
                      <a:pt x="1" y="34819"/>
                    </a:lnTo>
                    <a:lnTo>
                      <a:pt x="396" y="34819"/>
                    </a:lnTo>
                    <a:cubicBezTo>
                      <a:pt x="912" y="29745"/>
                      <a:pt x="1672" y="17865"/>
                      <a:pt x="274" y="0"/>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5" name="Google Shape;885;g21b45e5ba68_4_36"/>
            <p:cNvSpPr txBox="1"/>
            <p:nvPr/>
          </p:nvSpPr>
          <p:spPr>
            <a:xfrm>
              <a:off x="2241403" y="1511098"/>
              <a:ext cx="1796100" cy="36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lang="en-US" sz="1700">
                  <a:latin typeface="Fira Sans Extra Condensed Medium"/>
                  <a:ea typeface="Fira Sans Extra Condensed Medium"/>
                  <a:cs typeface="Fira Sans Extra Condensed Medium"/>
                  <a:sym typeface="Fira Sans Extra Condensed Medium"/>
                </a:rPr>
                <a:t>Ridge Regression</a:t>
              </a:r>
              <a:endParaRPr b="0" i="0" sz="1700" u="none" cap="none" strike="noStrike">
                <a:solidFill>
                  <a:srgbClr val="000000"/>
                </a:solidFill>
                <a:latin typeface="Fira Sans Extra Condensed Medium"/>
                <a:ea typeface="Fira Sans Extra Condensed Medium"/>
                <a:cs typeface="Fira Sans Extra Condensed Medium"/>
                <a:sym typeface="Fira Sans Extra Condensed Medium"/>
              </a:endParaRPr>
            </a:p>
          </p:txBody>
        </p:sp>
      </p:grpSp>
      <p:grpSp>
        <p:nvGrpSpPr>
          <p:cNvPr id="886" name="Google Shape;886;g21b45e5ba68_4_36"/>
          <p:cNvGrpSpPr/>
          <p:nvPr/>
        </p:nvGrpSpPr>
        <p:grpSpPr>
          <a:xfrm>
            <a:off x="660840" y="3150083"/>
            <a:ext cx="208200" cy="150143"/>
            <a:chOff x="2874730" y="3745828"/>
            <a:chExt cx="72126" cy="53788"/>
          </a:xfrm>
        </p:grpSpPr>
        <p:sp>
          <p:nvSpPr>
            <p:cNvPr id="887" name="Google Shape;887;g21b45e5ba68_4_36"/>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g21b45e5ba68_4_36"/>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9" name="Google Shape;889;g21b45e5ba68_4_36"/>
          <p:cNvGrpSpPr/>
          <p:nvPr/>
        </p:nvGrpSpPr>
        <p:grpSpPr>
          <a:xfrm>
            <a:off x="476063" y="3526419"/>
            <a:ext cx="3941329" cy="445617"/>
            <a:chOff x="1055136" y="1324625"/>
            <a:chExt cx="3223727" cy="736800"/>
          </a:xfrm>
        </p:grpSpPr>
        <p:grpSp>
          <p:nvGrpSpPr>
            <p:cNvPr id="890" name="Google Shape;890;g21b45e5ba68_4_36"/>
            <p:cNvGrpSpPr/>
            <p:nvPr/>
          </p:nvGrpSpPr>
          <p:grpSpPr>
            <a:xfrm>
              <a:off x="1055136" y="1324625"/>
              <a:ext cx="3223727" cy="736800"/>
              <a:chOff x="976975" y="1324625"/>
              <a:chExt cx="3223727" cy="736800"/>
            </a:xfrm>
          </p:grpSpPr>
          <p:sp>
            <p:nvSpPr>
              <p:cNvPr id="891" name="Google Shape;891;g21b45e5ba68_4_36"/>
              <p:cNvSpPr/>
              <p:nvPr/>
            </p:nvSpPr>
            <p:spPr>
              <a:xfrm>
                <a:off x="3674436" y="1415415"/>
                <a:ext cx="17993" cy="7596"/>
              </a:xfrm>
              <a:custGeom>
                <a:rect b="b" l="l" r="r" t="t"/>
                <a:pathLst>
                  <a:path extrusionOk="0" h="488" w="1156">
                    <a:moveTo>
                      <a:pt x="1" y="1"/>
                    </a:moveTo>
                    <a:cubicBezTo>
                      <a:pt x="1" y="122"/>
                      <a:pt x="1" y="366"/>
                      <a:pt x="122" y="487"/>
                    </a:cubicBezTo>
                    <a:lnTo>
                      <a:pt x="1155" y="487"/>
                    </a:lnTo>
                    <a:lnTo>
                      <a:pt x="1155" y="1"/>
                    </a:lnTo>
                    <a:close/>
                  </a:path>
                </a:pathLst>
              </a:custGeom>
              <a:solidFill>
                <a:srgbClr val="D577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g21b45e5ba68_4_36"/>
              <p:cNvSpPr/>
              <p:nvPr/>
            </p:nvSpPr>
            <p:spPr>
              <a:xfrm>
                <a:off x="3674436" y="1964937"/>
                <a:ext cx="17993" cy="8063"/>
              </a:xfrm>
              <a:custGeom>
                <a:rect b="b" l="l" r="r" t="t"/>
                <a:pathLst>
                  <a:path extrusionOk="0" h="518" w="1156">
                    <a:moveTo>
                      <a:pt x="122" y="1"/>
                    </a:moveTo>
                    <a:cubicBezTo>
                      <a:pt x="1" y="244"/>
                      <a:pt x="1" y="396"/>
                      <a:pt x="1" y="517"/>
                    </a:cubicBezTo>
                    <a:lnTo>
                      <a:pt x="1155" y="517"/>
                    </a:lnTo>
                    <a:lnTo>
                      <a:pt x="1155" y="1"/>
                    </a:lnTo>
                    <a:close/>
                  </a:path>
                </a:pathLst>
              </a:custGeom>
              <a:solidFill>
                <a:srgbClr val="AB40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g21b45e5ba68_4_36"/>
              <p:cNvSpPr/>
              <p:nvPr/>
            </p:nvSpPr>
            <p:spPr>
              <a:xfrm>
                <a:off x="3736021" y="1415416"/>
                <a:ext cx="464681" cy="541506"/>
              </a:xfrm>
              <a:custGeom>
                <a:rect b="b" l="l" r="r" t="t"/>
                <a:pathLst>
                  <a:path extrusionOk="0" h="34790" w="25978">
                    <a:moveTo>
                      <a:pt x="0" y="1"/>
                    </a:moveTo>
                    <a:lnTo>
                      <a:pt x="0" y="34789"/>
                    </a:lnTo>
                    <a:lnTo>
                      <a:pt x="21268" y="34789"/>
                    </a:lnTo>
                    <a:cubicBezTo>
                      <a:pt x="23942" y="34789"/>
                      <a:pt x="25978" y="32784"/>
                      <a:pt x="25978" y="30232"/>
                    </a:cubicBezTo>
                    <a:lnTo>
                      <a:pt x="25978" y="4558"/>
                    </a:lnTo>
                    <a:cubicBezTo>
                      <a:pt x="25978" y="2006"/>
                      <a:pt x="23942" y="1"/>
                      <a:pt x="21268" y="1"/>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g21b45e5ba68_4_36"/>
              <p:cNvSpPr/>
              <p:nvPr/>
            </p:nvSpPr>
            <p:spPr>
              <a:xfrm>
                <a:off x="3736021" y="1431027"/>
                <a:ext cx="464681" cy="541973"/>
              </a:xfrm>
              <a:custGeom>
                <a:rect b="b" l="l" r="r" t="t"/>
                <a:pathLst>
                  <a:path extrusionOk="0" h="34820" w="25978">
                    <a:moveTo>
                      <a:pt x="0" y="1"/>
                    </a:moveTo>
                    <a:lnTo>
                      <a:pt x="0" y="34819"/>
                    </a:lnTo>
                    <a:lnTo>
                      <a:pt x="21268" y="34819"/>
                    </a:lnTo>
                    <a:cubicBezTo>
                      <a:pt x="23942" y="34819"/>
                      <a:pt x="25978" y="32784"/>
                      <a:pt x="25978" y="30262"/>
                    </a:cubicBezTo>
                    <a:lnTo>
                      <a:pt x="25978" y="4558"/>
                    </a:lnTo>
                    <a:cubicBezTo>
                      <a:pt x="25978" y="2036"/>
                      <a:pt x="23942" y="1"/>
                      <a:pt x="21268" y="1"/>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g21b45e5ba68_4_36"/>
              <p:cNvSpPr/>
              <p:nvPr/>
            </p:nvSpPr>
            <p:spPr>
              <a:xfrm>
                <a:off x="3736021" y="1422996"/>
                <a:ext cx="464681" cy="541958"/>
              </a:xfrm>
              <a:custGeom>
                <a:rect b="b" l="l" r="r" t="t"/>
                <a:pathLst>
                  <a:path extrusionOk="0" h="34819" w="25978">
                    <a:moveTo>
                      <a:pt x="0" y="0"/>
                    </a:moveTo>
                    <a:lnTo>
                      <a:pt x="0" y="34819"/>
                    </a:lnTo>
                    <a:lnTo>
                      <a:pt x="21268" y="34819"/>
                    </a:lnTo>
                    <a:cubicBezTo>
                      <a:pt x="23942" y="34819"/>
                      <a:pt x="25978" y="32783"/>
                      <a:pt x="25978" y="30261"/>
                    </a:cubicBezTo>
                    <a:lnTo>
                      <a:pt x="25978" y="4558"/>
                    </a:lnTo>
                    <a:cubicBezTo>
                      <a:pt x="25978" y="2036"/>
                      <a:pt x="23942" y="0"/>
                      <a:pt x="21268" y="0"/>
                    </a:cubicBezTo>
                    <a:close/>
                  </a:path>
                </a:pathLst>
              </a:custGeom>
              <a:solidFill>
                <a:srgbClr val="1E54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g21b45e5ba68_4_36"/>
              <p:cNvSpPr/>
              <p:nvPr/>
            </p:nvSpPr>
            <p:spPr>
              <a:xfrm>
                <a:off x="4073521" y="1422996"/>
                <a:ext cx="18496" cy="541958"/>
              </a:xfrm>
              <a:custGeom>
                <a:rect b="b" l="l" r="r" t="t"/>
                <a:pathLst>
                  <a:path extrusionOk="0" h="34819" w="1034">
                    <a:moveTo>
                      <a:pt x="0" y="0"/>
                    </a:moveTo>
                    <a:cubicBezTo>
                      <a:pt x="122" y="638"/>
                      <a:pt x="122" y="1155"/>
                      <a:pt x="122" y="1793"/>
                    </a:cubicBezTo>
                    <a:lnTo>
                      <a:pt x="122" y="2279"/>
                    </a:lnTo>
                    <a:lnTo>
                      <a:pt x="122" y="32419"/>
                    </a:lnTo>
                    <a:lnTo>
                      <a:pt x="122" y="32935"/>
                    </a:lnTo>
                    <a:cubicBezTo>
                      <a:pt x="122" y="33695"/>
                      <a:pt x="122" y="34302"/>
                      <a:pt x="0" y="34819"/>
                    </a:cubicBezTo>
                    <a:lnTo>
                      <a:pt x="1033" y="34819"/>
                    </a:lnTo>
                    <a:lnTo>
                      <a:pt x="1033" y="0"/>
                    </a:ln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g21b45e5ba68_4_36"/>
              <p:cNvSpPr/>
              <p:nvPr/>
            </p:nvSpPr>
            <p:spPr>
              <a:xfrm>
                <a:off x="976975" y="1383740"/>
                <a:ext cx="84658" cy="62914"/>
              </a:xfrm>
              <a:custGeom>
                <a:rect b="b" l="l" r="r" t="t"/>
                <a:pathLst>
                  <a:path extrusionOk="0" h="4042" w="5439">
                    <a:moveTo>
                      <a:pt x="3039" y="0"/>
                    </a:moveTo>
                    <a:cubicBezTo>
                      <a:pt x="1125" y="0"/>
                      <a:pt x="0" y="0"/>
                      <a:pt x="0" y="1124"/>
                    </a:cubicBezTo>
                    <a:lnTo>
                      <a:pt x="0" y="4041"/>
                    </a:lnTo>
                    <a:lnTo>
                      <a:pt x="5439" y="4041"/>
                    </a:lnTo>
                    <a:lnTo>
                      <a:pt x="5439" y="0"/>
                    </a:ln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g21b45e5ba68_4_36"/>
              <p:cNvSpPr/>
              <p:nvPr/>
            </p:nvSpPr>
            <p:spPr>
              <a:xfrm>
                <a:off x="976975" y="1941294"/>
                <a:ext cx="86557" cy="62914"/>
              </a:xfrm>
              <a:custGeom>
                <a:rect b="b" l="l" r="r" t="t"/>
                <a:pathLst>
                  <a:path extrusionOk="0" h="4042" w="5561">
                    <a:moveTo>
                      <a:pt x="0" y="1"/>
                    </a:moveTo>
                    <a:lnTo>
                      <a:pt x="0" y="2917"/>
                    </a:lnTo>
                    <a:cubicBezTo>
                      <a:pt x="0" y="4042"/>
                      <a:pt x="1125" y="4042"/>
                      <a:pt x="3039" y="4042"/>
                    </a:cubicBezTo>
                    <a:lnTo>
                      <a:pt x="5561" y="4042"/>
                    </a:lnTo>
                    <a:lnTo>
                      <a:pt x="5561" y="1"/>
                    </a:ln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g21b45e5ba68_4_36"/>
              <p:cNvSpPr/>
              <p:nvPr/>
            </p:nvSpPr>
            <p:spPr>
              <a:xfrm>
                <a:off x="976975" y="1933262"/>
                <a:ext cx="86557" cy="63381"/>
              </a:xfrm>
              <a:custGeom>
                <a:rect b="b" l="l" r="r" t="t"/>
                <a:pathLst>
                  <a:path extrusionOk="0" h="4072" w="5561">
                    <a:moveTo>
                      <a:pt x="0" y="0"/>
                    </a:moveTo>
                    <a:lnTo>
                      <a:pt x="0" y="2917"/>
                    </a:lnTo>
                    <a:cubicBezTo>
                      <a:pt x="0" y="4071"/>
                      <a:pt x="1125" y="4071"/>
                      <a:pt x="3039" y="4071"/>
                    </a:cubicBezTo>
                    <a:lnTo>
                      <a:pt x="5561" y="4071"/>
                    </a:lnTo>
                    <a:lnTo>
                      <a:pt x="5561" y="0"/>
                    </a:ln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g21b45e5ba68_4_36"/>
              <p:cNvSpPr/>
              <p:nvPr/>
            </p:nvSpPr>
            <p:spPr>
              <a:xfrm>
                <a:off x="976975" y="1391694"/>
                <a:ext cx="84658" cy="61108"/>
              </a:xfrm>
              <a:custGeom>
                <a:rect b="b" l="l" r="r" t="t"/>
                <a:pathLst>
                  <a:path extrusionOk="0" h="3926" w="5439">
                    <a:moveTo>
                      <a:pt x="2024" y="0"/>
                    </a:moveTo>
                    <a:cubicBezTo>
                      <a:pt x="734" y="0"/>
                      <a:pt x="0" y="99"/>
                      <a:pt x="0" y="1130"/>
                    </a:cubicBezTo>
                    <a:lnTo>
                      <a:pt x="0" y="3925"/>
                    </a:lnTo>
                    <a:lnTo>
                      <a:pt x="5439" y="3925"/>
                    </a:lnTo>
                    <a:lnTo>
                      <a:pt x="5439" y="6"/>
                    </a:lnTo>
                    <a:lnTo>
                      <a:pt x="3039" y="6"/>
                    </a:lnTo>
                    <a:cubicBezTo>
                      <a:pt x="2671" y="6"/>
                      <a:pt x="2332" y="0"/>
                      <a:pt x="2024" y="0"/>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g21b45e5ba68_4_36"/>
              <p:cNvSpPr/>
              <p:nvPr/>
            </p:nvSpPr>
            <p:spPr>
              <a:xfrm>
                <a:off x="1014325" y="1324625"/>
                <a:ext cx="3061392" cy="721204"/>
              </a:xfrm>
              <a:custGeom>
                <a:rect b="b" l="l" r="r" t="t"/>
                <a:pathLst>
                  <a:path extrusionOk="0" h="46335" w="171147">
                    <a:moveTo>
                      <a:pt x="3677" y="0"/>
                    </a:moveTo>
                    <a:cubicBezTo>
                      <a:pt x="1641" y="0"/>
                      <a:pt x="1" y="1641"/>
                      <a:pt x="1" y="3798"/>
                    </a:cubicBezTo>
                    <a:lnTo>
                      <a:pt x="1" y="38222"/>
                    </a:lnTo>
                    <a:cubicBezTo>
                      <a:pt x="1" y="42658"/>
                      <a:pt x="3677" y="46334"/>
                      <a:pt x="8113" y="46334"/>
                    </a:cubicBezTo>
                    <a:lnTo>
                      <a:pt x="163065" y="46334"/>
                    </a:lnTo>
                    <a:cubicBezTo>
                      <a:pt x="167622" y="46334"/>
                      <a:pt x="171147" y="42658"/>
                      <a:pt x="171147" y="38222"/>
                    </a:cubicBezTo>
                    <a:lnTo>
                      <a:pt x="171147" y="8113"/>
                    </a:lnTo>
                    <a:cubicBezTo>
                      <a:pt x="171147" y="3677"/>
                      <a:pt x="167622" y="0"/>
                      <a:pt x="16306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g21b45e5ba68_4_36"/>
              <p:cNvSpPr/>
              <p:nvPr/>
            </p:nvSpPr>
            <p:spPr>
              <a:xfrm>
                <a:off x="1014325" y="1342120"/>
                <a:ext cx="3061392" cy="719305"/>
              </a:xfrm>
              <a:custGeom>
                <a:rect b="b" l="l" r="r" t="t"/>
                <a:pathLst>
                  <a:path extrusionOk="0" h="46213" w="171147">
                    <a:moveTo>
                      <a:pt x="3677" y="1"/>
                    </a:moveTo>
                    <a:cubicBezTo>
                      <a:pt x="1641" y="1"/>
                      <a:pt x="1" y="1672"/>
                      <a:pt x="1" y="3677"/>
                    </a:cubicBezTo>
                    <a:lnTo>
                      <a:pt x="1" y="38131"/>
                    </a:lnTo>
                    <a:cubicBezTo>
                      <a:pt x="1" y="42688"/>
                      <a:pt x="3677" y="46213"/>
                      <a:pt x="8113" y="46213"/>
                    </a:cubicBezTo>
                    <a:lnTo>
                      <a:pt x="163065" y="46213"/>
                    </a:lnTo>
                    <a:cubicBezTo>
                      <a:pt x="167622" y="46213"/>
                      <a:pt x="171147" y="42688"/>
                      <a:pt x="171147" y="38131"/>
                    </a:cubicBezTo>
                    <a:lnTo>
                      <a:pt x="171147" y="8113"/>
                    </a:lnTo>
                    <a:cubicBezTo>
                      <a:pt x="171147" y="3677"/>
                      <a:pt x="167622" y="1"/>
                      <a:pt x="163065" y="1"/>
                    </a:cubicBezTo>
                    <a:close/>
                  </a:path>
                </a:pathLst>
              </a:custGeom>
              <a:solidFill>
                <a:srgbClr val="B2B3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g21b45e5ba68_4_36"/>
              <p:cNvSpPr/>
              <p:nvPr/>
            </p:nvSpPr>
            <p:spPr>
              <a:xfrm>
                <a:off x="1014325" y="1332657"/>
                <a:ext cx="3061392" cy="721204"/>
              </a:xfrm>
              <a:custGeom>
                <a:rect b="b" l="l" r="r" t="t"/>
                <a:pathLst>
                  <a:path extrusionOk="0" h="46335" w="171147">
                    <a:moveTo>
                      <a:pt x="3677" y="1"/>
                    </a:moveTo>
                    <a:cubicBezTo>
                      <a:pt x="1641" y="1"/>
                      <a:pt x="1" y="1763"/>
                      <a:pt x="1" y="3799"/>
                    </a:cubicBezTo>
                    <a:lnTo>
                      <a:pt x="1" y="38223"/>
                    </a:lnTo>
                    <a:cubicBezTo>
                      <a:pt x="1" y="42658"/>
                      <a:pt x="3677" y="46335"/>
                      <a:pt x="8113" y="46335"/>
                    </a:cubicBezTo>
                    <a:lnTo>
                      <a:pt x="163065" y="46335"/>
                    </a:lnTo>
                    <a:cubicBezTo>
                      <a:pt x="167622" y="46335"/>
                      <a:pt x="171147" y="42658"/>
                      <a:pt x="171147" y="38223"/>
                    </a:cubicBezTo>
                    <a:lnTo>
                      <a:pt x="171147" y="8083"/>
                    </a:lnTo>
                    <a:cubicBezTo>
                      <a:pt x="171147" y="3647"/>
                      <a:pt x="167622" y="1"/>
                      <a:pt x="163065" y="1"/>
                    </a:cubicBezTo>
                    <a:close/>
                  </a:path>
                </a:pathLst>
              </a:custGeom>
              <a:solidFill>
                <a:srgbClr val="E6E6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g21b45e5ba68_4_36"/>
              <p:cNvSpPr/>
              <p:nvPr/>
            </p:nvSpPr>
            <p:spPr>
              <a:xfrm>
                <a:off x="976975" y="1399336"/>
                <a:ext cx="472927" cy="573664"/>
              </a:xfrm>
              <a:custGeom>
                <a:rect b="b" l="l" r="r" t="t"/>
                <a:pathLst>
                  <a:path extrusionOk="0" h="36856" w="30384">
                    <a:moveTo>
                      <a:pt x="0" y="1"/>
                    </a:moveTo>
                    <a:lnTo>
                      <a:pt x="0" y="18504"/>
                    </a:lnTo>
                    <a:lnTo>
                      <a:pt x="0" y="36855"/>
                    </a:lnTo>
                    <a:cubicBezTo>
                      <a:pt x="0" y="36734"/>
                      <a:pt x="122" y="35974"/>
                      <a:pt x="1520" y="35974"/>
                    </a:cubicBezTo>
                    <a:lnTo>
                      <a:pt x="30383" y="35974"/>
                    </a:lnTo>
                    <a:lnTo>
                      <a:pt x="30383" y="882"/>
                    </a:lnTo>
                    <a:lnTo>
                      <a:pt x="1520" y="882"/>
                    </a:lnTo>
                    <a:cubicBezTo>
                      <a:pt x="122" y="882"/>
                      <a:pt x="0" y="122"/>
                      <a:pt x="0" y="1"/>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g21b45e5ba68_4_36"/>
              <p:cNvSpPr/>
              <p:nvPr/>
            </p:nvSpPr>
            <p:spPr>
              <a:xfrm>
                <a:off x="976975" y="1415415"/>
                <a:ext cx="472927" cy="573181"/>
              </a:xfrm>
              <a:custGeom>
                <a:rect b="b" l="l" r="r" t="t"/>
                <a:pathLst>
                  <a:path extrusionOk="0" h="36825" w="30384">
                    <a:moveTo>
                      <a:pt x="0" y="1"/>
                    </a:moveTo>
                    <a:lnTo>
                      <a:pt x="0" y="18352"/>
                    </a:lnTo>
                    <a:lnTo>
                      <a:pt x="0" y="36825"/>
                    </a:lnTo>
                    <a:cubicBezTo>
                      <a:pt x="0" y="36703"/>
                      <a:pt x="122" y="35944"/>
                      <a:pt x="1520" y="35944"/>
                    </a:cubicBezTo>
                    <a:lnTo>
                      <a:pt x="30383" y="35944"/>
                    </a:lnTo>
                    <a:lnTo>
                      <a:pt x="30383" y="882"/>
                    </a:lnTo>
                    <a:lnTo>
                      <a:pt x="1520" y="882"/>
                    </a:lnTo>
                    <a:cubicBezTo>
                      <a:pt x="122" y="882"/>
                      <a:pt x="0" y="122"/>
                      <a:pt x="0" y="1"/>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g21b45e5ba68_4_36"/>
              <p:cNvSpPr/>
              <p:nvPr/>
            </p:nvSpPr>
            <p:spPr>
              <a:xfrm>
                <a:off x="976975" y="1409267"/>
                <a:ext cx="472927" cy="571298"/>
              </a:xfrm>
              <a:custGeom>
                <a:rect b="b" l="l" r="r" t="t"/>
                <a:pathLst>
                  <a:path extrusionOk="0" h="36704" w="30384">
                    <a:moveTo>
                      <a:pt x="0" y="1"/>
                    </a:moveTo>
                    <a:lnTo>
                      <a:pt x="0" y="18352"/>
                    </a:lnTo>
                    <a:lnTo>
                      <a:pt x="0" y="36703"/>
                    </a:lnTo>
                    <a:cubicBezTo>
                      <a:pt x="0" y="36582"/>
                      <a:pt x="122" y="35822"/>
                      <a:pt x="1520" y="35822"/>
                    </a:cubicBezTo>
                    <a:lnTo>
                      <a:pt x="30383" y="35822"/>
                    </a:lnTo>
                    <a:lnTo>
                      <a:pt x="30383" y="882"/>
                    </a:lnTo>
                    <a:lnTo>
                      <a:pt x="1520" y="882"/>
                    </a:lnTo>
                    <a:cubicBezTo>
                      <a:pt x="122" y="882"/>
                      <a:pt x="0" y="123"/>
                      <a:pt x="0" y="1"/>
                    </a:cubicBezTo>
                    <a:close/>
                  </a:path>
                </a:pathLst>
              </a:custGeom>
              <a:solidFill>
                <a:srgbClr val="1E54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g21b45e5ba68_4_36"/>
              <p:cNvSpPr/>
              <p:nvPr/>
            </p:nvSpPr>
            <p:spPr>
              <a:xfrm>
                <a:off x="1449886" y="1381841"/>
                <a:ext cx="33589" cy="624732"/>
              </a:xfrm>
              <a:custGeom>
                <a:rect b="b" l="l" r="r" t="t"/>
                <a:pathLst>
                  <a:path extrusionOk="0" h="40137" w="2158">
                    <a:moveTo>
                      <a:pt x="0" y="1"/>
                    </a:moveTo>
                    <a:lnTo>
                      <a:pt x="0" y="40136"/>
                    </a:lnTo>
                    <a:cubicBezTo>
                      <a:pt x="0" y="40136"/>
                      <a:pt x="2157" y="25705"/>
                      <a:pt x="0" y="1"/>
                    </a:cubicBezTo>
                    <a:close/>
                  </a:path>
                </a:pathLst>
              </a:custGeom>
              <a:solidFill>
                <a:srgbClr val="F1F1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g21b45e5ba68_4_36"/>
              <p:cNvSpPr/>
              <p:nvPr/>
            </p:nvSpPr>
            <p:spPr>
              <a:xfrm>
                <a:off x="1644713" y="1413064"/>
                <a:ext cx="404363" cy="543857"/>
              </a:xfrm>
              <a:custGeom>
                <a:rect b="b" l="l" r="r" t="t"/>
                <a:pathLst>
                  <a:path extrusionOk="0" h="34941" w="25979">
                    <a:moveTo>
                      <a:pt x="1" y="0"/>
                    </a:moveTo>
                    <a:lnTo>
                      <a:pt x="1" y="34940"/>
                    </a:lnTo>
                    <a:lnTo>
                      <a:pt x="20145" y="34940"/>
                    </a:lnTo>
                    <a:cubicBezTo>
                      <a:pt x="23304" y="34940"/>
                      <a:pt x="25978" y="32297"/>
                      <a:pt x="25978" y="29137"/>
                    </a:cubicBezTo>
                    <a:lnTo>
                      <a:pt x="25978" y="5834"/>
                    </a:lnTo>
                    <a:cubicBezTo>
                      <a:pt x="25978" y="2674"/>
                      <a:pt x="23304" y="0"/>
                      <a:pt x="20145" y="0"/>
                    </a:cubicBezTo>
                    <a:close/>
                  </a:path>
                </a:pathLst>
              </a:custGeom>
              <a:solidFill>
                <a:srgbClr val="8AB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g21b45e5ba68_4_36"/>
              <p:cNvSpPr/>
              <p:nvPr/>
            </p:nvSpPr>
            <p:spPr>
              <a:xfrm>
                <a:off x="1644713" y="1429143"/>
                <a:ext cx="404363" cy="541958"/>
              </a:xfrm>
              <a:custGeom>
                <a:rect b="b" l="l" r="r" t="t"/>
                <a:pathLst>
                  <a:path extrusionOk="0" h="34819" w="25979">
                    <a:moveTo>
                      <a:pt x="1" y="0"/>
                    </a:moveTo>
                    <a:lnTo>
                      <a:pt x="1" y="34819"/>
                    </a:lnTo>
                    <a:lnTo>
                      <a:pt x="20145" y="34819"/>
                    </a:lnTo>
                    <a:cubicBezTo>
                      <a:pt x="23304" y="34819"/>
                      <a:pt x="25978" y="32267"/>
                      <a:pt x="25978" y="29107"/>
                    </a:cubicBezTo>
                    <a:lnTo>
                      <a:pt x="25978" y="5803"/>
                    </a:lnTo>
                    <a:cubicBezTo>
                      <a:pt x="25978" y="2643"/>
                      <a:pt x="23304" y="0"/>
                      <a:pt x="20145" y="0"/>
                    </a:cubicBezTo>
                    <a:close/>
                  </a:path>
                </a:pathLst>
              </a:custGeom>
              <a:solidFill>
                <a:srgbClr val="8AB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g21b45e5ba68_4_36"/>
              <p:cNvSpPr/>
              <p:nvPr/>
            </p:nvSpPr>
            <p:spPr>
              <a:xfrm>
                <a:off x="1644713" y="1422995"/>
                <a:ext cx="404363" cy="541958"/>
              </a:xfrm>
              <a:custGeom>
                <a:rect b="b" l="l" r="r" t="t"/>
                <a:pathLst>
                  <a:path extrusionOk="0" h="34819" w="25979">
                    <a:moveTo>
                      <a:pt x="1" y="0"/>
                    </a:moveTo>
                    <a:lnTo>
                      <a:pt x="1" y="34819"/>
                    </a:lnTo>
                    <a:lnTo>
                      <a:pt x="20145" y="34819"/>
                    </a:lnTo>
                    <a:cubicBezTo>
                      <a:pt x="23304" y="34819"/>
                      <a:pt x="25978" y="32175"/>
                      <a:pt x="25978" y="28985"/>
                    </a:cubicBezTo>
                    <a:lnTo>
                      <a:pt x="25978" y="5712"/>
                    </a:lnTo>
                    <a:cubicBezTo>
                      <a:pt x="25978" y="2552"/>
                      <a:pt x="23304" y="0"/>
                      <a:pt x="20145" y="0"/>
                    </a:cubicBezTo>
                    <a:close/>
                  </a:path>
                </a:pathLst>
              </a:custGeom>
              <a:solidFill>
                <a:srgbClr val="1E54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g21b45e5ba68_4_36"/>
              <p:cNvSpPr/>
              <p:nvPr/>
            </p:nvSpPr>
            <p:spPr>
              <a:xfrm>
                <a:off x="1644713" y="1383740"/>
                <a:ext cx="4280" cy="29340"/>
              </a:xfrm>
              <a:custGeom>
                <a:rect b="b" l="l" r="r" t="t"/>
                <a:pathLst>
                  <a:path extrusionOk="0" h="1885" w="275">
                    <a:moveTo>
                      <a:pt x="1" y="0"/>
                    </a:moveTo>
                    <a:lnTo>
                      <a:pt x="1" y="1884"/>
                    </a:lnTo>
                    <a:lnTo>
                      <a:pt x="274" y="1884"/>
                    </a:lnTo>
                    <a:cubicBezTo>
                      <a:pt x="153" y="1276"/>
                      <a:pt x="153" y="638"/>
                      <a:pt x="1" y="0"/>
                    </a:cubicBezTo>
                    <a:close/>
                  </a:path>
                </a:pathLst>
              </a:custGeom>
              <a:solidFill>
                <a:srgbClr val="C8C8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g21b45e5ba68_4_36"/>
              <p:cNvSpPr/>
              <p:nvPr/>
            </p:nvSpPr>
            <p:spPr>
              <a:xfrm>
                <a:off x="1644713" y="1971085"/>
                <a:ext cx="4280" cy="35488"/>
              </a:xfrm>
              <a:custGeom>
                <a:rect b="b" l="l" r="r" t="t"/>
                <a:pathLst>
                  <a:path extrusionOk="0" h="2280" w="275">
                    <a:moveTo>
                      <a:pt x="1" y="1"/>
                    </a:moveTo>
                    <a:lnTo>
                      <a:pt x="1" y="2279"/>
                    </a:lnTo>
                    <a:cubicBezTo>
                      <a:pt x="1" y="2279"/>
                      <a:pt x="153" y="1520"/>
                      <a:pt x="274" y="1"/>
                    </a:cubicBezTo>
                    <a:close/>
                  </a:path>
                </a:pathLst>
              </a:custGeom>
              <a:solidFill>
                <a:srgbClr val="C8C8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g21b45e5ba68_4_36"/>
              <p:cNvSpPr/>
              <p:nvPr/>
            </p:nvSpPr>
            <p:spPr>
              <a:xfrm>
                <a:off x="1644713" y="1422995"/>
                <a:ext cx="26025" cy="541958"/>
              </a:xfrm>
              <a:custGeom>
                <a:rect b="b" l="l" r="r" t="t"/>
                <a:pathLst>
                  <a:path extrusionOk="0" h="34819" w="1672">
                    <a:moveTo>
                      <a:pt x="1" y="0"/>
                    </a:moveTo>
                    <a:lnTo>
                      <a:pt x="1" y="34819"/>
                    </a:lnTo>
                    <a:lnTo>
                      <a:pt x="396" y="34819"/>
                    </a:lnTo>
                    <a:cubicBezTo>
                      <a:pt x="912" y="29745"/>
                      <a:pt x="1672" y="17865"/>
                      <a:pt x="274" y="0"/>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14" name="Google Shape;914;g21b45e5ba68_4_36"/>
            <p:cNvSpPr txBox="1"/>
            <p:nvPr/>
          </p:nvSpPr>
          <p:spPr>
            <a:xfrm>
              <a:off x="2241403" y="1511098"/>
              <a:ext cx="1796100" cy="36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lang="en-US" sz="1700">
                  <a:latin typeface="Fira Sans Extra Condensed Medium"/>
                  <a:ea typeface="Fira Sans Extra Condensed Medium"/>
                  <a:cs typeface="Fira Sans Extra Condensed Medium"/>
                  <a:sym typeface="Fira Sans Extra Condensed Medium"/>
                </a:rPr>
                <a:t>Lasso</a:t>
              </a:r>
              <a:r>
                <a:rPr lang="en-US" sz="1700">
                  <a:latin typeface="Fira Sans Extra Condensed Medium"/>
                  <a:ea typeface="Fira Sans Extra Condensed Medium"/>
                  <a:cs typeface="Fira Sans Extra Condensed Medium"/>
                  <a:sym typeface="Fira Sans Extra Condensed Medium"/>
                </a:rPr>
                <a:t> Regression</a:t>
              </a:r>
              <a:endParaRPr b="0" i="0" sz="1700" u="none" cap="none" strike="noStrike">
                <a:solidFill>
                  <a:srgbClr val="000000"/>
                </a:solidFill>
                <a:latin typeface="Fira Sans Extra Condensed Medium"/>
                <a:ea typeface="Fira Sans Extra Condensed Medium"/>
                <a:cs typeface="Fira Sans Extra Condensed Medium"/>
                <a:sym typeface="Fira Sans Extra Condensed Medium"/>
              </a:endParaRPr>
            </a:p>
          </p:txBody>
        </p:sp>
      </p:grpSp>
      <p:grpSp>
        <p:nvGrpSpPr>
          <p:cNvPr id="915" name="Google Shape;915;g21b45e5ba68_4_36"/>
          <p:cNvGrpSpPr/>
          <p:nvPr/>
        </p:nvGrpSpPr>
        <p:grpSpPr>
          <a:xfrm>
            <a:off x="660840" y="3674315"/>
            <a:ext cx="208200" cy="150143"/>
            <a:chOff x="2874730" y="3745828"/>
            <a:chExt cx="72126" cy="53788"/>
          </a:xfrm>
        </p:grpSpPr>
        <p:sp>
          <p:nvSpPr>
            <p:cNvPr id="916" name="Google Shape;916;g21b45e5ba68_4_36"/>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g21b45e5ba68_4_36"/>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8" name="Google Shape;918;g21b45e5ba68_4_36"/>
          <p:cNvGrpSpPr/>
          <p:nvPr/>
        </p:nvGrpSpPr>
        <p:grpSpPr>
          <a:xfrm>
            <a:off x="476063" y="4050651"/>
            <a:ext cx="3941329" cy="445617"/>
            <a:chOff x="1055136" y="1324625"/>
            <a:chExt cx="3223727" cy="736800"/>
          </a:xfrm>
        </p:grpSpPr>
        <p:grpSp>
          <p:nvGrpSpPr>
            <p:cNvPr id="919" name="Google Shape;919;g21b45e5ba68_4_36"/>
            <p:cNvGrpSpPr/>
            <p:nvPr/>
          </p:nvGrpSpPr>
          <p:grpSpPr>
            <a:xfrm>
              <a:off x="1055136" y="1324625"/>
              <a:ext cx="3223727" cy="736800"/>
              <a:chOff x="976975" y="1324625"/>
              <a:chExt cx="3223727" cy="736800"/>
            </a:xfrm>
          </p:grpSpPr>
          <p:sp>
            <p:nvSpPr>
              <p:cNvPr id="920" name="Google Shape;920;g21b45e5ba68_4_36"/>
              <p:cNvSpPr/>
              <p:nvPr/>
            </p:nvSpPr>
            <p:spPr>
              <a:xfrm>
                <a:off x="3674436" y="1415415"/>
                <a:ext cx="17993" cy="7596"/>
              </a:xfrm>
              <a:custGeom>
                <a:rect b="b" l="l" r="r" t="t"/>
                <a:pathLst>
                  <a:path extrusionOk="0" h="488" w="1156">
                    <a:moveTo>
                      <a:pt x="1" y="1"/>
                    </a:moveTo>
                    <a:cubicBezTo>
                      <a:pt x="1" y="122"/>
                      <a:pt x="1" y="366"/>
                      <a:pt x="122" y="487"/>
                    </a:cubicBezTo>
                    <a:lnTo>
                      <a:pt x="1155" y="487"/>
                    </a:lnTo>
                    <a:lnTo>
                      <a:pt x="1155" y="1"/>
                    </a:lnTo>
                    <a:close/>
                  </a:path>
                </a:pathLst>
              </a:custGeom>
              <a:solidFill>
                <a:srgbClr val="D577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g21b45e5ba68_4_36"/>
              <p:cNvSpPr/>
              <p:nvPr/>
            </p:nvSpPr>
            <p:spPr>
              <a:xfrm>
                <a:off x="3674436" y="1964937"/>
                <a:ext cx="17993" cy="8063"/>
              </a:xfrm>
              <a:custGeom>
                <a:rect b="b" l="l" r="r" t="t"/>
                <a:pathLst>
                  <a:path extrusionOk="0" h="518" w="1156">
                    <a:moveTo>
                      <a:pt x="122" y="1"/>
                    </a:moveTo>
                    <a:cubicBezTo>
                      <a:pt x="1" y="244"/>
                      <a:pt x="1" y="396"/>
                      <a:pt x="1" y="517"/>
                    </a:cubicBezTo>
                    <a:lnTo>
                      <a:pt x="1155" y="517"/>
                    </a:lnTo>
                    <a:lnTo>
                      <a:pt x="1155" y="1"/>
                    </a:lnTo>
                    <a:close/>
                  </a:path>
                </a:pathLst>
              </a:custGeom>
              <a:solidFill>
                <a:srgbClr val="AB40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g21b45e5ba68_4_36"/>
              <p:cNvSpPr/>
              <p:nvPr/>
            </p:nvSpPr>
            <p:spPr>
              <a:xfrm>
                <a:off x="3736021" y="1415416"/>
                <a:ext cx="464681" cy="541506"/>
              </a:xfrm>
              <a:custGeom>
                <a:rect b="b" l="l" r="r" t="t"/>
                <a:pathLst>
                  <a:path extrusionOk="0" h="34790" w="25978">
                    <a:moveTo>
                      <a:pt x="0" y="1"/>
                    </a:moveTo>
                    <a:lnTo>
                      <a:pt x="0" y="34789"/>
                    </a:lnTo>
                    <a:lnTo>
                      <a:pt x="21268" y="34789"/>
                    </a:lnTo>
                    <a:cubicBezTo>
                      <a:pt x="23942" y="34789"/>
                      <a:pt x="25978" y="32784"/>
                      <a:pt x="25978" y="30232"/>
                    </a:cubicBezTo>
                    <a:lnTo>
                      <a:pt x="25978" y="4558"/>
                    </a:lnTo>
                    <a:cubicBezTo>
                      <a:pt x="25978" y="2006"/>
                      <a:pt x="23942" y="1"/>
                      <a:pt x="21268" y="1"/>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g21b45e5ba68_4_36"/>
              <p:cNvSpPr/>
              <p:nvPr/>
            </p:nvSpPr>
            <p:spPr>
              <a:xfrm>
                <a:off x="3736021" y="1431027"/>
                <a:ext cx="464681" cy="541973"/>
              </a:xfrm>
              <a:custGeom>
                <a:rect b="b" l="l" r="r" t="t"/>
                <a:pathLst>
                  <a:path extrusionOk="0" h="34820" w="25978">
                    <a:moveTo>
                      <a:pt x="0" y="1"/>
                    </a:moveTo>
                    <a:lnTo>
                      <a:pt x="0" y="34819"/>
                    </a:lnTo>
                    <a:lnTo>
                      <a:pt x="21268" y="34819"/>
                    </a:lnTo>
                    <a:cubicBezTo>
                      <a:pt x="23942" y="34819"/>
                      <a:pt x="25978" y="32784"/>
                      <a:pt x="25978" y="30262"/>
                    </a:cubicBezTo>
                    <a:lnTo>
                      <a:pt x="25978" y="4558"/>
                    </a:lnTo>
                    <a:cubicBezTo>
                      <a:pt x="25978" y="2036"/>
                      <a:pt x="23942" y="1"/>
                      <a:pt x="21268" y="1"/>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g21b45e5ba68_4_36"/>
              <p:cNvSpPr/>
              <p:nvPr/>
            </p:nvSpPr>
            <p:spPr>
              <a:xfrm>
                <a:off x="3736021" y="1422996"/>
                <a:ext cx="464681" cy="541958"/>
              </a:xfrm>
              <a:custGeom>
                <a:rect b="b" l="l" r="r" t="t"/>
                <a:pathLst>
                  <a:path extrusionOk="0" h="34819" w="25978">
                    <a:moveTo>
                      <a:pt x="0" y="0"/>
                    </a:moveTo>
                    <a:lnTo>
                      <a:pt x="0" y="34819"/>
                    </a:lnTo>
                    <a:lnTo>
                      <a:pt x="21268" y="34819"/>
                    </a:lnTo>
                    <a:cubicBezTo>
                      <a:pt x="23942" y="34819"/>
                      <a:pt x="25978" y="32783"/>
                      <a:pt x="25978" y="30261"/>
                    </a:cubicBezTo>
                    <a:lnTo>
                      <a:pt x="25978" y="4558"/>
                    </a:lnTo>
                    <a:cubicBezTo>
                      <a:pt x="25978" y="2036"/>
                      <a:pt x="23942" y="0"/>
                      <a:pt x="21268" y="0"/>
                    </a:cubicBezTo>
                    <a:close/>
                  </a:path>
                </a:pathLst>
              </a:custGeom>
              <a:solidFill>
                <a:srgbClr val="1E54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g21b45e5ba68_4_36"/>
              <p:cNvSpPr/>
              <p:nvPr/>
            </p:nvSpPr>
            <p:spPr>
              <a:xfrm>
                <a:off x="4073521" y="1422996"/>
                <a:ext cx="18496" cy="541958"/>
              </a:xfrm>
              <a:custGeom>
                <a:rect b="b" l="l" r="r" t="t"/>
                <a:pathLst>
                  <a:path extrusionOk="0" h="34819" w="1034">
                    <a:moveTo>
                      <a:pt x="0" y="0"/>
                    </a:moveTo>
                    <a:cubicBezTo>
                      <a:pt x="122" y="638"/>
                      <a:pt x="122" y="1155"/>
                      <a:pt x="122" y="1793"/>
                    </a:cubicBezTo>
                    <a:lnTo>
                      <a:pt x="122" y="2279"/>
                    </a:lnTo>
                    <a:lnTo>
                      <a:pt x="122" y="32419"/>
                    </a:lnTo>
                    <a:lnTo>
                      <a:pt x="122" y="32935"/>
                    </a:lnTo>
                    <a:cubicBezTo>
                      <a:pt x="122" y="33695"/>
                      <a:pt x="122" y="34302"/>
                      <a:pt x="0" y="34819"/>
                    </a:cubicBezTo>
                    <a:lnTo>
                      <a:pt x="1033" y="34819"/>
                    </a:lnTo>
                    <a:lnTo>
                      <a:pt x="1033" y="0"/>
                    </a:ln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g21b45e5ba68_4_36"/>
              <p:cNvSpPr/>
              <p:nvPr/>
            </p:nvSpPr>
            <p:spPr>
              <a:xfrm>
                <a:off x="976975" y="1383740"/>
                <a:ext cx="84658" cy="62914"/>
              </a:xfrm>
              <a:custGeom>
                <a:rect b="b" l="l" r="r" t="t"/>
                <a:pathLst>
                  <a:path extrusionOk="0" h="4042" w="5439">
                    <a:moveTo>
                      <a:pt x="3039" y="0"/>
                    </a:moveTo>
                    <a:cubicBezTo>
                      <a:pt x="1125" y="0"/>
                      <a:pt x="0" y="0"/>
                      <a:pt x="0" y="1124"/>
                    </a:cubicBezTo>
                    <a:lnTo>
                      <a:pt x="0" y="4041"/>
                    </a:lnTo>
                    <a:lnTo>
                      <a:pt x="5439" y="4041"/>
                    </a:lnTo>
                    <a:lnTo>
                      <a:pt x="5439" y="0"/>
                    </a:ln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g21b45e5ba68_4_36"/>
              <p:cNvSpPr/>
              <p:nvPr/>
            </p:nvSpPr>
            <p:spPr>
              <a:xfrm>
                <a:off x="976975" y="1941294"/>
                <a:ext cx="86557" cy="62914"/>
              </a:xfrm>
              <a:custGeom>
                <a:rect b="b" l="l" r="r" t="t"/>
                <a:pathLst>
                  <a:path extrusionOk="0" h="4042" w="5561">
                    <a:moveTo>
                      <a:pt x="0" y="1"/>
                    </a:moveTo>
                    <a:lnTo>
                      <a:pt x="0" y="2917"/>
                    </a:lnTo>
                    <a:cubicBezTo>
                      <a:pt x="0" y="4042"/>
                      <a:pt x="1125" y="4042"/>
                      <a:pt x="3039" y="4042"/>
                    </a:cubicBezTo>
                    <a:lnTo>
                      <a:pt x="5561" y="4042"/>
                    </a:lnTo>
                    <a:lnTo>
                      <a:pt x="5561" y="1"/>
                    </a:ln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g21b45e5ba68_4_36"/>
              <p:cNvSpPr/>
              <p:nvPr/>
            </p:nvSpPr>
            <p:spPr>
              <a:xfrm>
                <a:off x="976975" y="1933262"/>
                <a:ext cx="86557" cy="63381"/>
              </a:xfrm>
              <a:custGeom>
                <a:rect b="b" l="l" r="r" t="t"/>
                <a:pathLst>
                  <a:path extrusionOk="0" h="4072" w="5561">
                    <a:moveTo>
                      <a:pt x="0" y="0"/>
                    </a:moveTo>
                    <a:lnTo>
                      <a:pt x="0" y="2917"/>
                    </a:lnTo>
                    <a:cubicBezTo>
                      <a:pt x="0" y="4071"/>
                      <a:pt x="1125" y="4071"/>
                      <a:pt x="3039" y="4071"/>
                    </a:cubicBezTo>
                    <a:lnTo>
                      <a:pt x="5561" y="4071"/>
                    </a:lnTo>
                    <a:lnTo>
                      <a:pt x="5561" y="0"/>
                    </a:ln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g21b45e5ba68_4_36"/>
              <p:cNvSpPr/>
              <p:nvPr/>
            </p:nvSpPr>
            <p:spPr>
              <a:xfrm>
                <a:off x="976975" y="1391694"/>
                <a:ext cx="84658" cy="61108"/>
              </a:xfrm>
              <a:custGeom>
                <a:rect b="b" l="l" r="r" t="t"/>
                <a:pathLst>
                  <a:path extrusionOk="0" h="3926" w="5439">
                    <a:moveTo>
                      <a:pt x="2024" y="0"/>
                    </a:moveTo>
                    <a:cubicBezTo>
                      <a:pt x="734" y="0"/>
                      <a:pt x="0" y="99"/>
                      <a:pt x="0" y="1130"/>
                    </a:cubicBezTo>
                    <a:lnTo>
                      <a:pt x="0" y="3925"/>
                    </a:lnTo>
                    <a:lnTo>
                      <a:pt x="5439" y="3925"/>
                    </a:lnTo>
                    <a:lnTo>
                      <a:pt x="5439" y="6"/>
                    </a:lnTo>
                    <a:lnTo>
                      <a:pt x="3039" y="6"/>
                    </a:lnTo>
                    <a:cubicBezTo>
                      <a:pt x="2671" y="6"/>
                      <a:pt x="2332" y="0"/>
                      <a:pt x="2024" y="0"/>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g21b45e5ba68_4_36"/>
              <p:cNvSpPr/>
              <p:nvPr/>
            </p:nvSpPr>
            <p:spPr>
              <a:xfrm>
                <a:off x="1014325" y="1324625"/>
                <a:ext cx="3061392" cy="721204"/>
              </a:xfrm>
              <a:custGeom>
                <a:rect b="b" l="l" r="r" t="t"/>
                <a:pathLst>
                  <a:path extrusionOk="0" h="46335" w="171147">
                    <a:moveTo>
                      <a:pt x="3677" y="0"/>
                    </a:moveTo>
                    <a:cubicBezTo>
                      <a:pt x="1641" y="0"/>
                      <a:pt x="1" y="1641"/>
                      <a:pt x="1" y="3798"/>
                    </a:cubicBezTo>
                    <a:lnTo>
                      <a:pt x="1" y="38222"/>
                    </a:lnTo>
                    <a:cubicBezTo>
                      <a:pt x="1" y="42658"/>
                      <a:pt x="3677" y="46334"/>
                      <a:pt x="8113" y="46334"/>
                    </a:cubicBezTo>
                    <a:lnTo>
                      <a:pt x="163065" y="46334"/>
                    </a:lnTo>
                    <a:cubicBezTo>
                      <a:pt x="167622" y="46334"/>
                      <a:pt x="171147" y="42658"/>
                      <a:pt x="171147" y="38222"/>
                    </a:cubicBezTo>
                    <a:lnTo>
                      <a:pt x="171147" y="8113"/>
                    </a:lnTo>
                    <a:cubicBezTo>
                      <a:pt x="171147" y="3677"/>
                      <a:pt x="167622" y="0"/>
                      <a:pt x="16306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g21b45e5ba68_4_36"/>
              <p:cNvSpPr/>
              <p:nvPr/>
            </p:nvSpPr>
            <p:spPr>
              <a:xfrm>
                <a:off x="1014325" y="1342120"/>
                <a:ext cx="3061392" cy="719305"/>
              </a:xfrm>
              <a:custGeom>
                <a:rect b="b" l="l" r="r" t="t"/>
                <a:pathLst>
                  <a:path extrusionOk="0" h="46213" w="171147">
                    <a:moveTo>
                      <a:pt x="3677" y="1"/>
                    </a:moveTo>
                    <a:cubicBezTo>
                      <a:pt x="1641" y="1"/>
                      <a:pt x="1" y="1672"/>
                      <a:pt x="1" y="3677"/>
                    </a:cubicBezTo>
                    <a:lnTo>
                      <a:pt x="1" y="38131"/>
                    </a:lnTo>
                    <a:cubicBezTo>
                      <a:pt x="1" y="42688"/>
                      <a:pt x="3677" y="46213"/>
                      <a:pt x="8113" y="46213"/>
                    </a:cubicBezTo>
                    <a:lnTo>
                      <a:pt x="163065" y="46213"/>
                    </a:lnTo>
                    <a:cubicBezTo>
                      <a:pt x="167622" y="46213"/>
                      <a:pt x="171147" y="42688"/>
                      <a:pt x="171147" y="38131"/>
                    </a:cubicBezTo>
                    <a:lnTo>
                      <a:pt x="171147" y="8113"/>
                    </a:lnTo>
                    <a:cubicBezTo>
                      <a:pt x="171147" y="3677"/>
                      <a:pt x="167622" y="1"/>
                      <a:pt x="163065" y="1"/>
                    </a:cubicBezTo>
                    <a:close/>
                  </a:path>
                </a:pathLst>
              </a:custGeom>
              <a:solidFill>
                <a:srgbClr val="B2B3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g21b45e5ba68_4_36"/>
              <p:cNvSpPr/>
              <p:nvPr/>
            </p:nvSpPr>
            <p:spPr>
              <a:xfrm>
                <a:off x="1014325" y="1332657"/>
                <a:ext cx="3061392" cy="721204"/>
              </a:xfrm>
              <a:custGeom>
                <a:rect b="b" l="l" r="r" t="t"/>
                <a:pathLst>
                  <a:path extrusionOk="0" h="46335" w="171147">
                    <a:moveTo>
                      <a:pt x="3677" y="1"/>
                    </a:moveTo>
                    <a:cubicBezTo>
                      <a:pt x="1641" y="1"/>
                      <a:pt x="1" y="1763"/>
                      <a:pt x="1" y="3799"/>
                    </a:cubicBezTo>
                    <a:lnTo>
                      <a:pt x="1" y="38223"/>
                    </a:lnTo>
                    <a:cubicBezTo>
                      <a:pt x="1" y="42658"/>
                      <a:pt x="3677" y="46335"/>
                      <a:pt x="8113" y="46335"/>
                    </a:cubicBezTo>
                    <a:lnTo>
                      <a:pt x="163065" y="46335"/>
                    </a:lnTo>
                    <a:cubicBezTo>
                      <a:pt x="167622" y="46335"/>
                      <a:pt x="171147" y="42658"/>
                      <a:pt x="171147" y="38223"/>
                    </a:cubicBezTo>
                    <a:lnTo>
                      <a:pt x="171147" y="8083"/>
                    </a:lnTo>
                    <a:cubicBezTo>
                      <a:pt x="171147" y="3647"/>
                      <a:pt x="167622" y="1"/>
                      <a:pt x="163065" y="1"/>
                    </a:cubicBezTo>
                    <a:close/>
                  </a:path>
                </a:pathLst>
              </a:custGeom>
              <a:solidFill>
                <a:srgbClr val="E6E6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g21b45e5ba68_4_36"/>
              <p:cNvSpPr/>
              <p:nvPr/>
            </p:nvSpPr>
            <p:spPr>
              <a:xfrm>
                <a:off x="976975" y="1399336"/>
                <a:ext cx="472927" cy="573664"/>
              </a:xfrm>
              <a:custGeom>
                <a:rect b="b" l="l" r="r" t="t"/>
                <a:pathLst>
                  <a:path extrusionOk="0" h="36856" w="30384">
                    <a:moveTo>
                      <a:pt x="0" y="1"/>
                    </a:moveTo>
                    <a:lnTo>
                      <a:pt x="0" y="18504"/>
                    </a:lnTo>
                    <a:lnTo>
                      <a:pt x="0" y="36855"/>
                    </a:lnTo>
                    <a:cubicBezTo>
                      <a:pt x="0" y="36734"/>
                      <a:pt x="122" y="35974"/>
                      <a:pt x="1520" y="35974"/>
                    </a:cubicBezTo>
                    <a:lnTo>
                      <a:pt x="30383" y="35974"/>
                    </a:lnTo>
                    <a:lnTo>
                      <a:pt x="30383" y="882"/>
                    </a:lnTo>
                    <a:lnTo>
                      <a:pt x="1520" y="882"/>
                    </a:lnTo>
                    <a:cubicBezTo>
                      <a:pt x="122" y="882"/>
                      <a:pt x="0" y="122"/>
                      <a:pt x="0" y="1"/>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g21b45e5ba68_4_36"/>
              <p:cNvSpPr/>
              <p:nvPr/>
            </p:nvSpPr>
            <p:spPr>
              <a:xfrm>
                <a:off x="976975" y="1415415"/>
                <a:ext cx="472927" cy="573181"/>
              </a:xfrm>
              <a:custGeom>
                <a:rect b="b" l="l" r="r" t="t"/>
                <a:pathLst>
                  <a:path extrusionOk="0" h="36825" w="30384">
                    <a:moveTo>
                      <a:pt x="0" y="1"/>
                    </a:moveTo>
                    <a:lnTo>
                      <a:pt x="0" y="18352"/>
                    </a:lnTo>
                    <a:lnTo>
                      <a:pt x="0" y="36825"/>
                    </a:lnTo>
                    <a:cubicBezTo>
                      <a:pt x="0" y="36703"/>
                      <a:pt x="122" y="35944"/>
                      <a:pt x="1520" y="35944"/>
                    </a:cubicBezTo>
                    <a:lnTo>
                      <a:pt x="30383" y="35944"/>
                    </a:lnTo>
                    <a:lnTo>
                      <a:pt x="30383" y="882"/>
                    </a:lnTo>
                    <a:lnTo>
                      <a:pt x="1520" y="882"/>
                    </a:lnTo>
                    <a:cubicBezTo>
                      <a:pt x="122" y="882"/>
                      <a:pt x="0" y="122"/>
                      <a:pt x="0" y="1"/>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g21b45e5ba68_4_36"/>
              <p:cNvSpPr/>
              <p:nvPr/>
            </p:nvSpPr>
            <p:spPr>
              <a:xfrm>
                <a:off x="976975" y="1409267"/>
                <a:ext cx="472927" cy="571298"/>
              </a:xfrm>
              <a:custGeom>
                <a:rect b="b" l="l" r="r" t="t"/>
                <a:pathLst>
                  <a:path extrusionOk="0" h="36704" w="30384">
                    <a:moveTo>
                      <a:pt x="0" y="1"/>
                    </a:moveTo>
                    <a:lnTo>
                      <a:pt x="0" y="18352"/>
                    </a:lnTo>
                    <a:lnTo>
                      <a:pt x="0" y="36703"/>
                    </a:lnTo>
                    <a:cubicBezTo>
                      <a:pt x="0" y="36582"/>
                      <a:pt x="122" y="35822"/>
                      <a:pt x="1520" y="35822"/>
                    </a:cubicBezTo>
                    <a:lnTo>
                      <a:pt x="30383" y="35822"/>
                    </a:lnTo>
                    <a:lnTo>
                      <a:pt x="30383" y="882"/>
                    </a:lnTo>
                    <a:lnTo>
                      <a:pt x="1520" y="882"/>
                    </a:lnTo>
                    <a:cubicBezTo>
                      <a:pt x="122" y="882"/>
                      <a:pt x="0" y="123"/>
                      <a:pt x="0" y="1"/>
                    </a:cubicBezTo>
                    <a:close/>
                  </a:path>
                </a:pathLst>
              </a:custGeom>
              <a:solidFill>
                <a:srgbClr val="1E54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g21b45e5ba68_4_36"/>
              <p:cNvSpPr/>
              <p:nvPr/>
            </p:nvSpPr>
            <p:spPr>
              <a:xfrm>
                <a:off x="1449886" y="1381841"/>
                <a:ext cx="33589" cy="624732"/>
              </a:xfrm>
              <a:custGeom>
                <a:rect b="b" l="l" r="r" t="t"/>
                <a:pathLst>
                  <a:path extrusionOk="0" h="40137" w="2158">
                    <a:moveTo>
                      <a:pt x="0" y="1"/>
                    </a:moveTo>
                    <a:lnTo>
                      <a:pt x="0" y="40136"/>
                    </a:lnTo>
                    <a:cubicBezTo>
                      <a:pt x="0" y="40136"/>
                      <a:pt x="2157" y="25705"/>
                      <a:pt x="0" y="1"/>
                    </a:cubicBezTo>
                    <a:close/>
                  </a:path>
                </a:pathLst>
              </a:custGeom>
              <a:solidFill>
                <a:srgbClr val="F1F1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g21b45e5ba68_4_36"/>
              <p:cNvSpPr/>
              <p:nvPr/>
            </p:nvSpPr>
            <p:spPr>
              <a:xfrm>
                <a:off x="1644713" y="1413064"/>
                <a:ext cx="404363" cy="543857"/>
              </a:xfrm>
              <a:custGeom>
                <a:rect b="b" l="l" r="r" t="t"/>
                <a:pathLst>
                  <a:path extrusionOk="0" h="34941" w="25979">
                    <a:moveTo>
                      <a:pt x="1" y="0"/>
                    </a:moveTo>
                    <a:lnTo>
                      <a:pt x="1" y="34940"/>
                    </a:lnTo>
                    <a:lnTo>
                      <a:pt x="20145" y="34940"/>
                    </a:lnTo>
                    <a:cubicBezTo>
                      <a:pt x="23304" y="34940"/>
                      <a:pt x="25978" y="32297"/>
                      <a:pt x="25978" y="29137"/>
                    </a:cubicBezTo>
                    <a:lnTo>
                      <a:pt x="25978" y="5834"/>
                    </a:lnTo>
                    <a:cubicBezTo>
                      <a:pt x="25978" y="2674"/>
                      <a:pt x="23304" y="0"/>
                      <a:pt x="20145" y="0"/>
                    </a:cubicBezTo>
                    <a:close/>
                  </a:path>
                </a:pathLst>
              </a:custGeom>
              <a:solidFill>
                <a:srgbClr val="8AB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g21b45e5ba68_4_36"/>
              <p:cNvSpPr/>
              <p:nvPr/>
            </p:nvSpPr>
            <p:spPr>
              <a:xfrm>
                <a:off x="1644713" y="1429143"/>
                <a:ext cx="404363" cy="541958"/>
              </a:xfrm>
              <a:custGeom>
                <a:rect b="b" l="l" r="r" t="t"/>
                <a:pathLst>
                  <a:path extrusionOk="0" h="34819" w="25979">
                    <a:moveTo>
                      <a:pt x="1" y="0"/>
                    </a:moveTo>
                    <a:lnTo>
                      <a:pt x="1" y="34819"/>
                    </a:lnTo>
                    <a:lnTo>
                      <a:pt x="20145" y="34819"/>
                    </a:lnTo>
                    <a:cubicBezTo>
                      <a:pt x="23304" y="34819"/>
                      <a:pt x="25978" y="32267"/>
                      <a:pt x="25978" y="29107"/>
                    </a:cubicBezTo>
                    <a:lnTo>
                      <a:pt x="25978" y="5803"/>
                    </a:lnTo>
                    <a:cubicBezTo>
                      <a:pt x="25978" y="2643"/>
                      <a:pt x="23304" y="0"/>
                      <a:pt x="20145" y="0"/>
                    </a:cubicBezTo>
                    <a:close/>
                  </a:path>
                </a:pathLst>
              </a:custGeom>
              <a:solidFill>
                <a:srgbClr val="8AB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g21b45e5ba68_4_36"/>
              <p:cNvSpPr/>
              <p:nvPr/>
            </p:nvSpPr>
            <p:spPr>
              <a:xfrm>
                <a:off x="1644713" y="1422995"/>
                <a:ext cx="404363" cy="541958"/>
              </a:xfrm>
              <a:custGeom>
                <a:rect b="b" l="l" r="r" t="t"/>
                <a:pathLst>
                  <a:path extrusionOk="0" h="34819" w="25979">
                    <a:moveTo>
                      <a:pt x="1" y="0"/>
                    </a:moveTo>
                    <a:lnTo>
                      <a:pt x="1" y="34819"/>
                    </a:lnTo>
                    <a:lnTo>
                      <a:pt x="20145" y="34819"/>
                    </a:lnTo>
                    <a:cubicBezTo>
                      <a:pt x="23304" y="34819"/>
                      <a:pt x="25978" y="32175"/>
                      <a:pt x="25978" y="28985"/>
                    </a:cubicBezTo>
                    <a:lnTo>
                      <a:pt x="25978" y="5712"/>
                    </a:lnTo>
                    <a:cubicBezTo>
                      <a:pt x="25978" y="2552"/>
                      <a:pt x="23304" y="0"/>
                      <a:pt x="20145" y="0"/>
                    </a:cubicBezTo>
                    <a:close/>
                  </a:path>
                </a:pathLst>
              </a:custGeom>
              <a:solidFill>
                <a:srgbClr val="1E54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g21b45e5ba68_4_36"/>
              <p:cNvSpPr/>
              <p:nvPr/>
            </p:nvSpPr>
            <p:spPr>
              <a:xfrm>
                <a:off x="1644713" y="1383740"/>
                <a:ext cx="4280" cy="29340"/>
              </a:xfrm>
              <a:custGeom>
                <a:rect b="b" l="l" r="r" t="t"/>
                <a:pathLst>
                  <a:path extrusionOk="0" h="1885" w="275">
                    <a:moveTo>
                      <a:pt x="1" y="0"/>
                    </a:moveTo>
                    <a:lnTo>
                      <a:pt x="1" y="1884"/>
                    </a:lnTo>
                    <a:lnTo>
                      <a:pt x="274" y="1884"/>
                    </a:lnTo>
                    <a:cubicBezTo>
                      <a:pt x="153" y="1276"/>
                      <a:pt x="153" y="638"/>
                      <a:pt x="1" y="0"/>
                    </a:cubicBezTo>
                    <a:close/>
                  </a:path>
                </a:pathLst>
              </a:custGeom>
              <a:solidFill>
                <a:srgbClr val="C8C8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g21b45e5ba68_4_36"/>
              <p:cNvSpPr/>
              <p:nvPr/>
            </p:nvSpPr>
            <p:spPr>
              <a:xfrm>
                <a:off x="1644713" y="1971085"/>
                <a:ext cx="4280" cy="35488"/>
              </a:xfrm>
              <a:custGeom>
                <a:rect b="b" l="l" r="r" t="t"/>
                <a:pathLst>
                  <a:path extrusionOk="0" h="2280" w="275">
                    <a:moveTo>
                      <a:pt x="1" y="1"/>
                    </a:moveTo>
                    <a:lnTo>
                      <a:pt x="1" y="2279"/>
                    </a:lnTo>
                    <a:cubicBezTo>
                      <a:pt x="1" y="2279"/>
                      <a:pt x="153" y="1520"/>
                      <a:pt x="274" y="1"/>
                    </a:cubicBezTo>
                    <a:close/>
                  </a:path>
                </a:pathLst>
              </a:custGeom>
              <a:solidFill>
                <a:srgbClr val="C8C8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g21b45e5ba68_4_36"/>
              <p:cNvSpPr/>
              <p:nvPr/>
            </p:nvSpPr>
            <p:spPr>
              <a:xfrm>
                <a:off x="1644713" y="1422995"/>
                <a:ext cx="26025" cy="541958"/>
              </a:xfrm>
              <a:custGeom>
                <a:rect b="b" l="l" r="r" t="t"/>
                <a:pathLst>
                  <a:path extrusionOk="0" h="34819" w="1672">
                    <a:moveTo>
                      <a:pt x="1" y="0"/>
                    </a:moveTo>
                    <a:lnTo>
                      <a:pt x="1" y="34819"/>
                    </a:lnTo>
                    <a:lnTo>
                      <a:pt x="396" y="34819"/>
                    </a:lnTo>
                    <a:cubicBezTo>
                      <a:pt x="912" y="29745"/>
                      <a:pt x="1672" y="17865"/>
                      <a:pt x="274" y="0"/>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43" name="Google Shape;943;g21b45e5ba68_4_36"/>
            <p:cNvSpPr txBox="1"/>
            <p:nvPr/>
          </p:nvSpPr>
          <p:spPr>
            <a:xfrm>
              <a:off x="2241403" y="1511098"/>
              <a:ext cx="1796100" cy="36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lang="en-US" sz="1700">
                  <a:latin typeface="Fira Sans Extra Condensed Medium"/>
                  <a:ea typeface="Fira Sans Extra Condensed Medium"/>
                  <a:cs typeface="Fira Sans Extra Condensed Medium"/>
                  <a:sym typeface="Fira Sans Extra Condensed Medium"/>
                </a:rPr>
                <a:t>Elastic Net</a:t>
              </a:r>
              <a:endParaRPr b="0" i="0" sz="1700" u="none" cap="none" strike="noStrike">
                <a:solidFill>
                  <a:srgbClr val="000000"/>
                </a:solidFill>
                <a:latin typeface="Fira Sans Extra Condensed Medium"/>
                <a:ea typeface="Fira Sans Extra Condensed Medium"/>
                <a:cs typeface="Fira Sans Extra Condensed Medium"/>
                <a:sym typeface="Fira Sans Extra Condensed Medium"/>
              </a:endParaRPr>
            </a:p>
          </p:txBody>
        </p:sp>
      </p:grpSp>
      <p:grpSp>
        <p:nvGrpSpPr>
          <p:cNvPr id="944" name="Google Shape;944;g21b45e5ba68_4_36"/>
          <p:cNvGrpSpPr/>
          <p:nvPr/>
        </p:nvGrpSpPr>
        <p:grpSpPr>
          <a:xfrm>
            <a:off x="660840" y="4198548"/>
            <a:ext cx="208200" cy="150143"/>
            <a:chOff x="2874730" y="3745828"/>
            <a:chExt cx="72126" cy="53788"/>
          </a:xfrm>
        </p:grpSpPr>
        <p:sp>
          <p:nvSpPr>
            <p:cNvPr id="945" name="Google Shape;945;g21b45e5ba68_4_36"/>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g21b45e5ba68_4_36"/>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7" name="Google Shape;947;g21b45e5ba68_4_36"/>
          <p:cNvGrpSpPr/>
          <p:nvPr/>
        </p:nvGrpSpPr>
        <p:grpSpPr>
          <a:xfrm>
            <a:off x="476063" y="4574883"/>
            <a:ext cx="3941329" cy="445617"/>
            <a:chOff x="1055136" y="1324625"/>
            <a:chExt cx="3223727" cy="736800"/>
          </a:xfrm>
        </p:grpSpPr>
        <p:grpSp>
          <p:nvGrpSpPr>
            <p:cNvPr id="948" name="Google Shape;948;g21b45e5ba68_4_36"/>
            <p:cNvGrpSpPr/>
            <p:nvPr/>
          </p:nvGrpSpPr>
          <p:grpSpPr>
            <a:xfrm>
              <a:off x="1055136" y="1324625"/>
              <a:ext cx="3223727" cy="736800"/>
              <a:chOff x="976975" y="1324625"/>
              <a:chExt cx="3223727" cy="736800"/>
            </a:xfrm>
          </p:grpSpPr>
          <p:sp>
            <p:nvSpPr>
              <p:cNvPr id="949" name="Google Shape;949;g21b45e5ba68_4_36"/>
              <p:cNvSpPr/>
              <p:nvPr/>
            </p:nvSpPr>
            <p:spPr>
              <a:xfrm>
                <a:off x="3674436" y="1415415"/>
                <a:ext cx="17993" cy="7596"/>
              </a:xfrm>
              <a:custGeom>
                <a:rect b="b" l="l" r="r" t="t"/>
                <a:pathLst>
                  <a:path extrusionOk="0" h="488" w="1156">
                    <a:moveTo>
                      <a:pt x="1" y="1"/>
                    </a:moveTo>
                    <a:cubicBezTo>
                      <a:pt x="1" y="122"/>
                      <a:pt x="1" y="366"/>
                      <a:pt x="122" y="487"/>
                    </a:cubicBezTo>
                    <a:lnTo>
                      <a:pt x="1155" y="487"/>
                    </a:lnTo>
                    <a:lnTo>
                      <a:pt x="1155" y="1"/>
                    </a:lnTo>
                    <a:close/>
                  </a:path>
                </a:pathLst>
              </a:custGeom>
              <a:solidFill>
                <a:srgbClr val="D577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g21b45e5ba68_4_36"/>
              <p:cNvSpPr/>
              <p:nvPr/>
            </p:nvSpPr>
            <p:spPr>
              <a:xfrm>
                <a:off x="3674436" y="1964937"/>
                <a:ext cx="17993" cy="8063"/>
              </a:xfrm>
              <a:custGeom>
                <a:rect b="b" l="l" r="r" t="t"/>
                <a:pathLst>
                  <a:path extrusionOk="0" h="518" w="1156">
                    <a:moveTo>
                      <a:pt x="122" y="1"/>
                    </a:moveTo>
                    <a:cubicBezTo>
                      <a:pt x="1" y="244"/>
                      <a:pt x="1" y="396"/>
                      <a:pt x="1" y="517"/>
                    </a:cubicBezTo>
                    <a:lnTo>
                      <a:pt x="1155" y="517"/>
                    </a:lnTo>
                    <a:lnTo>
                      <a:pt x="1155" y="1"/>
                    </a:lnTo>
                    <a:close/>
                  </a:path>
                </a:pathLst>
              </a:custGeom>
              <a:solidFill>
                <a:srgbClr val="AB40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g21b45e5ba68_4_36"/>
              <p:cNvSpPr/>
              <p:nvPr/>
            </p:nvSpPr>
            <p:spPr>
              <a:xfrm>
                <a:off x="3736021" y="1415416"/>
                <a:ext cx="464681" cy="541506"/>
              </a:xfrm>
              <a:custGeom>
                <a:rect b="b" l="l" r="r" t="t"/>
                <a:pathLst>
                  <a:path extrusionOk="0" h="34790" w="25978">
                    <a:moveTo>
                      <a:pt x="0" y="1"/>
                    </a:moveTo>
                    <a:lnTo>
                      <a:pt x="0" y="34789"/>
                    </a:lnTo>
                    <a:lnTo>
                      <a:pt x="21268" y="34789"/>
                    </a:lnTo>
                    <a:cubicBezTo>
                      <a:pt x="23942" y="34789"/>
                      <a:pt x="25978" y="32784"/>
                      <a:pt x="25978" y="30232"/>
                    </a:cubicBezTo>
                    <a:lnTo>
                      <a:pt x="25978" y="4558"/>
                    </a:lnTo>
                    <a:cubicBezTo>
                      <a:pt x="25978" y="2006"/>
                      <a:pt x="23942" y="1"/>
                      <a:pt x="21268" y="1"/>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g21b45e5ba68_4_36"/>
              <p:cNvSpPr/>
              <p:nvPr/>
            </p:nvSpPr>
            <p:spPr>
              <a:xfrm>
                <a:off x="3736021" y="1431027"/>
                <a:ext cx="464681" cy="541973"/>
              </a:xfrm>
              <a:custGeom>
                <a:rect b="b" l="l" r="r" t="t"/>
                <a:pathLst>
                  <a:path extrusionOk="0" h="34820" w="25978">
                    <a:moveTo>
                      <a:pt x="0" y="1"/>
                    </a:moveTo>
                    <a:lnTo>
                      <a:pt x="0" y="34819"/>
                    </a:lnTo>
                    <a:lnTo>
                      <a:pt x="21268" y="34819"/>
                    </a:lnTo>
                    <a:cubicBezTo>
                      <a:pt x="23942" y="34819"/>
                      <a:pt x="25978" y="32784"/>
                      <a:pt x="25978" y="30262"/>
                    </a:cubicBezTo>
                    <a:lnTo>
                      <a:pt x="25978" y="4558"/>
                    </a:lnTo>
                    <a:cubicBezTo>
                      <a:pt x="25978" y="2036"/>
                      <a:pt x="23942" y="1"/>
                      <a:pt x="21268" y="1"/>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g21b45e5ba68_4_36"/>
              <p:cNvSpPr/>
              <p:nvPr/>
            </p:nvSpPr>
            <p:spPr>
              <a:xfrm>
                <a:off x="3736021" y="1422996"/>
                <a:ext cx="464681" cy="541958"/>
              </a:xfrm>
              <a:custGeom>
                <a:rect b="b" l="l" r="r" t="t"/>
                <a:pathLst>
                  <a:path extrusionOk="0" h="34819" w="25978">
                    <a:moveTo>
                      <a:pt x="0" y="0"/>
                    </a:moveTo>
                    <a:lnTo>
                      <a:pt x="0" y="34819"/>
                    </a:lnTo>
                    <a:lnTo>
                      <a:pt x="21268" y="34819"/>
                    </a:lnTo>
                    <a:cubicBezTo>
                      <a:pt x="23942" y="34819"/>
                      <a:pt x="25978" y="32783"/>
                      <a:pt x="25978" y="30261"/>
                    </a:cubicBezTo>
                    <a:lnTo>
                      <a:pt x="25978" y="4558"/>
                    </a:lnTo>
                    <a:cubicBezTo>
                      <a:pt x="25978" y="2036"/>
                      <a:pt x="23942" y="0"/>
                      <a:pt x="21268" y="0"/>
                    </a:cubicBezTo>
                    <a:close/>
                  </a:path>
                </a:pathLst>
              </a:custGeom>
              <a:solidFill>
                <a:srgbClr val="1E54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g21b45e5ba68_4_36"/>
              <p:cNvSpPr/>
              <p:nvPr/>
            </p:nvSpPr>
            <p:spPr>
              <a:xfrm>
                <a:off x="4073521" y="1422996"/>
                <a:ext cx="18496" cy="541958"/>
              </a:xfrm>
              <a:custGeom>
                <a:rect b="b" l="l" r="r" t="t"/>
                <a:pathLst>
                  <a:path extrusionOk="0" h="34819" w="1034">
                    <a:moveTo>
                      <a:pt x="0" y="0"/>
                    </a:moveTo>
                    <a:cubicBezTo>
                      <a:pt x="122" y="638"/>
                      <a:pt x="122" y="1155"/>
                      <a:pt x="122" y="1793"/>
                    </a:cubicBezTo>
                    <a:lnTo>
                      <a:pt x="122" y="2279"/>
                    </a:lnTo>
                    <a:lnTo>
                      <a:pt x="122" y="32419"/>
                    </a:lnTo>
                    <a:lnTo>
                      <a:pt x="122" y="32935"/>
                    </a:lnTo>
                    <a:cubicBezTo>
                      <a:pt x="122" y="33695"/>
                      <a:pt x="122" y="34302"/>
                      <a:pt x="0" y="34819"/>
                    </a:cubicBezTo>
                    <a:lnTo>
                      <a:pt x="1033" y="34819"/>
                    </a:lnTo>
                    <a:lnTo>
                      <a:pt x="1033" y="0"/>
                    </a:ln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g21b45e5ba68_4_36"/>
              <p:cNvSpPr/>
              <p:nvPr/>
            </p:nvSpPr>
            <p:spPr>
              <a:xfrm>
                <a:off x="976975" y="1383740"/>
                <a:ext cx="84658" cy="62914"/>
              </a:xfrm>
              <a:custGeom>
                <a:rect b="b" l="l" r="r" t="t"/>
                <a:pathLst>
                  <a:path extrusionOk="0" h="4042" w="5439">
                    <a:moveTo>
                      <a:pt x="3039" y="0"/>
                    </a:moveTo>
                    <a:cubicBezTo>
                      <a:pt x="1125" y="0"/>
                      <a:pt x="0" y="0"/>
                      <a:pt x="0" y="1124"/>
                    </a:cubicBezTo>
                    <a:lnTo>
                      <a:pt x="0" y="4041"/>
                    </a:lnTo>
                    <a:lnTo>
                      <a:pt x="5439" y="4041"/>
                    </a:lnTo>
                    <a:lnTo>
                      <a:pt x="5439" y="0"/>
                    </a:ln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g21b45e5ba68_4_36"/>
              <p:cNvSpPr/>
              <p:nvPr/>
            </p:nvSpPr>
            <p:spPr>
              <a:xfrm>
                <a:off x="976975" y="1941294"/>
                <a:ext cx="86557" cy="62914"/>
              </a:xfrm>
              <a:custGeom>
                <a:rect b="b" l="l" r="r" t="t"/>
                <a:pathLst>
                  <a:path extrusionOk="0" h="4042" w="5561">
                    <a:moveTo>
                      <a:pt x="0" y="1"/>
                    </a:moveTo>
                    <a:lnTo>
                      <a:pt x="0" y="2917"/>
                    </a:lnTo>
                    <a:cubicBezTo>
                      <a:pt x="0" y="4042"/>
                      <a:pt x="1125" y="4042"/>
                      <a:pt x="3039" y="4042"/>
                    </a:cubicBezTo>
                    <a:lnTo>
                      <a:pt x="5561" y="4042"/>
                    </a:lnTo>
                    <a:lnTo>
                      <a:pt x="5561" y="1"/>
                    </a:ln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g21b45e5ba68_4_36"/>
              <p:cNvSpPr/>
              <p:nvPr/>
            </p:nvSpPr>
            <p:spPr>
              <a:xfrm>
                <a:off x="976975" y="1933262"/>
                <a:ext cx="86557" cy="63381"/>
              </a:xfrm>
              <a:custGeom>
                <a:rect b="b" l="l" r="r" t="t"/>
                <a:pathLst>
                  <a:path extrusionOk="0" h="4072" w="5561">
                    <a:moveTo>
                      <a:pt x="0" y="0"/>
                    </a:moveTo>
                    <a:lnTo>
                      <a:pt x="0" y="2917"/>
                    </a:lnTo>
                    <a:cubicBezTo>
                      <a:pt x="0" y="4071"/>
                      <a:pt x="1125" y="4071"/>
                      <a:pt x="3039" y="4071"/>
                    </a:cubicBezTo>
                    <a:lnTo>
                      <a:pt x="5561" y="4071"/>
                    </a:lnTo>
                    <a:lnTo>
                      <a:pt x="5561" y="0"/>
                    </a:ln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g21b45e5ba68_4_36"/>
              <p:cNvSpPr/>
              <p:nvPr/>
            </p:nvSpPr>
            <p:spPr>
              <a:xfrm>
                <a:off x="976975" y="1391694"/>
                <a:ext cx="84658" cy="61108"/>
              </a:xfrm>
              <a:custGeom>
                <a:rect b="b" l="l" r="r" t="t"/>
                <a:pathLst>
                  <a:path extrusionOk="0" h="3926" w="5439">
                    <a:moveTo>
                      <a:pt x="2024" y="0"/>
                    </a:moveTo>
                    <a:cubicBezTo>
                      <a:pt x="734" y="0"/>
                      <a:pt x="0" y="99"/>
                      <a:pt x="0" y="1130"/>
                    </a:cubicBezTo>
                    <a:lnTo>
                      <a:pt x="0" y="3925"/>
                    </a:lnTo>
                    <a:lnTo>
                      <a:pt x="5439" y="3925"/>
                    </a:lnTo>
                    <a:lnTo>
                      <a:pt x="5439" y="6"/>
                    </a:lnTo>
                    <a:lnTo>
                      <a:pt x="3039" y="6"/>
                    </a:lnTo>
                    <a:cubicBezTo>
                      <a:pt x="2671" y="6"/>
                      <a:pt x="2332" y="0"/>
                      <a:pt x="2024" y="0"/>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g21b45e5ba68_4_36"/>
              <p:cNvSpPr/>
              <p:nvPr/>
            </p:nvSpPr>
            <p:spPr>
              <a:xfrm>
                <a:off x="1014325" y="1324625"/>
                <a:ext cx="3061392" cy="721204"/>
              </a:xfrm>
              <a:custGeom>
                <a:rect b="b" l="l" r="r" t="t"/>
                <a:pathLst>
                  <a:path extrusionOk="0" h="46335" w="171147">
                    <a:moveTo>
                      <a:pt x="3677" y="0"/>
                    </a:moveTo>
                    <a:cubicBezTo>
                      <a:pt x="1641" y="0"/>
                      <a:pt x="1" y="1641"/>
                      <a:pt x="1" y="3798"/>
                    </a:cubicBezTo>
                    <a:lnTo>
                      <a:pt x="1" y="38222"/>
                    </a:lnTo>
                    <a:cubicBezTo>
                      <a:pt x="1" y="42658"/>
                      <a:pt x="3677" y="46334"/>
                      <a:pt x="8113" y="46334"/>
                    </a:cubicBezTo>
                    <a:lnTo>
                      <a:pt x="163065" y="46334"/>
                    </a:lnTo>
                    <a:cubicBezTo>
                      <a:pt x="167622" y="46334"/>
                      <a:pt x="171147" y="42658"/>
                      <a:pt x="171147" y="38222"/>
                    </a:cubicBezTo>
                    <a:lnTo>
                      <a:pt x="171147" y="8113"/>
                    </a:lnTo>
                    <a:cubicBezTo>
                      <a:pt x="171147" y="3677"/>
                      <a:pt x="167622" y="0"/>
                      <a:pt x="16306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g21b45e5ba68_4_36"/>
              <p:cNvSpPr/>
              <p:nvPr/>
            </p:nvSpPr>
            <p:spPr>
              <a:xfrm>
                <a:off x="1014325" y="1342120"/>
                <a:ext cx="3061392" cy="719305"/>
              </a:xfrm>
              <a:custGeom>
                <a:rect b="b" l="l" r="r" t="t"/>
                <a:pathLst>
                  <a:path extrusionOk="0" h="46213" w="171147">
                    <a:moveTo>
                      <a:pt x="3677" y="1"/>
                    </a:moveTo>
                    <a:cubicBezTo>
                      <a:pt x="1641" y="1"/>
                      <a:pt x="1" y="1672"/>
                      <a:pt x="1" y="3677"/>
                    </a:cubicBezTo>
                    <a:lnTo>
                      <a:pt x="1" y="38131"/>
                    </a:lnTo>
                    <a:cubicBezTo>
                      <a:pt x="1" y="42688"/>
                      <a:pt x="3677" y="46213"/>
                      <a:pt x="8113" y="46213"/>
                    </a:cubicBezTo>
                    <a:lnTo>
                      <a:pt x="163065" y="46213"/>
                    </a:lnTo>
                    <a:cubicBezTo>
                      <a:pt x="167622" y="46213"/>
                      <a:pt x="171147" y="42688"/>
                      <a:pt x="171147" y="38131"/>
                    </a:cubicBezTo>
                    <a:lnTo>
                      <a:pt x="171147" y="8113"/>
                    </a:lnTo>
                    <a:cubicBezTo>
                      <a:pt x="171147" y="3677"/>
                      <a:pt x="167622" y="1"/>
                      <a:pt x="163065" y="1"/>
                    </a:cubicBezTo>
                    <a:close/>
                  </a:path>
                </a:pathLst>
              </a:custGeom>
              <a:solidFill>
                <a:srgbClr val="B2B3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g21b45e5ba68_4_36"/>
              <p:cNvSpPr/>
              <p:nvPr/>
            </p:nvSpPr>
            <p:spPr>
              <a:xfrm>
                <a:off x="1014325" y="1332657"/>
                <a:ext cx="3061392" cy="721204"/>
              </a:xfrm>
              <a:custGeom>
                <a:rect b="b" l="l" r="r" t="t"/>
                <a:pathLst>
                  <a:path extrusionOk="0" h="46335" w="171147">
                    <a:moveTo>
                      <a:pt x="3677" y="1"/>
                    </a:moveTo>
                    <a:cubicBezTo>
                      <a:pt x="1641" y="1"/>
                      <a:pt x="1" y="1763"/>
                      <a:pt x="1" y="3799"/>
                    </a:cubicBezTo>
                    <a:lnTo>
                      <a:pt x="1" y="38223"/>
                    </a:lnTo>
                    <a:cubicBezTo>
                      <a:pt x="1" y="42658"/>
                      <a:pt x="3677" y="46335"/>
                      <a:pt x="8113" y="46335"/>
                    </a:cubicBezTo>
                    <a:lnTo>
                      <a:pt x="163065" y="46335"/>
                    </a:lnTo>
                    <a:cubicBezTo>
                      <a:pt x="167622" y="46335"/>
                      <a:pt x="171147" y="42658"/>
                      <a:pt x="171147" y="38223"/>
                    </a:cubicBezTo>
                    <a:lnTo>
                      <a:pt x="171147" y="8083"/>
                    </a:lnTo>
                    <a:cubicBezTo>
                      <a:pt x="171147" y="3647"/>
                      <a:pt x="167622" y="1"/>
                      <a:pt x="163065" y="1"/>
                    </a:cubicBezTo>
                    <a:close/>
                  </a:path>
                </a:pathLst>
              </a:custGeom>
              <a:solidFill>
                <a:srgbClr val="E6E6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g21b45e5ba68_4_36"/>
              <p:cNvSpPr/>
              <p:nvPr/>
            </p:nvSpPr>
            <p:spPr>
              <a:xfrm>
                <a:off x="976975" y="1399336"/>
                <a:ext cx="472927" cy="573664"/>
              </a:xfrm>
              <a:custGeom>
                <a:rect b="b" l="l" r="r" t="t"/>
                <a:pathLst>
                  <a:path extrusionOk="0" h="36856" w="30384">
                    <a:moveTo>
                      <a:pt x="0" y="1"/>
                    </a:moveTo>
                    <a:lnTo>
                      <a:pt x="0" y="18504"/>
                    </a:lnTo>
                    <a:lnTo>
                      <a:pt x="0" y="36855"/>
                    </a:lnTo>
                    <a:cubicBezTo>
                      <a:pt x="0" y="36734"/>
                      <a:pt x="122" y="35974"/>
                      <a:pt x="1520" y="35974"/>
                    </a:cubicBezTo>
                    <a:lnTo>
                      <a:pt x="30383" y="35974"/>
                    </a:lnTo>
                    <a:lnTo>
                      <a:pt x="30383" y="882"/>
                    </a:lnTo>
                    <a:lnTo>
                      <a:pt x="1520" y="882"/>
                    </a:lnTo>
                    <a:cubicBezTo>
                      <a:pt x="122" y="882"/>
                      <a:pt x="0" y="122"/>
                      <a:pt x="0" y="1"/>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g21b45e5ba68_4_36"/>
              <p:cNvSpPr/>
              <p:nvPr/>
            </p:nvSpPr>
            <p:spPr>
              <a:xfrm>
                <a:off x="976975" y="1415415"/>
                <a:ext cx="472927" cy="573181"/>
              </a:xfrm>
              <a:custGeom>
                <a:rect b="b" l="l" r="r" t="t"/>
                <a:pathLst>
                  <a:path extrusionOk="0" h="36825" w="30384">
                    <a:moveTo>
                      <a:pt x="0" y="1"/>
                    </a:moveTo>
                    <a:lnTo>
                      <a:pt x="0" y="18352"/>
                    </a:lnTo>
                    <a:lnTo>
                      <a:pt x="0" y="36825"/>
                    </a:lnTo>
                    <a:cubicBezTo>
                      <a:pt x="0" y="36703"/>
                      <a:pt x="122" y="35944"/>
                      <a:pt x="1520" y="35944"/>
                    </a:cubicBezTo>
                    <a:lnTo>
                      <a:pt x="30383" y="35944"/>
                    </a:lnTo>
                    <a:lnTo>
                      <a:pt x="30383" y="882"/>
                    </a:lnTo>
                    <a:lnTo>
                      <a:pt x="1520" y="882"/>
                    </a:lnTo>
                    <a:cubicBezTo>
                      <a:pt x="122" y="882"/>
                      <a:pt x="0" y="122"/>
                      <a:pt x="0" y="1"/>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g21b45e5ba68_4_36"/>
              <p:cNvSpPr/>
              <p:nvPr/>
            </p:nvSpPr>
            <p:spPr>
              <a:xfrm>
                <a:off x="976975" y="1409267"/>
                <a:ext cx="472927" cy="571298"/>
              </a:xfrm>
              <a:custGeom>
                <a:rect b="b" l="l" r="r" t="t"/>
                <a:pathLst>
                  <a:path extrusionOk="0" h="36704" w="30384">
                    <a:moveTo>
                      <a:pt x="0" y="1"/>
                    </a:moveTo>
                    <a:lnTo>
                      <a:pt x="0" y="18352"/>
                    </a:lnTo>
                    <a:lnTo>
                      <a:pt x="0" y="36703"/>
                    </a:lnTo>
                    <a:cubicBezTo>
                      <a:pt x="0" y="36582"/>
                      <a:pt x="122" y="35822"/>
                      <a:pt x="1520" y="35822"/>
                    </a:cubicBezTo>
                    <a:lnTo>
                      <a:pt x="30383" y="35822"/>
                    </a:lnTo>
                    <a:lnTo>
                      <a:pt x="30383" y="882"/>
                    </a:lnTo>
                    <a:lnTo>
                      <a:pt x="1520" y="882"/>
                    </a:lnTo>
                    <a:cubicBezTo>
                      <a:pt x="122" y="882"/>
                      <a:pt x="0" y="123"/>
                      <a:pt x="0" y="1"/>
                    </a:cubicBezTo>
                    <a:close/>
                  </a:path>
                </a:pathLst>
              </a:custGeom>
              <a:solidFill>
                <a:srgbClr val="1E54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g21b45e5ba68_4_36"/>
              <p:cNvSpPr/>
              <p:nvPr/>
            </p:nvSpPr>
            <p:spPr>
              <a:xfrm>
                <a:off x="1449886" y="1381841"/>
                <a:ext cx="33589" cy="624732"/>
              </a:xfrm>
              <a:custGeom>
                <a:rect b="b" l="l" r="r" t="t"/>
                <a:pathLst>
                  <a:path extrusionOk="0" h="40137" w="2158">
                    <a:moveTo>
                      <a:pt x="0" y="1"/>
                    </a:moveTo>
                    <a:lnTo>
                      <a:pt x="0" y="40136"/>
                    </a:lnTo>
                    <a:cubicBezTo>
                      <a:pt x="0" y="40136"/>
                      <a:pt x="2157" y="25705"/>
                      <a:pt x="0" y="1"/>
                    </a:cubicBezTo>
                    <a:close/>
                  </a:path>
                </a:pathLst>
              </a:custGeom>
              <a:solidFill>
                <a:srgbClr val="F1F1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g21b45e5ba68_4_36"/>
              <p:cNvSpPr/>
              <p:nvPr/>
            </p:nvSpPr>
            <p:spPr>
              <a:xfrm>
                <a:off x="1644713" y="1413064"/>
                <a:ext cx="404363" cy="543857"/>
              </a:xfrm>
              <a:custGeom>
                <a:rect b="b" l="l" r="r" t="t"/>
                <a:pathLst>
                  <a:path extrusionOk="0" h="34941" w="25979">
                    <a:moveTo>
                      <a:pt x="1" y="0"/>
                    </a:moveTo>
                    <a:lnTo>
                      <a:pt x="1" y="34940"/>
                    </a:lnTo>
                    <a:lnTo>
                      <a:pt x="20145" y="34940"/>
                    </a:lnTo>
                    <a:cubicBezTo>
                      <a:pt x="23304" y="34940"/>
                      <a:pt x="25978" y="32297"/>
                      <a:pt x="25978" y="29137"/>
                    </a:cubicBezTo>
                    <a:lnTo>
                      <a:pt x="25978" y="5834"/>
                    </a:lnTo>
                    <a:cubicBezTo>
                      <a:pt x="25978" y="2674"/>
                      <a:pt x="23304" y="0"/>
                      <a:pt x="20145" y="0"/>
                    </a:cubicBezTo>
                    <a:close/>
                  </a:path>
                </a:pathLst>
              </a:custGeom>
              <a:solidFill>
                <a:srgbClr val="8AB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g21b45e5ba68_4_36"/>
              <p:cNvSpPr/>
              <p:nvPr/>
            </p:nvSpPr>
            <p:spPr>
              <a:xfrm>
                <a:off x="1644713" y="1429143"/>
                <a:ext cx="404363" cy="541958"/>
              </a:xfrm>
              <a:custGeom>
                <a:rect b="b" l="l" r="r" t="t"/>
                <a:pathLst>
                  <a:path extrusionOk="0" h="34819" w="25979">
                    <a:moveTo>
                      <a:pt x="1" y="0"/>
                    </a:moveTo>
                    <a:lnTo>
                      <a:pt x="1" y="34819"/>
                    </a:lnTo>
                    <a:lnTo>
                      <a:pt x="20145" y="34819"/>
                    </a:lnTo>
                    <a:cubicBezTo>
                      <a:pt x="23304" y="34819"/>
                      <a:pt x="25978" y="32267"/>
                      <a:pt x="25978" y="29107"/>
                    </a:cubicBezTo>
                    <a:lnTo>
                      <a:pt x="25978" y="5803"/>
                    </a:lnTo>
                    <a:cubicBezTo>
                      <a:pt x="25978" y="2643"/>
                      <a:pt x="23304" y="0"/>
                      <a:pt x="20145" y="0"/>
                    </a:cubicBezTo>
                    <a:close/>
                  </a:path>
                </a:pathLst>
              </a:custGeom>
              <a:solidFill>
                <a:srgbClr val="8AB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g21b45e5ba68_4_36"/>
              <p:cNvSpPr/>
              <p:nvPr/>
            </p:nvSpPr>
            <p:spPr>
              <a:xfrm>
                <a:off x="1644713" y="1422995"/>
                <a:ext cx="404363" cy="541958"/>
              </a:xfrm>
              <a:custGeom>
                <a:rect b="b" l="l" r="r" t="t"/>
                <a:pathLst>
                  <a:path extrusionOk="0" h="34819" w="25979">
                    <a:moveTo>
                      <a:pt x="1" y="0"/>
                    </a:moveTo>
                    <a:lnTo>
                      <a:pt x="1" y="34819"/>
                    </a:lnTo>
                    <a:lnTo>
                      <a:pt x="20145" y="34819"/>
                    </a:lnTo>
                    <a:cubicBezTo>
                      <a:pt x="23304" y="34819"/>
                      <a:pt x="25978" y="32175"/>
                      <a:pt x="25978" y="28985"/>
                    </a:cubicBezTo>
                    <a:lnTo>
                      <a:pt x="25978" y="5712"/>
                    </a:lnTo>
                    <a:cubicBezTo>
                      <a:pt x="25978" y="2552"/>
                      <a:pt x="23304" y="0"/>
                      <a:pt x="20145" y="0"/>
                    </a:cubicBezTo>
                    <a:close/>
                  </a:path>
                </a:pathLst>
              </a:custGeom>
              <a:solidFill>
                <a:srgbClr val="1E54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g21b45e5ba68_4_36"/>
              <p:cNvSpPr/>
              <p:nvPr/>
            </p:nvSpPr>
            <p:spPr>
              <a:xfrm>
                <a:off x="1644713" y="1383740"/>
                <a:ext cx="4280" cy="29340"/>
              </a:xfrm>
              <a:custGeom>
                <a:rect b="b" l="l" r="r" t="t"/>
                <a:pathLst>
                  <a:path extrusionOk="0" h="1885" w="275">
                    <a:moveTo>
                      <a:pt x="1" y="0"/>
                    </a:moveTo>
                    <a:lnTo>
                      <a:pt x="1" y="1884"/>
                    </a:lnTo>
                    <a:lnTo>
                      <a:pt x="274" y="1884"/>
                    </a:lnTo>
                    <a:cubicBezTo>
                      <a:pt x="153" y="1276"/>
                      <a:pt x="153" y="638"/>
                      <a:pt x="1" y="0"/>
                    </a:cubicBezTo>
                    <a:close/>
                  </a:path>
                </a:pathLst>
              </a:custGeom>
              <a:solidFill>
                <a:srgbClr val="C8C8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g21b45e5ba68_4_36"/>
              <p:cNvSpPr/>
              <p:nvPr/>
            </p:nvSpPr>
            <p:spPr>
              <a:xfrm>
                <a:off x="1644713" y="1971085"/>
                <a:ext cx="4280" cy="35488"/>
              </a:xfrm>
              <a:custGeom>
                <a:rect b="b" l="l" r="r" t="t"/>
                <a:pathLst>
                  <a:path extrusionOk="0" h="2280" w="275">
                    <a:moveTo>
                      <a:pt x="1" y="1"/>
                    </a:moveTo>
                    <a:lnTo>
                      <a:pt x="1" y="2279"/>
                    </a:lnTo>
                    <a:cubicBezTo>
                      <a:pt x="1" y="2279"/>
                      <a:pt x="153" y="1520"/>
                      <a:pt x="274" y="1"/>
                    </a:cubicBezTo>
                    <a:close/>
                  </a:path>
                </a:pathLst>
              </a:custGeom>
              <a:solidFill>
                <a:srgbClr val="C8C8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g21b45e5ba68_4_36"/>
              <p:cNvSpPr/>
              <p:nvPr/>
            </p:nvSpPr>
            <p:spPr>
              <a:xfrm>
                <a:off x="1644713" y="1422995"/>
                <a:ext cx="26025" cy="541958"/>
              </a:xfrm>
              <a:custGeom>
                <a:rect b="b" l="l" r="r" t="t"/>
                <a:pathLst>
                  <a:path extrusionOk="0" h="34819" w="1672">
                    <a:moveTo>
                      <a:pt x="1" y="0"/>
                    </a:moveTo>
                    <a:lnTo>
                      <a:pt x="1" y="34819"/>
                    </a:lnTo>
                    <a:lnTo>
                      <a:pt x="396" y="34819"/>
                    </a:lnTo>
                    <a:cubicBezTo>
                      <a:pt x="912" y="29745"/>
                      <a:pt x="1672" y="17865"/>
                      <a:pt x="274" y="0"/>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72" name="Google Shape;972;g21b45e5ba68_4_36"/>
            <p:cNvSpPr txBox="1"/>
            <p:nvPr/>
          </p:nvSpPr>
          <p:spPr>
            <a:xfrm>
              <a:off x="2241403" y="1511098"/>
              <a:ext cx="1796100" cy="36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lang="en-US" sz="1700">
                  <a:latin typeface="Fira Sans Extra Condensed Medium"/>
                  <a:ea typeface="Fira Sans Extra Condensed Medium"/>
                  <a:cs typeface="Fira Sans Extra Condensed Medium"/>
                  <a:sym typeface="Fira Sans Extra Condensed Medium"/>
                </a:rPr>
                <a:t>Ordered Logistic</a:t>
              </a:r>
              <a:endParaRPr b="0" i="0" sz="1700" u="none" cap="none" strike="noStrike">
                <a:solidFill>
                  <a:srgbClr val="000000"/>
                </a:solidFill>
                <a:latin typeface="Fira Sans Extra Condensed Medium"/>
                <a:ea typeface="Fira Sans Extra Condensed Medium"/>
                <a:cs typeface="Fira Sans Extra Condensed Medium"/>
                <a:sym typeface="Fira Sans Extra Condensed Medium"/>
              </a:endParaRPr>
            </a:p>
          </p:txBody>
        </p:sp>
      </p:grpSp>
      <p:grpSp>
        <p:nvGrpSpPr>
          <p:cNvPr id="973" name="Google Shape;973;g21b45e5ba68_4_36"/>
          <p:cNvGrpSpPr/>
          <p:nvPr/>
        </p:nvGrpSpPr>
        <p:grpSpPr>
          <a:xfrm>
            <a:off x="660840" y="4722780"/>
            <a:ext cx="208200" cy="150143"/>
            <a:chOff x="2874730" y="3745828"/>
            <a:chExt cx="72126" cy="53788"/>
          </a:xfrm>
        </p:grpSpPr>
        <p:sp>
          <p:nvSpPr>
            <p:cNvPr id="974" name="Google Shape;974;g21b45e5ba68_4_36"/>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g21b45e5ba68_4_36"/>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6" name="Google Shape;976;g21b45e5ba68_4_36"/>
          <p:cNvGrpSpPr/>
          <p:nvPr/>
        </p:nvGrpSpPr>
        <p:grpSpPr>
          <a:xfrm>
            <a:off x="476063" y="5099103"/>
            <a:ext cx="3941329" cy="445617"/>
            <a:chOff x="1055136" y="1324625"/>
            <a:chExt cx="3223727" cy="736800"/>
          </a:xfrm>
        </p:grpSpPr>
        <p:grpSp>
          <p:nvGrpSpPr>
            <p:cNvPr id="977" name="Google Shape;977;g21b45e5ba68_4_36"/>
            <p:cNvGrpSpPr/>
            <p:nvPr/>
          </p:nvGrpSpPr>
          <p:grpSpPr>
            <a:xfrm>
              <a:off x="1055136" y="1324625"/>
              <a:ext cx="3223727" cy="736800"/>
              <a:chOff x="976975" y="1324625"/>
              <a:chExt cx="3223727" cy="736800"/>
            </a:xfrm>
          </p:grpSpPr>
          <p:sp>
            <p:nvSpPr>
              <p:cNvPr id="978" name="Google Shape;978;g21b45e5ba68_4_36"/>
              <p:cNvSpPr/>
              <p:nvPr/>
            </p:nvSpPr>
            <p:spPr>
              <a:xfrm>
                <a:off x="3674436" y="1415415"/>
                <a:ext cx="17993" cy="7596"/>
              </a:xfrm>
              <a:custGeom>
                <a:rect b="b" l="l" r="r" t="t"/>
                <a:pathLst>
                  <a:path extrusionOk="0" h="488" w="1156">
                    <a:moveTo>
                      <a:pt x="1" y="1"/>
                    </a:moveTo>
                    <a:cubicBezTo>
                      <a:pt x="1" y="122"/>
                      <a:pt x="1" y="366"/>
                      <a:pt x="122" y="487"/>
                    </a:cubicBezTo>
                    <a:lnTo>
                      <a:pt x="1155" y="487"/>
                    </a:lnTo>
                    <a:lnTo>
                      <a:pt x="1155" y="1"/>
                    </a:lnTo>
                    <a:close/>
                  </a:path>
                </a:pathLst>
              </a:custGeom>
              <a:solidFill>
                <a:srgbClr val="D577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g21b45e5ba68_4_36"/>
              <p:cNvSpPr/>
              <p:nvPr/>
            </p:nvSpPr>
            <p:spPr>
              <a:xfrm>
                <a:off x="3674436" y="1964937"/>
                <a:ext cx="17993" cy="8063"/>
              </a:xfrm>
              <a:custGeom>
                <a:rect b="b" l="l" r="r" t="t"/>
                <a:pathLst>
                  <a:path extrusionOk="0" h="518" w="1156">
                    <a:moveTo>
                      <a:pt x="122" y="1"/>
                    </a:moveTo>
                    <a:cubicBezTo>
                      <a:pt x="1" y="244"/>
                      <a:pt x="1" y="396"/>
                      <a:pt x="1" y="517"/>
                    </a:cubicBezTo>
                    <a:lnTo>
                      <a:pt x="1155" y="517"/>
                    </a:lnTo>
                    <a:lnTo>
                      <a:pt x="1155" y="1"/>
                    </a:lnTo>
                    <a:close/>
                  </a:path>
                </a:pathLst>
              </a:custGeom>
              <a:solidFill>
                <a:srgbClr val="AB40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g21b45e5ba68_4_36"/>
              <p:cNvSpPr/>
              <p:nvPr/>
            </p:nvSpPr>
            <p:spPr>
              <a:xfrm>
                <a:off x="3736021" y="1415416"/>
                <a:ext cx="464681" cy="541506"/>
              </a:xfrm>
              <a:custGeom>
                <a:rect b="b" l="l" r="r" t="t"/>
                <a:pathLst>
                  <a:path extrusionOk="0" h="34790" w="25978">
                    <a:moveTo>
                      <a:pt x="0" y="1"/>
                    </a:moveTo>
                    <a:lnTo>
                      <a:pt x="0" y="34789"/>
                    </a:lnTo>
                    <a:lnTo>
                      <a:pt x="21268" y="34789"/>
                    </a:lnTo>
                    <a:cubicBezTo>
                      <a:pt x="23942" y="34789"/>
                      <a:pt x="25978" y="32784"/>
                      <a:pt x="25978" y="30232"/>
                    </a:cubicBezTo>
                    <a:lnTo>
                      <a:pt x="25978" y="4558"/>
                    </a:lnTo>
                    <a:cubicBezTo>
                      <a:pt x="25978" y="2006"/>
                      <a:pt x="23942" y="1"/>
                      <a:pt x="21268" y="1"/>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g21b45e5ba68_4_36"/>
              <p:cNvSpPr/>
              <p:nvPr/>
            </p:nvSpPr>
            <p:spPr>
              <a:xfrm>
                <a:off x="3736021" y="1431027"/>
                <a:ext cx="464681" cy="541973"/>
              </a:xfrm>
              <a:custGeom>
                <a:rect b="b" l="l" r="r" t="t"/>
                <a:pathLst>
                  <a:path extrusionOk="0" h="34820" w="25978">
                    <a:moveTo>
                      <a:pt x="0" y="1"/>
                    </a:moveTo>
                    <a:lnTo>
                      <a:pt x="0" y="34819"/>
                    </a:lnTo>
                    <a:lnTo>
                      <a:pt x="21268" y="34819"/>
                    </a:lnTo>
                    <a:cubicBezTo>
                      <a:pt x="23942" y="34819"/>
                      <a:pt x="25978" y="32784"/>
                      <a:pt x="25978" y="30262"/>
                    </a:cubicBezTo>
                    <a:lnTo>
                      <a:pt x="25978" y="4558"/>
                    </a:lnTo>
                    <a:cubicBezTo>
                      <a:pt x="25978" y="2036"/>
                      <a:pt x="23942" y="1"/>
                      <a:pt x="21268" y="1"/>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g21b45e5ba68_4_36"/>
              <p:cNvSpPr/>
              <p:nvPr/>
            </p:nvSpPr>
            <p:spPr>
              <a:xfrm>
                <a:off x="3736021" y="1422996"/>
                <a:ext cx="464681" cy="541958"/>
              </a:xfrm>
              <a:custGeom>
                <a:rect b="b" l="l" r="r" t="t"/>
                <a:pathLst>
                  <a:path extrusionOk="0" h="34819" w="25978">
                    <a:moveTo>
                      <a:pt x="0" y="0"/>
                    </a:moveTo>
                    <a:lnTo>
                      <a:pt x="0" y="34819"/>
                    </a:lnTo>
                    <a:lnTo>
                      <a:pt x="21268" y="34819"/>
                    </a:lnTo>
                    <a:cubicBezTo>
                      <a:pt x="23942" y="34819"/>
                      <a:pt x="25978" y="32783"/>
                      <a:pt x="25978" y="30261"/>
                    </a:cubicBezTo>
                    <a:lnTo>
                      <a:pt x="25978" y="4558"/>
                    </a:lnTo>
                    <a:cubicBezTo>
                      <a:pt x="25978" y="2036"/>
                      <a:pt x="23942" y="0"/>
                      <a:pt x="21268" y="0"/>
                    </a:cubicBezTo>
                    <a:close/>
                  </a:path>
                </a:pathLst>
              </a:custGeom>
              <a:solidFill>
                <a:srgbClr val="1E54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g21b45e5ba68_4_36"/>
              <p:cNvSpPr/>
              <p:nvPr/>
            </p:nvSpPr>
            <p:spPr>
              <a:xfrm>
                <a:off x="4073521" y="1422996"/>
                <a:ext cx="18496" cy="541958"/>
              </a:xfrm>
              <a:custGeom>
                <a:rect b="b" l="l" r="r" t="t"/>
                <a:pathLst>
                  <a:path extrusionOk="0" h="34819" w="1034">
                    <a:moveTo>
                      <a:pt x="0" y="0"/>
                    </a:moveTo>
                    <a:cubicBezTo>
                      <a:pt x="122" y="638"/>
                      <a:pt x="122" y="1155"/>
                      <a:pt x="122" y="1793"/>
                    </a:cubicBezTo>
                    <a:lnTo>
                      <a:pt x="122" y="2279"/>
                    </a:lnTo>
                    <a:lnTo>
                      <a:pt x="122" y="32419"/>
                    </a:lnTo>
                    <a:lnTo>
                      <a:pt x="122" y="32935"/>
                    </a:lnTo>
                    <a:cubicBezTo>
                      <a:pt x="122" y="33695"/>
                      <a:pt x="122" y="34302"/>
                      <a:pt x="0" y="34819"/>
                    </a:cubicBezTo>
                    <a:lnTo>
                      <a:pt x="1033" y="34819"/>
                    </a:lnTo>
                    <a:lnTo>
                      <a:pt x="1033" y="0"/>
                    </a:ln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g21b45e5ba68_4_36"/>
              <p:cNvSpPr/>
              <p:nvPr/>
            </p:nvSpPr>
            <p:spPr>
              <a:xfrm>
                <a:off x="976975" y="1383740"/>
                <a:ext cx="84658" cy="62914"/>
              </a:xfrm>
              <a:custGeom>
                <a:rect b="b" l="l" r="r" t="t"/>
                <a:pathLst>
                  <a:path extrusionOk="0" h="4042" w="5439">
                    <a:moveTo>
                      <a:pt x="3039" y="0"/>
                    </a:moveTo>
                    <a:cubicBezTo>
                      <a:pt x="1125" y="0"/>
                      <a:pt x="0" y="0"/>
                      <a:pt x="0" y="1124"/>
                    </a:cubicBezTo>
                    <a:lnTo>
                      <a:pt x="0" y="4041"/>
                    </a:lnTo>
                    <a:lnTo>
                      <a:pt x="5439" y="4041"/>
                    </a:lnTo>
                    <a:lnTo>
                      <a:pt x="5439" y="0"/>
                    </a:ln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g21b45e5ba68_4_36"/>
              <p:cNvSpPr/>
              <p:nvPr/>
            </p:nvSpPr>
            <p:spPr>
              <a:xfrm>
                <a:off x="976975" y="1941294"/>
                <a:ext cx="86557" cy="62914"/>
              </a:xfrm>
              <a:custGeom>
                <a:rect b="b" l="l" r="r" t="t"/>
                <a:pathLst>
                  <a:path extrusionOk="0" h="4042" w="5561">
                    <a:moveTo>
                      <a:pt x="0" y="1"/>
                    </a:moveTo>
                    <a:lnTo>
                      <a:pt x="0" y="2917"/>
                    </a:lnTo>
                    <a:cubicBezTo>
                      <a:pt x="0" y="4042"/>
                      <a:pt x="1125" y="4042"/>
                      <a:pt x="3039" y="4042"/>
                    </a:cubicBezTo>
                    <a:lnTo>
                      <a:pt x="5561" y="4042"/>
                    </a:lnTo>
                    <a:lnTo>
                      <a:pt x="5561" y="1"/>
                    </a:ln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g21b45e5ba68_4_36"/>
              <p:cNvSpPr/>
              <p:nvPr/>
            </p:nvSpPr>
            <p:spPr>
              <a:xfrm>
                <a:off x="976975" y="1933262"/>
                <a:ext cx="86557" cy="63381"/>
              </a:xfrm>
              <a:custGeom>
                <a:rect b="b" l="l" r="r" t="t"/>
                <a:pathLst>
                  <a:path extrusionOk="0" h="4072" w="5561">
                    <a:moveTo>
                      <a:pt x="0" y="0"/>
                    </a:moveTo>
                    <a:lnTo>
                      <a:pt x="0" y="2917"/>
                    </a:lnTo>
                    <a:cubicBezTo>
                      <a:pt x="0" y="4071"/>
                      <a:pt x="1125" y="4071"/>
                      <a:pt x="3039" y="4071"/>
                    </a:cubicBezTo>
                    <a:lnTo>
                      <a:pt x="5561" y="4071"/>
                    </a:lnTo>
                    <a:lnTo>
                      <a:pt x="5561" y="0"/>
                    </a:ln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g21b45e5ba68_4_36"/>
              <p:cNvSpPr/>
              <p:nvPr/>
            </p:nvSpPr>
            <p:spPr>
              <a:xfrm>
                <a:off x="976975" y="1391694"/>
                <a:ext cx="84658" cy="61108"/>
              </a:xfrm>
              <a:custGeom>
                <a:rect b="b" l="l" r="r" t="t"/>
                <a:pathLst>
                  <a:path extrusionOk="0" h="3926" w="5439">
                    <a:moveTo>
                      <a:pt x="2024" y="0"/>
                    </a:moveTo>
                    <a:cubicBezTo>
                      <a:pt x="734" y="0"/>
                      <a:pt x="0" y="99"/>
                      <a:pt x="0" y="1130"/>
                    </a:cubicBezTo>
                    <a:lnTo>
                      <a:pt x="0" y="3925"/>
                    </a:lnTo>
                    <a:lnTo>
                      <a:pt x="5439" y="3925"/>
                    </a:lnTo>
                    <a:lnTo>
                      <a:pt x="5439" y="6"/>
                    </a:lnTo>
                    <a:lnTo>
                      <a:pt x="3039" y="6"/>
                    </a:lnTo>
                    <a:cubicBezTo>
                      <a:pt x="2671" y="6"/>
                      <a:pt x="2332" y="0"/>
                      <a:pt x="2024" y="0"/>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g21b45e5ba68_4_36"/>
              <p:cNvSpPr/>
              <p:nvPr/>
            </p:nvSpPr>
            <p:spPr>
              <a:xfrm>
                <a:off x="1014325" y="1324625"/>
                <a:ext cx="3061392" cy="721204"/>
              </a:xfrm>
              <a:custGeom>
                <a:rect b="b" l="l" r="r" t="t"/>
                <a:pathLst>
                  <a:path extrusionOk="0" h="46335" w="171147">
                    <a:moveTo>
                      <a:pt x="3677" y="0"/>
                    </a:moveTo>
                    <a:cubicBezTo>
                      <a:pt x="1641" y="0"/>
                      <a:pt x="1" y="1641"/>
                      <a:pt x="1" y="3798"/>
                    </a:cubicBezTo>
                    <a:lnTo>
                      <a:pt x="1" y="38222"/>
                    </a:lnTo>
                    <a:cubicBezTo>
                      <a:pt x="1" y="42658"/>
                      <a:pt x="3677" y="46334"/>
                      <a:pt x="8113" y="46334"/>
                    </a:cubicBezTo>
                    <a:lnTo>
                      <a:pt x="163065" y="46334"/>
                    </a:lnTo>
                    <a:cubicBezTo>
                      <a:pt x="167622" y="46334"/>
                      <a:pt x="171147" y="42658"/>
                      <a:pt x="171147" y="38222"/>
                    </a:cubicBezTo>
                    <a:lnTo>
                      <a:pt x="171147" y="8113"/>
                    </a:lnTo>
                    <a:cubicBezTo>
                      <a:pt x="171147" y="3677"/>
                      <a:pt x="167622" y="0"/>
                      <a:pt x="16306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g21b45e5ba68_4_36"/>
              <p:cNvSpPr/>
              <p:nvPr/>
            </p:nvSpPr>
            <p:spPr>
              <a:xfrm>
                <a:off x="1014325" y="1342120"/>
                <a:ext cx="3061392" cy="719305"/>
              </a:xfrm>
              <a:custGeom>
                <a:rect b="b" l="l" r="r" t="t"/>
                <a:pathLst>
                  <a:path extrusionOk="0" h="46213" w="171147">
                    <a:moveTo>
                      <a:pt x="3677" y="1"/>
                    </a:moveTo>
                    <a:cubicBezTo>
                      <a:pt x="1641" y="1"/>
                      <a:pt x="1" y="1672"/>
                      <a:pt x="1" y="3677"/>
                    </a:cubicBezTo>
                    <a:lnTo>
                      <a:pt x="1" y="38131"/>
                    </a:lnTo>
                    <a:cubicBezTo>
                      <a:pt x="1" y="42688"/>
                      <a:pt x="3677" y="46213"/>
                      <a:pt x="8113" y="46213"/>
                    </a:cubicBezTo>
                    <a:lnTo>
                      <a:pt x="163065" y="46213"/>
                    </a:lnTo>
                    <a:cubicBezTo>
                      <a:pt x="167622" y="46213"/>
                      <a:pt x="171147" y="42688"/>
                      <a:pt x="171147" y="38131"/>
                    </a:cubicBezTo>
                    <a:lnTo>
                      <a:pt x="171147" y="8113"/>
                    </a:lnTo>
                    <a:cubicBezTo>
                      <a:pt x="171147" y="3677"/>
                      <a:pt x="167622" y="1"/>
                      <a:pt x="163065" y="1"/>
                    </a:cubicBezTo>
                    <a:close/>
                  </a:path>
                </a:pathLst>
              </a:custGeom>
              <a:solidFill>
                <a:srgbClr val="B2B3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g21b45e5ba68_4_36"/>
              <p:cNvSpPr/>
              <p:nvPr/>
            </p:nvSpPr>
            <p:spPr>
              <a:xfrm>
                <a:off x="1014325" y="1332657"/>
                <a:ext cx="3061392" cy="721204"/>
              </a:xfrm>
              <a:custGeom>
                <a:rect b="b" l="l" r="r" t="t"/>
                <a:pathLst>
                  <a:path extrusionOk="0" h="46335" w="171147">
                    <a:moveTo>
                      <a:pt x="3677" y="1"/>
                    </a:moveTo>
                    <a:cubicBezTo>
                      <a:pt x="1641" y="1"/>
                      <a:pt x="1" y="1763"/>
                      <a:pt x="1" y="3799"/>
                    </a:cubicBezTo>
                    <a:lnTo>
                      <a:pt x="1" y="38223"/>
                    </a:lnTo>
                    <a:cubicBezTo>
                      <a:pt x="1" y="42658"/>
                      <a:pt x="3677" y="46335"/>
                      <a:pt x="8113" y="46335"/>
                    </a:cubicBezTo>
                    <a:lnTo>
                      <a:pt x="163065" y="46335"/>
                    </a:lnTo>
                    <a:cubicBezTo>
                      <a:pt x="167622" y="46335"/>
                      <a:pt x="171147" y="42658"/>
                      <a:pt x="171147" y="38223"/>
                    </a:cubicBezTo>
                    <a:lnTo>
                      <a:pt x="171147" y="8083"/>
                    </a:lnTo>
                    <a:cubicBezTo>
                      <a:pt x="171147" y="3647"/>
                      <a:pt x="167622" y="1"/>
                      <a:pt x="163065" y="1"/>
                    </a:cubicBezTo>
                    <a:close/>
                  </a:path>
                </a:pathLst>
              </a:custGeom>
              <a:solidFill>
                <a:srgbClr val="E6E6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g21b45e5ba68_4_36"/>
              <p:cNvSpPr/>
              <p:nvPr/>
            </p:nvSpPr>
            <p:spPr>
              <a:xfrm>
                <a:off x="976975" y="1399336"/>
                <a:ext cx="472927" cy="573664"/>
              </a:xfrm>
              <a:custGeom>
                <a:rect b="b" l="l" r="r" t="t"/>
                <a:pathLst>
                  <a:path extrusionOk="0" h="36856" w="30384">
                    <a:moveTo>
                      <a:pt x="0" y="1"/>
                    </a:moveTo>
                    <a:lnTo>
                      <a:pt x="0" y="18504"/>
                    </a:lnTo>
                    <a:lnTo>
                      <a:pt x="0" y="36855"/>
                    </a:lnTo>
                    <a:cubicBezTo>
                      <a:pt x="0" y="36734"/>
                      <a:pt x="122" y="35974"/>
                      <a:pt x="1520" y="35974"/>
                    </a:cubicBezTo>
                    <a:lnTo>
                      <a:pt x="30383" y="35974"/>
                    </a:lnTo>
                    <a:lnTo>
                      <a:pt x="30383" y="882"/>
                    </a:lnTo>
                    <a:lnTo>
                      <a:pt x="1520" y="882"/>
                    </a:lnTo>
                    <a:cubicBezTo>
                      <a:pt x="122" y="882"/>
                      <a:pt x="0" y="122"/>
                      <a:pt x="0" y="1"/>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g21b45e5ba68_4_36"/>
              <p:cNvSpPr/>
              <p:nvPr/>
            </p:nvSpPr>
            <p:spPr>
              <a:xfrm>
                <a:off x="976975" y="1415415"/>
                <a:ext cx="472927" cy="573181"/>
              </a:xfrm>
              <a:custGeom>
                <a:rect b="b" l="l" r="r" t="t"/>
                <a:pathLst>
                  <a:path extrusionOk="0" h="36825" w="30384">
                    <a:moveTo>
                      <a:pt x="0" y="1"/>
                    </a:moveTo>
                    <a:lnTo>
                      <a:pt x="0" y="18352"/>
                    </a:lnTo>
                    <a:lnTo>
                      <a:pt x="0" y="36825"/>
                    </a:lnTo>
                    <a:cubicBezTo>
                      <a:pt x="0" y="36703"/>
                      <a:pt x="122" y="35944"/>
                      <a:pt x="1520" y="35944"/>
                    </a:cubicBezTo>
                    <a:lnTo>
                      <a:pt x="30383" y="35944"/>
                    </a:lnTo>
                    <a:lnTo>
                      <a:pt x="30383" y="882"/>
                    </a:lnTo>
                    <a:lnTo>
                      <a:pt x="1520" y="882"/>
                    </a:lnTo>
                    <a:cubicBezTo>
                      <a:pt x="122" y="882"/>
                      <a:pt x="0" y="122"/>
                      <a:pt x="0" y="1"/>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g21b45e5ba68_4_36"/>
              <p:cNvSpPr/>
              <p:nvPr/>
            </p:nvSpPr>
            <p:spPr>
              <a:xfrm>
                <a:off x="976975" y="1409267"/>
                <a:ext cx="472927" cy="571298"/>
              </a:xfrm>
              <a:custGeom>
                <a:rect b="b" l="l" r="r" t="t"/>
                <a:pathLst>
                  <a:path extrusionOk="0" h="36704" w="30384">
                    <a:moveTo>
                      <a:pt x="0" y="1"/>
                    </a:moveTo>
                    <a:lnTo>
                      <a:pt x="0" y="18352"/>
                    </a:lnTo>
                    <a:lnTo>
                      <a:pt x="0" y="36703"/>
                    </a:lnTo>
                    <a:cubicBezTo>
                      <a:pt x="0" y="36582"/>
                      <a:pt x="122" y="35822"/>
                      <a:pt x="1520" y="35822"/>
                    </a:cubicBezTo>
                    <a:lnTo>
                      <a:pt x="30383" y="35822"/>
                    </a:lnTo>
                    <a:lnTo>
                      <a:pt x="30383" y="882"/>
                    </a:lnTo>
                    <a:lnTo>
                      <a:pt x="1520" y="882"/>
                    </a:lnTo>
                    <a:cubicBezTo>
                      <a:pt x="122" y="882"/>
                      <a:pt x="0" y="123"/>
                      <a:pt x="0" y="1"/>
                    </a:cubicBezTo>
                    <a:close/>
                  </a:path>
                </a:pathLst>
              </a:custGeom>
              <a:solidFill>
                <a:srgbClr val="1E54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g21b45e5ba68_4_36"/>
              <p:cNvSpPr/>
              <p:nvPr/>
            </p:nvSpPr>
            <p:spPr>
              <a:xfrm>
                <a:off x="1449886" y="1381841"/>
                <a:ext cx="33589" cy="624732"/>
              </a:xfrm>
              <a:custGeom>
                <a:rect b="b" l="l" r="r" t="t"/>
                <a:pathLst>
                  <a:path extrusionOk="0" h="40137" w="2158">
                    <a:moveTo>
                      <a:pt x="0" y="1"/>
                    </a:moveTo>
                    <a:lnTo>
                      <a:pt x="0" y="40136"/>
                    </a:lnTo>
                    <a:cubicBezTo>
                      <a:pt x="0" y="40136"/>
                      <a:pt x="2157" y="25705"/>
                      <a:pt x="0" y="1"/>
                    </a:cubicBezTo>
                    <a:close/>
                  </a:path>
                </a:pathLst>
              </a:custGeom>
              <a:solidFill>
                <a:srgbClr val="F1F1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g21b45e5ba68_4_36"/>
              <p:cNvSpPr/>
              <p:nvPr/>
            </p:nvSpPr>
            <p:spPr>
              <a:xfrm>
                <a:off x="1644713" y="1413064"/>
                <a:ext cx="404363" cy="543857"/>
              </a:xfrm>
              <a:custGeom>
                <a:rect b="b" l="l" r="r" t="t"/>
                <a:pathLst>
                  <a:path extrusionOk="0" h="34941" w="25979">
                    <a:moveTo>
                      <a:pt x="1" y="0"/>
                    </a:moveTo>
                    <a:lnTo>
                      <a:pt x="1" y="34940"/>
                    </a:lnTo>
                    <a:lnTo>
                      <a:pt x="20145" y="34940"/>
                    </a:lnTo>
                    <a:cubicBezTo>
                      <a:pt x="23304" y="34940"/>
                      <a:pt x="25978" y="32297"/>
                      <a:pt x="25978" y="29137"/>
                    </a:cubicBezTo>
                    <a:lnTo>
                      <a:pt x="25978" y="5834"/>
                    </a:lnTo>
                    <a:cubicBezTo>
                      <a:pt x="25978" y="2674"/>
                      <a:pt x="23304" y="0"/>
                      <a:pt x="20145" y="0"/>
                    </a:cubicBezTo>
                    <a:close/>
                  </a:path>
                </a:pathLst>
              </a:custGeom>
              <a:solidFill>
                <a:srgbClr val="8AB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g21b45e5ba68_4_36"/>
              <p:cNvSpPr/>
              <p:nvPr/>
            </p:nvSpPr>
            <p:spPr>
              <a:xfrm>
                <a:off x="1644713" y="1429143"/>
                <a:ext cx="404363" cy="541958"/>
              </a:xfrm>
              <a:custGeom>
                <a:rect b="b" l="l" r="r" t="t"/>
                <a:pathLst>
                  <a:path extrusionOk="0" h="34819" w="25979">
                    <a:moveTo>
                      <a:pt x="1" y="0"/>
                    </a:moveTo>
                    <a:lnTo>
                      <a:pt x="1" y="34819"/>
                    </a:lnTo>
                    <a:lnTo>
                      <a:pt x="20145" y="34819"/>
                    </a:lnTo>
                    <a:cubicBezTo>
                      <a:pt x="23304" y="34819"/>
                      <a:pt x="25978" y="32267"/>
                      <a:pt x="25978" y="29107"/>
                    </a:cubicBezTo>
                    <a:lnTo>
                      <a:pt x="25978" y="5803"/>
                    </a:lnTo>
                    <a:cubicBezTo>
                      <a:pt x="25978" y="2643"/>
                      <a:pt x="23304" y="0"/>
                      <a:pt x="20145" y="0"/>
                    </a:cubicBezTo>
                    <a:close/>
                  </a:path>
                </a:pathLst>
              </a:custGeom>
              <a:solidFill>
                <a:srgbClr val="8AB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g21b45e5ba68_4_36"/>
              <p:cNvSpPr/>
              <p:nvPr/>
            </p:nvSpPr>
            <p:spPr>
              <a:xfrm>
                <a:off x="1644713" y="1422995"/>
                <a:ext cx="404363" cy="541958"/>
              </a:xfrm>
              <a:custGeom>
                <a:rect b="b" l="l" r="r" t="t"/>
                <a:pathLst>
                  <a:path extrusionOk="0" h="34819" w="25979">
                    <a:moveTo>
                      <a:pt x="1" y="0"/>
                    </a:moveTo>
                    <a:lnTo>
                      <a:pt x="1" y="34819"/>
                    </a:lnTo>
                    <a:lnTo>
                      <a:pt x="20145" y="34819"/>
                    </a:lnTo>
                    <a:cubicBezTo>
                      <a:pt x="23304" y="34819"/>
                      <a:pt x="25978" y="32175"/>
                      <a:pt x="25978" y="28985"/>
                    </a:cubicBezTo>
                    <a:lnTo>
                      <a:pt x="25978" y="5712"/>
                    </a:lnTo>
                    <a:cubicBezTo>
                      <a:pt x="25978" y="2552"/>
                      <a:pt x="23304" y="0"/>
                      <a:pt x="20145" y="0"/>
                    </a:cubicBezTo>
                    <a:close/>
                  </a:path>
                </a:pathLst>
              </a:custGeom>
              <a:solidFill>
                <a:srgbClr val="1E54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g21b45e5ba68_4_36"/>
              <p:cNvSpPr/>
              <p:nvPr/>
            </p:nvSpPr>
            <p:spPr>
              <a:xfrm>
                <a:off x="1644713" y="1383740"/>
                <a:ext cx="4280" cy="29340"/>
              </a:xfrm>
              <a:custGeom>
                <a:rect b="b" l="l" r="r" t="t"/>
                <a:pathLst>
                  <a:path extrusionOk="0" h="1885" w="275">
                    <a:moveTo>
                      <a:pt x="1" y="0"/>
                    </a:moveTo>
                    <a:lnTo>
                      <a:pt x="1" y="1884"/>
                    </a:lnTo>
                    <a:lnTo>
                      <a:pt x="274" y="1884"/>
                    </a:lnTo>
                    <a:cubicBezTo>
                      <a:pt x="153" y="1276"/>
                      <a:pt x="153" y="638"/>
                      <a:pt x="1" y="0"/>
                    </a:cubicBezTo>
                    <a:close/>
                  </a:path>
                </a:pathLst>
              </a:custGeom>
              <a:solidFill>
                <a:srgbClr val="C8C8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g21b45e5ba68_4_36"/>
              <p:cNvSpPr/>
              <p:nvPr/>
            </p:nvSpPr>
            <p:spPr>
              <a:xfrm>
                <a:off x="1644713" y="1971085"/>
                <a:ext cx="4280" cy="35488"/>
              </a:xfrm>
              <a:custGeom>
                <a:rect b="b" l="l" r="r" t="t"/>
                <a:pathLst>
                  <a:path extrusionOk="0" h="2280" w="275">
                    <a:moveTo>
                      <a:pt x="1" y="1"/>
                    </a:moveTo>
                    <a:lnTo>
                      <a:pt x="1" y="2279"/>
                    </a:lnTo>
                    <a:cubicBezTo>
                      <a:pt x="1" y="2279"/>
                      <a:pt x="153" y="1520"/>
                      <a:pt x="274" y="1"/>
                    </a:cubicBezTo>
                    <a:close/>
                  </a:path>
                </a:pathLst>
              </a:custGeom>
              <a:solidFill>
                <a:srgbClr val="C8C8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g21b45e5ba68_4_36"/>
              <p:cNvSpPr/>
              <p:nvPr/>
            </p:nvSpPr>
            <p:spPr>
              <a:xfrm>
                <a:off x="1644713" y="1422995"/>
                <a:ext cx="26025" cy="541958"/>
              </a:xfrm>
              <a:custGeom>
                <a:rect b="b" l="l" r="r" t="t"/>
                <a:pathLst>
                  <a:path extrusionOk="0" h="34819" w="1672">
                    <a:moveTo>
                      <a:pt x="1" y="0"/>
                    </a:moveTo>
                    <a:lnTo>
                      <a:pt x="1" y="34819"/>
                    </a:lnTo>
                    <a:lnTo>
                      <a:pt x="396" y="34819"/>
                    </a:lnTo>
                    <a:cubicBezTo>
                      <a:pt x="912" y="29745"/>
                      <a:pt x="1672" y="17865"/>
                      <a:pt x="274" y="0"/>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01" name="Google Shape;1001;g21b45e5ba68_4_36"/>
            <p:cNvSpPr txBox="1"/>
            <p:nvPr/>
          </p:nvSpPr>
          <p:spPr>
            <a:xfrm>
              <a:off x="2241403" y="1511098"/>
              <a:ext cx="1796100" cy="36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lang="en-US" sz="1700">
                  <a:latin typeface="Fira Sans Extra Condensed Medium"/>
                  <a:ea typeface="Fira Sans Extra Condensed Medium"/>
                  <a:cs typeface="Fira Sans Extra Condensed Medium"/>
                  <a:sym typeface="Fira Sans Extra Condensed Medium"/>
                </a:rPr>
                <a:t>Multinomial Logistic</a:t>
              </a:r>
              <a:endParaRPr b="0" i="0" sz="1700" u="none" cap="none" strike="noStrike">
                <a:solidFill>
                  <a:srgbClr val="000000"/>
                </a:solidFill>
                <a:latin typeface="Fira Sans Extra Condensed Medium"/>
                <a:ea typeface="Fira Sans Extra Condensed Medium"/>
                <a:cs typeface="Fira Sans Extra Condensed Medium"/>
                <a:sym typeface="Fira Sans Extra Condensed Medium"/>
              </a:endParaRPr>
            </a:p>
          </p:txBody>
        </p:sp>
      </p:grpSp>
      <p:grpSp>
        <p:nvGrpSpPr>
          <p:cNvPr id="1002" name="Google Shape;1002;g21b45e5ba68_4_36"/>
          <p:cNvGrpSpPr/>
          <p:nvPr/>
        </p:nvGrpSpPr>
        <p:grpSpPr>
          <a:xfrm>
            <a:off x="660840" y="5247196"/>
            <a:ext cx="208200" cy="150149"/>
            <a:chOff x="2874730" y="3745828"/>
            <a:chExt cx="72126" cy="53788"/>
          </a:xfrm>
        </p:grpSpPr>
        <p:sp>
          <p:nvSpPr>
            <p:cNvPr id="1003" name="Google Shape;1003;g21b45e5ba68_4_36"/>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g21b45e5ba68_4_36"/>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05" name="Google Shape;1005;g21b45e5ba68_4_36"/>
          <p:cNvGrpSpPr/>
          <p:nvPr/>
        </p:nvGrpSpPr>
        <p:grpSpPr>
          <a:xfrm>
            <a:off x="4726603" y="2477939"/>
            <a:ext cx="3941329" cy="445617"/>
            <a:chOff x="1055136" y="1324625"/>
            <a:chExt cx="3223727" cy="736800"/>
          </a:xfrm>
        </p:grpSpPr>
        <p:grpSp>
          <p:nvGrpSpPr>
            <p:cNvPr id="1006" name="Google Shape;1006;g21b45e5ba68_4_36"/>
            <p:cNvGrpSpPr/>
            <p:nvPr/>
          </p:nvGrpSpPr>
          <p:grpSpPr>
            <a:xfrm>
              <a:off x="1055136" y="1324625"/>
              <a:ext cx="3223727" cy="736800"/>
              <a:chOff x="976975" y="1324625"/>
              <a:chExt cx="3223727" cy="736800"/>
            </a:xfrm>
          </p:grpSpPr>
          <p:sp>
            <p:nvSpPr>
              <p:cNvPr id="1007" name="Google Shape;1007;g21b45e5ba68_4_36"/>
              <p:cNvSpPr/>
              <p:nvPr/>
            </p:nvSpPr>
            <p:spPr>
              <a:xfrm>
                <a:off x="3674436" y="1415415"/>
                <a:ext cx="17993" cy="7596"/>
              </a:xfrm>
              <a:custGeom>
                <a:rect b="b" l="l" r="r" t="t"/>
                <a:pathLst>
                  <a:path extrusionOk="0" h="488" w="1156">
                    <a:moveTo>
                      <a:pt x="1" y="1"/>
                    </a:moveTo>
                    <a:cubicBezTo>
                      <a:pt x="1" y="122"/>
                      <a:pt x="1" y="366"/>
                      <a:pt x="122" y="487"/>
                    </a:cubicBezTo>
                    <a:lnTo>
                      <a:pt x="1155" y="487"/>
                    </a:lnTo>
                    <a:lnTo>
                      <a:pt x="1155" y="1"/>
                    </a:lnTo>
                    <a:close/>
                  </a:path>
                </a:pathLst>
              </a:custGeom>
              <a:solidFill>
                <a:srgbClr val="D577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g21b45e5ba68_4_36"/>
              <p:cNvSpPr/>
              <p:nvPr/>
            </p:nvSpPr>
            <p:spPr>
              <a:xfrm>
                <a:off x="3674436" y="1964937"/>
                <a:ext cx="17993" cy="8063"/>
              </a:xfrm>
              <a:custGeom>
                <a:rect b="b" l="l" r="r" t="t"/>
                <a:pathLst>
                  <a:path extrusionOk="0" h="518" w="1156">
                    <a:moveTo>
                      <a:pt x="122" y="1"/>
                    </a:moveTo>
                    <a:cubicBezTo>
                      <a:pt x="1" y="244"/>
                      <a:pt x="1" y="396"/>
                      <a:pt x="1" y="517"/>
                    </a:cubicBezTo>
                    <a:lnTo>
                      <a:pt x="1155" y="517"/>
                    </a:lnTo>
                    <a:lnTo>
                      <a:pt x="1155" y="1"/>
                    </a:lnTo>
                    <a:close/>
                  </a:path>
                </a:pathLst>
              </a:custGeom>
              <a:solidFill>
                <a:srgbClr val="AB40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g21b45e5ba68_4_36"/>
              <p:cNvSpPr/>
              <p:nvPr/>
            </p:nvSpPr>
            <p:spPr>
              <a:xfrm>
                <a:off x="3736021" y="1415416"/>
                <a:ext cx="464681" cy="541506"/>
              </a:xfrm>
              <a:custGeom>
                <a:rect b="b" l="l" r="r" t="t"/>
                <a:pathLst>
                  <a:path extrusionOk="0" h="34790" w="25978">
                    <a:moveTo>
                      <a:pt x="0" y="1"/>
                    </a:moveTo>
                    <a:lnTo>
                      <a:pt x="0" y="34789"/>
                    </a:lnTo>
                    <a:lnTo>
                      <a:pt x="21268" y="34789"/>
                    </a:lnTo>
                    <a:cubicBezTo>
                      <a:pt x="23942" y="34789"/>
                      <a:pt x="25978" y="32784"/>
                      <a:pt x="25978" y="30232"/>
                    </a:cubicBezTo>
                    <a:lnTo>
                      <a:pt x="25978" y="4558"/>
                    </a:lnTo>
                    <a:cubicBezTo>
                      <a:pt x="25978" y="2006"/>
                      <a:pt x="23942" y="1"/>
                      <a:pt x="21268" y="1"/>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g21b45e5ba68_4_36"/>
              <p:cNvSpPr/>
              <p:nvPr/>
            </p:nvSpPr>
            <p:spPr>
              <a:xfrm>
                <a:off x="3736021" y="1431027"/>
                <a:ext cx="464681" cy="541973"/>
              </a:xfrm>
              <a:custGeom>
                <a:rect b="b" l="l" r="r" t="t"/>
                <a:pathLst>
                  <a:path extrusionOk="0" h="34820" w="25978">
                    <a:moveTo>
                      <a:pt x="0" y="1"/>
                    </a:moveTo>
                    <a:lnTo>
                      <a:pt x="0" y="34819"/>
                    </a:lnTo>
                    <a:lnTo>
                      <a:pt x="21268" y="34819"/>
                    </a:lnTo>
                    <a:cubicBezTo>
                      <a:pt x="23942" y="34819"/>
                      <a:pt x="25978" y="32784"/>
                      <a:pt x="25978" y="30262"/>
                    </a:cubicBezTo>
                    <a:lnTo>
                      <a:pt x="25978" y="4558"/>
                    </a:lnTo>
                    <a:cubicBezTo>
                      <a:pt x="25978" y="2036"/>
                      <a:pt x="23942" y="1"/>
                      <a:pt x="21268" y="1"/>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g21b45e5ba68_4_36"/>
              <p:cNvSpPr/>
              <p:nvPr/>
            </p:nvSpPr>
            <p:spPr>
              <a:xfrm>
                <a:off x="3736021" y="1422996"/>
                <a:ext cx="464681" cy="541958"/>
              </a:xfrm>
              <a:custGeom>
                <a:rect b="b" l="l" r="r" t="t"/>
                <a:pathLst>
                  <a:path extrusionOk="0" h="34819" w="25978">
                    <a:moveTo>
                      <a:pt x="0" y="0"/>
                    </a:moveTo>
                    <a:lnTo>
                      <a:pt x="0" y="34819"/>
                    </a:lnTo>
                    <a:lnTo>
                      <a:pt x="21268" y="34819"/>
                    </a:lnTo>
                    <a:cubicBezTo>
                      <a:pt x="23942" y="34819"/>
                      <a:pt x="25978" y="32783"/>
                      <a:pt x="25978" y="30261"/>
                    </a:cubicBezTo>
                    <a:lnTo>
                      <a:pt x="25978" y="4558"/>
                    </a:lnTo>
                    <a:cubicBezTo>
                      <a:pt x="25978" y="2036"/>
                      <a:pt x="23942" y="0"/>
                      <a:pt x="21268" y="0"/>
                    </a:cubicBezTo>
                    <a:close/>
                  </a:path>
                </a:pathLst>
              </a:custGeom>
              <a:solidFill>
                <a:srgbClr val="96CA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g21b45e5ba68_4_36"/>
              <p:cNvSpPr/>
              <p:nvPr/>
            </p:nvSpPr>
            <p:spPr>
              <a:xfrm>
                <a:off x="4073521" y="1422996"/>
                <a:ext cx="18496" cy="541958"/>
              </a:xfrm>
              <a:custGeom>
                <a:rect b="b" l="l" r="r" t="t"/>
                <a:pathLst>
                  <a:path extrusionOk="0" h="34819" w="1034">
                    <a:moveTo>
                      <a:pt x="0" y="0"/>
                    </a:moveTo>
                    <a:cubicBezTo>
                      <a:pt x="122" y="638"/>
                      <a:pt x="122" y="1155"/>
                      <a:pt x="122" y="1793"/>
                    </a:cubicBezTo>
                    <a:lnTo>
                      <a:pt x="122" y="2279"/>
                    </a:lnTo>
                    <a:lnTo>
                      <a:pt x="122" y="32419"/>
                    </a:lnTo>
                    <a:lnTo>
                      <a:pt x="122" y="32935"/>
                    </a:lnTo>
                    <a:cubicBezTo>
                      <a:pt x="122" y="33695"/>
                      <a:pt x="122" y="34302"/>
                      <a:pt x="0" y="34819"/>
                    </a:cubicBezTo>
                    <a:lnTo>
                      <a:pt x="1033" y="34819"/>
                    </a:lnTo>
                    <a:lnTo>
                      <a:pt x="1033" y="0"/>
                    </a:ln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g21b45e5ba68_4_36"/>
              <p:cNvSpPr/>
              <p:nvPr/>
            </p:nvSpPr>
            <p:spPr>
              <a:xfrm>
                <a:off x="976975" y="1383740"/>
                <a:ext cx="84658" cy="62914"/>
              </a:xfrm>
              <a:custGeom>
                <a:rect b="b" l="l" r="r" t="t"/>
                <a:pathLst>
                  <a:path extrusionOk="0" h="4042" w="5439">
                    <a:moveTo>
                      <a:pt x="3039" y="0"/>
                    </a:moveTo>
                    <a:cubicBezTo>
                      <a:pt x="1125" y="0"/>
                      <a:pt x="0" y="0"/>
                      <a:pt x="0" y="1124"/>
                    </a:cubicBezTo>
                    <a:lnTo>
                      <a:pt x="0" y="4041"/>
                    </a:lnTo>
                    <a:lnTo>
                      <a:pt x="5439" y="4041"/>
                    </a:lnTo>
                    <a:lnTo>
                      <a:pt x="5439" y="0"/>
                    </a:ln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g21b45e5ba68_4_36"/>
              <p:cNvSpPr/>
              <p:nvPr/>
            </p:nvSpPr>
            <p:spPr>
              <a:xfrm>
                <a:off x="976975" y="1941294"/>
                <a:ext cx="86557" cy="62914"/>
              </a:xfrm>
              <a:custGeom>
                <a:rect b="b" l="l" r="r" t="t"/>
                <a:pathLst>
                  <a:path extrusionOk="0" h="4042" w="5561">
                    <a:moveTo>
                      <a:pt x="0" y="1"/>
                    </a:moveTo>
                    <a:lnTo>
                      <a:pt x="0" y="2917"/>
                    </a:lnTo>
                    <a:cubicBezTo>
                      <a:pt x="0" y="4042"/>
                      <a:pt x="1125" y="4042"/>
                      <a:pt x="3039" y="4042"/>
                    </a:cubicBezTo>
                    <a:lnTo>
                      <a:pt x="5561" y="4042"/>
                    </a:lnTo>
                    <a:lnTo>
                      <a:pt x="5561" y="1"/>
                    </a:ln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g21b45e5ba68_4_36"/>
              <p:cNvSpPr/>
              <p:nvPr/>
            </p:nvSpPr>
            <p:spPr>
              <a:xfrm>
                <a:off x="976975" y="1933262"/>
                <a:ext cx="86557" cy="63381"/>
              </a:xfrm>
              <a:custGeom>
                <a:rect b="b" l="l" r="r" t="t"/>
                <a:pathLst>
                  <a:path extrusionOk="0" h="4072" w="5561">
                    <a:moveTo>
                      <a:pt x="0" y="0"/>
                    </a:moveTo>
                    <a:lnTo>
                      <a:pt x="0" y="2917"/>
                    </a:lnTo>
                    <a:cubicBezTo>
                      <a:pt x="0" y="4071"/>
                      <a:pt x="1125" y="4071"/>
                      <a:pt x="3039" y="4071"/>
                    </a:cubicBezTo>
                    <a:lnTo>
                      <a:pt x="5561" y="4071"/>
                    </a:lnTo>
                    <a:lnTo>
                      <a:pt x="5561" y="0"/>
                    </a:ln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g21b45e5ba68_4_36"/>
              <p:cNvSpPr/>
              <p:nvPr/>
            </p:nvSpPr>
            <p:spPr>
              <a:xfrm>
                <a:off x="976975" y="1391694"/>
                <a:ext cx="84658" cy="61108"/>
              </a:xfrm>
              <a:custGeom>
                <a:rect b="b" l="l" r="r" t="t"/>
                <a:pathLst>
                  <a:path extrusionOk="0" h="3926" w="5439">
                    <a:moveTo>
                      <a:pt x="2024" y="0"/>
                    </a:moveTo>
                    <a:cubicBezTo>
                      <a:pt x="734" y="0"/>
                      <a:pt x="0" y="99"/>
                      <a:pt x="0" y="1130"/>
                    </a:cubicBezTo>
                    <a:lnTo>
                      <a:pt x="0" y="3925"/>
                    </a:lnTo>
                    <a:lnTo>
                      <a:pt x="5439" y="3925"/>
                    </a:lnTo>
                    <a:lnTo>
                      <a:pt x="5439" y="6"/>
                    </a:lnTo>
                    <a:lnTo>
                      <a:pt x="3039" y="6"/>
                    </a:lnTo>
                    <a:cubicBezTo>
                      <a:pt x="2671" y="6"/>
                      <a:pt x="2332" y="0"/>
                      <a:pt x="2024" y="0"/>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g21b45e5ba68_4_36"/>
              <p:cNvSpPr/>
              <p:nvPr/>
            </p:nvSpPr>
            <p:spPr>
              <a:xfrm>
                <a:off x="1014325" y="1324625"/>
                <a:ext cx="3061392" cy="721204"/>
              </a:xfrm>
              <a:custGeom>
                <a:rect b="b" l="l" r="r" t="t"/>
                <a:pathLst>
                  <a:path extrusionOk="0" h="46335" w="171147">
                    <a:moveTo>
                      <a:pt x="3677" y="0"/>
                    </a:moveTo>
                    <a:cubicBezTo>
                      <a:pt x="1641" y="0"/>
                      <a:pt x="1" y="1641"/>
                      <a:pt x="1" y="3798"/>
                    </a:cubicBezTo>
                    <a:lnTo>
                      <a:pt x="1" y="38222"/>
                    </a:lnTo>
                    <a:cubicBezTo>
                      <a:pt x="1" y="42658"/>
                      <a:pt x="3677" y="46334"/>
                      <a:pt x="8113" y="46334"/>
                    </a:cubicBezTo>
                    <a:lnTo>
                      <a:pt x="163065" y="46334"/>
                    </a:lnTo>
                    <a:cubicBezTo>
                      <a:pt x="167622" y="46334"/>
                      <a:pt x="171147" y="42658"/>
                      <a:pt x="171147" y="38222"/>
                    </a:cubicBezTo>
                    <a:lnTo>
                      <a:pt x="171147" y="8113"/>
                    </a:lnTo>
                    <a:cubicBezTo>
                      <a:pt x="171147" y="3677"/>
                      <a:pt x="167622" y="0"/>
                      <a:pt x="16306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g21b45e5ba68_4_36"/>
              <p:cNvSpPr/>
              <p:nvPr/>
            </p:nvSpPr>
            <p:spPr>
              <a:xfrm>
                <a:off x="1014325" y="1342120"/>
                <a:ext cx="3061392" cy="719305"/>
              </a:xfrm>
              <a:custGeom>
                <a:rect b="b" l="l" r="r" t="t"/>
                <a:pathLst>
                  <a:path extrusionOk="0" h="46213" w="171147">
                    <a:moveTo>
                      <a:pt x="3677" y="1"/>
                    </a:moveTo>
                    <a:cubicBezTo>
                      <a:pt x="1641" y="1"/>
                      <a:pt x="1" y="1672"/>
                      <a:pt x="1" y="3677"/>
                    </a:cubicBezTo>
                    <a:lnTo>
                      <a:pt x="1" y="38131"/>
                    </a:lnTo>
                    <a:cubicBezTo>
                      <a:pt x="1" y="42688"/>
                      <a:pt x="3677" y="46213"/>
                      <a:pt x="8113" y="46213"/>
                    </a:cubicBezTo>
                    <a:lnTo>
                      <a:pt x="163065" y="46213"/>
                    </a:lnTo>
                    <a:cubicBezTo>
                      <a:pt x="167622" y="46213"/>
                      <a:pt x="171147" y="42688"/>
                      <a:pt x="171147" y="38131"/>
                    </a:cubicBezTo>
                    <a:lnTo>
                      <a:pt x="171147" y="8113"/>
                    </a:lnTo>
                    <a:cubicBezTo>
                      <a:pt x="171147" y="3677"/>
                      <a:pt x="167622" y="1"/>
                      <a:pt x="163065" y="1"/>
                    </a:cubicBezTo>
                    <a:close/>
                  </a:path>
                </a:pathLst>
              </a:custGeom>
              <a:solidFill>
                <a:srgbClr val="B2B3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g21b45e5ba68_4_36"/>
              <p:cNvSpPr/>
              <p:nvPr/>
            </p:nvSpPr>
            <p:spPr>
              <a:xfrm>
                <a:off x="1014325" y="1332657"/>
                <a:ext cx="3061392" cy="721204"/>
              </a:xfrm>
              <a:custGeom>
                <a:rect b="b" l="l" r="r" t="t"/>
                <a:pathLst>
                  <a:path extrusionOk="0" h="46335" w="171147">
                    <a:moveTo>
                      <a:pt x="3677" y="1"/>
                    </a:moveTo>
                    <a:cubicBezTo>
                      <a:pt x="1641" y="1"/>
                      <a:pt x="1" y="1763"/>
                      <a:pt x="1" y="3799"/>
                    </a:cubicBezTo>
                    <a:lnTo>
                      <a:pt x="1" y="38223"/>
                    </a:lnTo>
                    <a:cubicBezTo>
                      <a:pt x="1" y="42658"/>
                      <a:pt x="3677" y="46335"/>
                      <a:pt x="8113" y="46335"/>
                    </a:cubicBezTo>
                    <a:lnTo>
                      <a:pt x="163065" y="46335"/>
                    </a:lnTo>
                    <a:cubicBezTo>
                      <a:pt x="167622" y="46335"/>
                      <a:pt x="171147" y="42658"/>
                      <a:pt x="171147" y="38223"/>
                    </a:cubicBezTo>
                    <a:lnTo>
                      <a:pt x="171147" y="8083"/>
                    </a:lnTo>
                    <a:cubicBezTo>
                      <a:pt x="171147" y="3647"/>
                      <a:pt x="167622" y="1"/>
                      <a:pt x="163065" y="1"/>
                    </a:cubicBezTo>
                    <a:close/>
                  </a:path>
                </a:pathLst>
              </a:custGeom>
              <a:solidFill>
                <a:srgbClr val="E6E6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g21b45e5ba68_4_36"/>
              <p:cNvSpPr/>
              <p:nvPr/>
            </p:nvSpPr>
            <p:spPr>
              <a:xfrm>
                <a:off x="976975" y="1399336"/>
                <a:ext cx="472927" cy="573664"/>
              </a:xfrm>
              <a:custGeom>
                <a:rect b="b" l="l" r="r" t="t"/>
                <a:pathLst>
                  <a:path extrusionOk="0" h="36856" w="30384">
                    <a:moveTo>
                      <a:pt x="0" y="1"/>
                    </a:moveTo>
                    <a:lnTo>
                      <a:pt x="0" y="18504"/>
                    </a:lnTo>
                    <a:lnTo>
                      <a:pt x="0" y="36855"/>
                    </a:lnTo>
                    <a:cubicBezTo>
                      <a:pt x="0" y="36734"/>
                      <a:pt x="122" y="35974"/>
                      <a:pt x="1520" y="35974"/>
                    </a:cubicBezTo>
                    <a:lnTo>
                      <a:pt x="30383" y="35974"/>
                    </a:lnTo>
                    <a:lnTo>
                      <a:pt x="30383" y="882"/>
                    </a:lnTo>
                    <a:lnTo>
                      <a:pt x="1520" y="882"/>
                    </a:lnTo>
                    <a:cubicBezTo>
                      <a:pt x="122" y="882"/>
                      <a:pt x="0" y="122"/>
                      <a:pt x="0" y="1"/>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g21b45e5ba68_4_36"/>
              <p:cNvSpPr/>
              <p:nvPr/>
            </p:nvSpPr>
            <p:spPr>
              <a:xfrm>
                <a:off x="976975" y="1415415"/>
                <a:ext cx="472927" cy="573181"/>
              </a:xfrm>
              <a:custGeom>
                <a:rect b="b" l="l" r="r" t="t"/>
                <a:pathLst>
                  <a:path extrusionOk="0" h="36825" w="30384">
                    <a:moveTo>
                      <a:pt x="0" y="1"/>
                    </a:moveTo>
                    <a:lnTo>
                      <a:pt x="0" y="18352"/>
                    </a:lnTo>
                    <a:lnTo>
                      <a:pt x="0" y="36825"/>
                    </a:lnTo>
                    <a:cubicBezTo>
                      <a:pt x="0" y="36703"/>
                      <a:pt x="122" y="35944"/>
                      <a:pt x="1520" y="35944"/>
                    </a:cubicBezTo>
                    <a:lnTo>
                      <a:pt x="30383" y="35944"/>
                    </a:lnTo>
                    <a:lnTo>
                      <a:pt x="30383" y="882"/>
                    </a:lnTo>
                    <a:lnTo>
                      <a:pt x="1520" y="882"/>
                    </a:lnTo>
                    <a:cubicBezTo>
                      <a:pt x="122" y="882"/>
                      <a:pt x="0" y="122"/>
                      <a:pt x="0" y="1"/>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g21b45e5ba68_4_36"/>
              <p:cNvSpPr/>
              <p:nvPr/>
            </p:nvSpPr>
            <p:spPr>
              <a:xfrm>
                <a:off x="976975" y="1409267"/>
                <a:ext cx="472927" cy="571298"/>
              </a:xfrm>
              <a:custGeom>
                <a:rect b="b" l="l" r="r" t="t"/>
                <a:pathLst>
                  <a:path extrusionOk="0" h="36704" w="30384">
                    <a:moveTo>
                      <a:pt x="0" y="1"/>
                    </a:moveTo>
                    <a:lnTo>
                      <a:pt x="0" y="18352"/>
                    </a:lnTo>
                    <a:lnTo>
                      <a:pt x="0" y="36703"/>
                    </a:lnTo>
                    <a:cubicBezTo>
                      <a:pt x="0" y="36582"/>
                      <a:pt x="122" y="35822"/>
                      <a:pt x="1520" y="35822"/>
                    </a:cubicBezTo>
                    <a:lnTo>
                      <a:pt x="30383" y="35822"/>
                    </a:lnTo>
                    <a:lnTo>
                      <a:pt x="30383" y="882"/>
                    </a:lnTo>
                    <a:lnTo>
                      <a:pt x="1520" y="882"/>
                    </a:lnTo>
                    <a:cubicBezTo>
                      <a:pt x="122" y="882"/>
                      <a:pt x="0" y="123"/>
                      <a:pt x="0" y="1"/>
                    </a:cubicBezTo>
                    <a:close/>
                  </a:path>
                </a:pathLst>
              </a:custGeom>
              <a:solidFill>
                <a:srgbClr val="96CA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g21b45e5ba68_4_36"/>
              <p:cNvSpPr/>
              <p:nvPr/>
            </p:nvSpPr>
            <p:spPr>
              <a:xfrm>
                <a:off x="1449886" y="1381841"/>
                <a:ext cx="33589" cy="624732"/>
              </a:xfrm>
              <a:custGeom>
                <a:rect b="b" l="l" r="r" t="t"/>
                <a:pathLst>
                  <a:path extrusionOk="0" h="40137" w="2158">
                    <a:moveTo>
                      <a:pt x="0" y="1"/>
                    </a:moveTo>
                    <a:lnTo>
                      <a:pt x="0" y="40136"/>
                    </a:lnTo>
                    <a:cubicBezTo>
                      <a:pt x="0" y="40136"/>
                      <a:pt x="2157" y="25705"/>
                      <a:pt x="0" y="1"/>
                    </a:cubicBezTo>
                    <a:close/>
                  </a:path>
                </a:pathLst>
              </a:custGeom>
              <a:solidFill>
                <a:srgbClr val="F1F1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g21b45e5ba68_4_36"/>
              <p:cNvSpPr/>
              <p:nvPr/>
            </p:nvSpPr>
            <p:spPr>
              <a:xfrm>
                <a:off x="1644713" y="1413064"/>
                <a:ext cx="404363" cy="543857"/>
              </a:xfrm>
              <a:custGeom>
                <a:rect b="b" l="l" r="r" t="t"/>
                <a:pathLst>
                  <a:path extrusionOk="0" h="34941" w="25979">
                    <a:moveTo>
                      <a:pt x="1" y="0"/>
                    </a:moveTo>
                    <a:lnTo>
                      <a:pt x="1" y="34940"/>
                    </a:lnTo>
                    <a:lnTo>
                      <a:pt x="20145" y="34940"/>
                    </a:lnTo>
                    <a:cubicBezTo>
                      <a:pt x="23304" y="34940"/>
                      <a:pt x="25978" y="32297"/>
                      <a:pt x="25978" y="29137"/>
                    </a:cubicBezTo>
                    <a:lnTo>
                      <a:pt x="25978" y="5834"/>
                    </a:lnTo>
                    <a:cubicBezTo>
                      <a:pt x="25978" y="2674"/>
                      <a:pt x="23304" y="0"/>
                      <a:pt x="20145" y="0"/>
                    </a:cubicBezTo>
                    <a:close/>
                  </a:path>
                </a:pathLst>
              </a:custGeom>
              <a:solidFill>
                <a:srgbClr val="8AB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g21b45e5ba68_4_36"/>
              <p:cNvSpPr/>
              <p:nvPr/>
            </p:nvSpPr>
            <p:spPr>
              <a:xfrm>
                <a:off x="1644713" y="1429143"/>
                <a:ext cx="404363" cy="541958"/>
              </a:xfrm>
              <a:custGeom>
                <a:rect b="b" l="l" r="r" t="t"/>
                <a:pathLst>
                  <a:path extrusionOk="0" h="34819" w="25979">
                    <a:moveTo>
                      <a:pt x="1" y="0"/>
                    </a:moveTo>
                    <a:lnTo>
                      <a:pt x="1" y="34819"/>
                    </a:lnTo>
                    <a:lnTo>
                      <a:pt x="20145" y="34819"/>
                    </a:lnTo>
                    <a:cubicBezTo>
                      <a:pt x="23304" y="34819"/>
                      <a:pt x="25978" y="32267"/>
                      <a:pt x="25978" y="29107"/>
                    </a:cubicBezTo>
                    <a:lnTo>
                      <a:pt x="25978" y="5803"/>
                    </a:lnTo>
                    <a:cubicBezTo>
                      <a:pt x="25978" y="2643"/>
                      <a:pt x="23304" y="0"/>
                      <a:pt x="20145" y="0"/>
                    </a:cubicBezTo>
                    <a:close/>
                  </a:path>
                </a:pathLst>
              </a:custGeom>
              <a:solidFill>
                <a:srgbClr val="8AB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g21b45e5ba68_4_36"/>
              <p:cNvSpPr/>
              <p:nvPr/>
            </p:nvSpPr>
            <p:spPr>
              <a:xfrm>
                <a:off x="1644713" y="1422995"/>
                <a:ext cx="404363" cy="541958"/>
              </a:xfrm>
              <a:custGeom>
                <a:rect b="b" l="l" r="r" t="t"/>
                <a:pathLst>
                  <a:path extrusionOk="0" h="34819" w="25979">
                    <a:moveTo>
                      <a:pt x="1" y="0"/>
                    </a:moveTo>
                    <a:lnTo>
                      <a:pt x="1" y="34819"/>
                    </a:lnTo>
                    <a:lnTo>
                      <a:pt x="20145" y="34819"/>
                    </a:lnTo>
                    <a:cubicBezTo>
                      <a:pt x="23304" y="34819"/>
                      <a:pt x="25978" y="32175"/>
                      <a:pt x="25978" y="28985"/>
                    </a:cubicBezTo>
                    <a:lnTo>
                      <a:pt x="25978" y="5712"/>
                    </a:lnTo>
                    <a:cubicBezTo>
                      <a:pt x="25978" y="2552"/>
                      <a:pt x="23304" y="0"/>
                      <a:pt x="20145" y="0"/>
                    </a:cubicBezTo>
                    <a:close/>
                  </a:path>
                </a:pathLst>
              </a:custGeom>
              <a:solidFill>
                <a:srgbClr val="96CA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g21b45e5ba68_4_36"/>
              <p:cNvSpPr/>
              <p:nvPr/>
            </p:nvSpPr>
            <p:spPr>
              <a:xfrm>
                <a:off x="1644713" y="1383740"/>
                <a:ext cx="4280" cy="29340"/>
              </a:xfrm>
              <a:custGeom>
                <a:rect b="b" l="l" r="r" t="t"/>
                <a:pathLst>
                  <a:path extrusionOk="0" h="1885" w="275">
                    <a:moveTo>
                      <a:pt x="1" y="0"/>
                    </a:moveTo>
                    <a:lnTo>
                      <a:pt x="1" y="1884"/>
                    </a:lnTo>
                    <a:lnTo>
                      <a:pt x="274" y="1884"/>
                    </a:lnTo>
                    <a:cubicBezTo>
                      <a:pt x="153" y="1276"/>
                      <a:pt x="153" y="638"/>
                      <a:pt x="1" y="0"/>
                    </a:cubicBezTo>
                    <a:close/>
                  </a:path>
                </a:pathLst>
              </a:custGeom>
              <a:solidFill>
                <a:srgbClr val="C8C8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g21b45e5ba68_4_36"/>
              <p:cNvSpPr/>
              <p:nvPr/>
            </p:nvSpPr>
            <p:spPr>
              <a:xfrm>
                <a:off x="1644713" y="1971085"/>
                <a:ext cx="4280" cy="35488"/>
              </a:xfrm>
              <a:custGeom>
                <a:rect b="b" l="l" r="r" t="t"/>
                <a:pathLst>
                  <a:path extrusionOk="0" h="2280" w="275">
                    <a:moveTo>
                      <a:pt x="1" y="1"/>
                    </a:moveTo>
                    <a:lnTo>
                      <a:pt x="1" y="2279"/>
                    </a:lnTo>
                    <a:cubicBezTo>
                      <a:pt x="1" y="2279"/>
                      <a:pt x="153" y="1520"/>
                      <a:pt x="274" y="1"/>
                    </a:cubicBezTo>
                    <a:close/>
                  </a:path>
                </a:pathLst>
              </a:custGeom>
              <a:solidFill>
                <a:srgbClr val="C8C8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g21b45e5ba68_4_36"/>
              <p:cNvSpPr/>
              <p:nvPr/>
            </p:nvSpPr>
            <p:spPr>
              <a:xfrm>
                <a:off x="1644713" y="1422995"/>
                <a:ext cx="26025" cy="541958"/>
              </a:xfrm>
              <a:custGeom>
                <a:rect b="b" l="l" r="r" t="t"/>
                <a:pathLst>
                  <a:path extrusionOk="0" h="34819" w="1672">
                    <a:moveTo>
                      <a:pt x="1" y="0"/>
                    </a:moveTo>
                    <a:lnTo>
                      <a:pt x="1" y="34819"/>
                    </a:lnTo>
                    <a:lnTo>
                      <a:pt x="396" y="34819"/>
                    </a:lnTo>
                    <a:cubicBezTo>
                      <a:pt x="912" y="29745"/>
                      <a:pt x="1672" y="17865"/>
                      <a:pt x="274" y="0"/>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30" name="Google Shape;1030;g21b45e5ba68_4_36"/>
            <p:cNvSpPr txBox="1"/>
            <p:nvPr/>
          </p:nvSpPr>
          <p:spPr>
            <a:xfrm>
              <a:off x="2241403" y="1511098"/>
              <a:ext cx="1796100" cy="36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lang="en-US" sz="1700">
                  <a:latin typeface="Fira Sans Extra Condensed Medium"/>
                  <a:ea typeface="Fira Sans Extra Condensed Medium"/>
                  <a:cs typeface="Fira Sans Extra Condensed Medium"/>
                  <a:sym typeface="Fira Sans Extra Condensed Medium"/>
                </a:rPr>
                <a:t>Random Forest</a:t>
              </a:r>
              <a:endParaRPr b="0" i="0" sz="1700" u="none" cap="none" strike="noStrike">
                <a:solidFill>
                  <a:srgbClr val="000000"/>
                </a:solidFill>
                <a:latin typeface="Fira Sans Extra Condensed Medium"/>
                <a:ea typeface="Fira Sans Extra Condensed Medium"/>
                <a:cs typeface="Fira Sans Extra Condensed Medium"/>
                <a:sym typeface="Fira Sans Extra Condensed Medium"/>
              </a:endParaRPr>
            </a:p>
          </p:txBody>
        </p:sp>
      </p:grpSp>
      <p:grpSp>
        <p:nvGrpSpPr>
          <p:cNvPr id="1031" name="Google Shape;1031;g21b45e5ba68_4_36"/>
          <p:cNvGrpSpPr/>
          <p:nvPr/>
        </p:nvGrpSpPr>
        <p:grpSpPr>
          <a:xfrm>
            <a:off x="4897531" y="2625891"/>
            <a:ext cx="192534" cy="150143"/>
            <a:chOff x="2874730" y="3745828"/>
            <a:chExt cx="72126" cy="53788"/>
          </a:xfrm>
        </p:grpSpPr>
        <p:sp>
          <p:nvSpPr>
            <p:cNvPr id="1032" name="Google Shape;1032;g21b45e5ba68_4_36"/>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g21b45e5ba68_4_36"/>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4" name="Google Shape;1034;g21b45e5ba68_4_36"/>
          <p:cNvGrpSpPr/>
          <p:nvPr/>
        </p:nvGrpSpPr>
        <p:grpSpPr>
          <a:xfrm>
            <a:off x="4726611" y="3002170"/>
            <a:ext cx="3941329" cy="445617"/>
            <a:chOff x="1055136" y="1324625"/>
            <a:chExt cx="3223727" cy="736800"/>
          </a:xfrm>
        </p:grpSpPr>
        <p:grpSp>
          <p:nvGrpSpPr>
            <p:cNvPr id="1035" name="Google Shape;1035;g21b45e5ba68_4_36"/>
            <p:cNvGrpSpPr/>
            <p:nvPr/>
          </p:nvGrpSpPr>
          <p:grpSpPr>
            <a:xfrm>
              <a:off x="1055136" y="1324625"/>
              <a:ext cx="3223727" cy="736800"/>
              <a:chOff x="976975" y="1324625"/>
              <a:chExt cx="3223727" cy="736800"/>
            </a:xfrm>
          </p:grpSpPr>
          <p:sp>
            <p:nvSpPr>
              <p:cNvPr id="1036" name="Google Shape;1036;g21b45e5ba68_4_36"/>
              <p:cNvSpPr/>
              <p:nvPr/>
            </p:nvSpPr>
            <p:spPr>
              <a:xfrm>
                <a:off x="3674436" y="1415415"/>
                <a:ext cx="17993" cy="7596"/>
              </a:xfrm>
              <a:custGeom>
                <a:rect b="b" l="l" r="r" t="t"/>
                <a:pathLst>
                  <a:path extrusionOk="0" h="488" w="1156">
                    <a:moveTo>
                      <a:pt x="1" y="1"/>
                    </a:moveTo>
                    <a:cubicBezTo>
                      <a:pt x="1" y="122"/>
                      <a:pt x="1" y="366"/>
                      <a:pt x="122" y="487"/>
                    </a:cubicBezTo>
                    <a:lnTo>
                      <a:pt x="1155" y="487"/>
                    </a:lnTo>
                    <a:lnTo>
                      <a:pt x="1155" y="1"/>
                    </a:lnTo>
                    <a:close/>
                  </a:path>
                </a:pathLst>
              </a:custGeom>
              <a:solidFill>
                <a:srgbClr val="D577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g21b45e5ba68_4_36"/>
              <p:cNvSpPr/>
              <p:nvPr/>
            </p:nvSpPr>
            <p:spPr>
              <a:xfrm>
                <a:off x="3674436" y="1964937"/>
                <a:ext cx="17993" cy="8063"/>
              </a:xfrm>
              <a:custGeom>
                <a:rect b="b" l="l" r="r" t="t"/>
                <a:pathLst>
                  <a:path extrusionOk="0" h="518" w="1156">
                    <a:moveTo>
                      <a:pt x="122" y="1"/>
                    </a:moveTo>
                    <a:cubicBezTo>
                      <a:pt x="1" y="244"/>
                      <a:pt x="1" y="396"/>
                      <a:pt x="1" y="517"/>
                    </a:cubicBezTo>
                    <a:lnTo>
                      <a:pt x="1155" y="517"/>
                    </a:lnTo>
                    <a:lnTo>
                      <a:pt x="1155" y="1"/>
                    </a:lnTo>
                    <a:close/>
                  </a:path>
                </a:pathLst>
              </a:custGeom>
              <a:solidFill>
                <a:srgbClr val="AB40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g21b45e5ba68_4_36"/>
              <p:cNvSpPr/>
              <p:nvPr/>
            </p:nvSpPr>
            <p:spPr>
              <a:xfrm>
                <a:off x="3736021" y="1415416"/>
                <a:ext cx="464681" cy="541506"/>
              </a:xfrm>
              <a:custGeom>
                <a:rect b="b" l="l" r="r" t="t"/>
                <a:pathLst>
                  <a:path extrusionOk="0" h="34790" w="25978">
                    <a:moveTo>
                      <a:pt x="0" y="1"/>
                    </a:moveTo>
                    <a:lnTo>
                      <a:pt x="0" y="34789"/>
                    </a:lnTo>
                    <a:lnTo>
                      <a:pt x="21268" y="34789"/>
                    </a:lnTo>
                    <a:cubicBezTo>
                      <a:pt x="23942" y="34789"/>
                      <a:pt x="25978" y="32784"/>
                      <a:pt x="25978" y="30232"/>
                    </a:cubicBezTo>
                    <a:lnTo>
                      <a:pt x="25978" y="4558"/>
                    </a:lnTo>
                    <a:cubicBezTo>
                      <a:pt x="25978" y="2006"/>
                      <a:pt x="23942" y="1"/>
                      <a:pt x="21268" y="1"/>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g21b45e5ba68_4_36"/>
              <p:cNvSpPr/>
              <p:nvPr/>
            </p:nvSpPr>
            <p:spPr>
              <a:xfrm>
                <a:off x="3736021" y="1431027"/>
                <a:ext cx="464681" cy="541973"/>
              </a:xfrm>
              <a:custGeom>
                <a:rect b="b" l="l" r="r" t="t"/>
                <a:pathLst>
                  <a:path extrusionOk="0" h="34820" w="25978">
                    <a:moveTo>
                      <a:pt x="0" y="1"/>
                    </a:moveTo>
                    <a:lnTo>
                      <a:pt x="0" y="34819"/>
                    </a:lnTo>
                    <a:lnTo>
                      <a:pt x="21268" y="34819"/>
                    </a:lnTo>
                    <a:cubicBezTo>
                      <a:pt x="23942" y="34819"/>
                      <a:pt x="25978" y="32784"/>
                      <a:pt x="25978" y="30262"/>
                    </a:cubicBezTo>
                    <a:lnTo>
                      <a:pt x="25978" y="4558"/>
                    </a:lnTo>
                    <a:cubicBezTo>
                      <a:pt x="25978" y="2036"/>
                      <a:pt x="23942" y="1"/>
                      <a:pt x="21268" y="1"/>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g21b45e5ba68_4_36"/>
              <p:cNvSpPr/>
              <p:nvPr/>
            </p:nvSpPr>
            <p:spPr>
              <a:xfrm>
                <a:off x="3736021" y="1422996"/>
                <a:ext cx="464681" cy="541958"/>
              </a:xfrm>
              <a:custGeom>
                <a:rect b="b" l="l" r="r" t="t"/>
                <a:pathLst>
                  <a:path extrusionOk="0" h="34819" w="25978">
                    <a:moveTo>
                      <a:pt x="0" y="0"/>
                    </a:moveTo>
                    <a:lnTo>
                      <a:pt x="0" y="34819"/>
                    </a:lnTo>
                    <a:lnTo>
                      <a:pt x="21268" y="34819"/>
                    </a:lnTo>
                    <a:cubicBezTo>
                      <a:pt x="23942" y="34819"/>
                      <a:pt x="25978" y="32783"/>
                      <a:pt x="25978" y="30261"/>
                    </a:cubicBezTo>
                    <a:lnTo>
                      <a:pt x="25978" y="4558"/>
                    </a:lnTo>
                    <a:cubicBezTo>
                      <a:pt x="25978" y="2036"/>
                      <a:pt x="23942" y="0"/>
                      <a:pt x="21268" y="0"/>
                    </a:cubicBezTo>
                    <a:close/>
                  </a:path>
                </a:pathLst>
              </a:custGeom>
              <a:solidFill>
                <a:srgbClr val="96CA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g21b45e5ba68_4_36"/>
              <p:cNvSpPr/>
              <p:nvPr/>
            </p:nvSpPr>
            <p:spPr>
              <a:xfrm>
                <a:off x="4073521" y="1422996"/>
                <a:ext cx="18496" cy="541958"/>
              </a:xfrm>
              <a:custGeom>
                <a:rect b="b" l="l" r="r" t="t"/>
                <a:pathLst>
                  <a:path extrusionOk="0" h="34819" w="1034">
                    <a:moveTo>
                      <a:pt x="0" y="0"/>
                    </a:moveTo>
                    <a:cubicBezTo>
                      <a:pt x="122" y="638"/>
                      <a:pt x="122" y="1155"/>
                      <a:pt x="122" y="1793"/>
                    </a:cubicBezTo>
                    <a:lnTo>
                      <a:pt x="122" y="2279"/>
                    </a:lnTo>
                    <a:lnTo>
                      <a:pt x="122" y="32419"/>
                    </a:lnTo>
                    <a:lnTo>
                      <a:pt x="122" y="32935"/>
                    </a:lnTo>
                    <a:cubicBezTo>
                      <a:pt x="122" y="33695"/>
                      <a:pt x="122" y="34302"/>
                      <a:pt x="0" y="34819"/>
                    </a:cubicBezTo>
                    <a:lnTo>
                      <a:pt x="1033" y="34819"/>
                    </a:lnTo>
                    <a:lnTo>
                      <a:pt x="1033" y="0"/>
                    </a:ln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g21b45e5ba68_4_36"/>
              <p:cNvSpPr/>
              <p:nvPr/>
            </p:nvSpPr>
            <p:spPr>
              <a:xfrm>
                <a:off x="976975" y="1383740"/>
                <a:ext cx="84658" cy="62914"/>
              </a:xfrm>
              <a:custGeom>
                <a:rect b="b" l="l" r="r" t="t"/>
                <a:pathLst>
                  <a:path extrusionOk="0" h="4042" w="5439">
                    <a:moveTo>
                      <a:pt x="3039" y="0"/>
                    </a:moveTo>
                    <a:cubicBezTo>
                      <a:pt x="1125" y="0"/>
                      <a:pt x="0" y="0"/>
                      <a:pt x="0" y="1124"/>
                    </a:cubicBezTo>
                    <a:lnTo>
                      <a:pt x="0" y="4041"/>
                    </a:lnTo>
                    <a:lnTo>
                      <a:pt x="5439" y="4041"/>
                    </a:lnTo>
                    <a:lnTo>
                      <a:pt x="5439" y="0"/>
                    </a:ln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g21b45e5ba68_4_36"/>
              <p:cNvSpPr/>
              <p:nvPr/>
            </p:nvSpPr>
            <p:spPr>
              <a:xfrm>
                <a:off x="976975" y="1941294"/>
                <a:ext cx="86557" cy="62914"/>
              </a:xfrm>
              <a:custGeom>
                <a:rect b="b" l="l" r="r" t="t"/>
                <a:pathLst>
                  <a:path extrusionOk="0" h="4042" w="5561">
                    <a:moveTo>
                      <a:pt x="0" y="1"/>
                    </a:moveTo>
                    <a:lnTo>
                      <a:pt x="0" y="2917"/>
                    </a:lnTo>
                    <a:cubicBezTo>
                      <a:pt x="0" y="4042"/>
                      <a:pt x="1125" y="4042"/>
                      <a:pt x="3039" y="4042"/>
                    </a:cubicBezTo>
                    <a:lnTo>
                      <a:pt x="5561" y="4042"/>
                    </a:lnTo>
                    <a:lnTo>
                      <a:pt x="5561" y="1"/>
                    </a:ln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g21b45e5ba68_4_36"/>
              <p:cNvSpPr/>
              <p:nvPr/>
            </p:nvSpPr>
            <p:spPr>
              <a:xfrm>
                <a:off x="976975" y="1933262"/>
                <a:ext cx="86557" cy="63381"/>
              </a:xfrm>
              <a:custGeom>
                <a:rect b="b" l="l" r="r" t="t"/>
                <a:pathLst>
                  <a:path extrusionOk="0" h="4072" w="5561">
                    <a:moveTo>
                      <a:pt x="0" y="0"/>
                    </a:moveTo>
                    <a:lnTo>
                      <a:pt x="0" y="2917"/>
                    </a:lnTo>
                    <a:cubicBezTo>
                      <a:pt x="0" y="4071"/>
                      <a:pt x="1125" y="4071"/>
                      <a:pt x="3039" y="4071"/>
                    </a:cubicBezTo>
                    <a:lnTo>
                      <a:pt x="5561" y="4071"/>
                    </a:lnTo>
                    <a:lnTo>
                      <a:pt x="5561" y="0"/>
                    </a:ln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g21b45e5ba68_4_36"/>
              <p:cNvSpPr/>
              <p:nvPr/>
            </p:nvSpPr>
            <p:spPr>
              <a:xfrm>
                <a:off x="976975" y="1391694"/>
                <a:ext cx="84658" cy="61108"/>
              </a:xfrm>
              <a:custGeom>
                <a:rect b="b" l="l" r="r" t="t"/>
                <a:pathLst>
                  <a:path extrusionOk="0" h="3926" w="5439">
                    <a:moveTo>
                      <a:pt x="2024" y="0"/>
                    </a:moveTo>
                    <a:cubicBezTo>
                      <a:pt x="734" y="0"/>
                      <a:pt x="0" y="99"/>
                      <a:pt x="0" y="1130"/>
                    </a:cubicBezTo>
                    <a:lnTo>
                      <a:pt x="0" y="3925"/>
                    </a:lnTo>
                    <a:lnTo>
                      <a:pt x="5439" y="3925"/>
                    </a:lnTo>
                    <a:lnTo>
                      <a:pt x="5439" y="6"/>
                    </a:lnTo>
                    <a:lnTo>
                      <a:pt x="3039" y="6"/>
                    </a:lnTo>
                    <a:cubicBezTo>
                      <a:pt x="2671" y="6"/>
                      <a:pt x="2332" y="0"/>
                      <a:pt x="2024" y="0"/>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g21b45e5ba68_4_36"/>
              <p:cNvSpPr/>
              <p:nvPr/>
            </p:nvSpPr>
            <p:spPr>
              <a:xfrm>
                <a:off x="1014325" y="1324625"/>
                <a:ext cx="3061392" cy="721204"/>
              </a:xfrm>
              <a:custGeom>
                <a:rect b="b" l="l" r="r" t="t"/>
                <a:pathLst>
                  <a:path extrusionOk="0" h="46335" w="171147">
                    <a:moveTo>
                      <a:pt x="3677" y="0"/>
                    </a:moveTo>
                    <a:cubicBezTo>
                      <a:pt x="1641" y="0"/>
                      <a:pt x="1" y="1641"/>
                      <a:pt x="1" y="3798"/>
                    </a:cubicBezTo>
                    <a:lnTo>
                      <a:pt x="1" y="38222"/>
                    </a:lnTo>
                    <a:cubicBezTo>
                      <a:pt x="1" y="42658"/>
                      <a:pt x="3677" y="46334"/>
                      <a:pt x="8113" y="46334"/>
                    </a:cubicBezTo>
                    <a:lnTo>
                      <a:pt x="163065" y="46334"/>
                    </a:lnTo>
                    <a:cubicBezTo>
                      <a:pt x="167622" y="46334"/>
                      <a:pt x="171147" y="42658"/>
                      <a:pt x="171147" y="38222"/>
                    </a:cubicBezTo>
                    <a:lnTo>
                      <a:pt x="171147" y="8113"/>
                    </a:lnTo>
                    <a:cubicBezTo>
                      <a:pt x="171147" y="3677"/>
                      <a:pt x="167622" y="0"/>
                      <a:pt x="16306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g21b45e5ba68_4_36"/>
              <p:cNvSpPr/>
              <p:nvPr/>
            </p:nvSpPr>
            <p:spPr>
              <a:xfrm>
                <a:off x="1014325" y="1342120"/>
                <a:ext cx="3061392" cy="719305"/>
              </a:xfrm>
              <a:custGeom>
                <a:rect b="b" l="l" r="r" t="t"/>
                <a:pathLst>
                  <a:path extrusionOk="0" h="46213" w="171147">
                    <a:moveTo>
                      <a:pt x="3677" y="1"/>
                    </a:moveTo>
                    <a:cubicBezTo>
                      <a:pt x="1641" y="1"/>
                      <a:pt x="1" y="1672"/>
                      <a:pt x="1" y="3677"/>
                    </a:cubicBezTo>
                    <a:lnTo>
                      <a:pt x="1" y="38131"/>
                    </a:lnTo>
                    <a:cubicBezTo>
                      <a:pt x="1" y="42688"/>
                      <a:pt x="3677" y="46213"/>
                      <a:pt x="8113" y="46213"/>
                    </a:cubicBezTo>
                    <a:lnTo>
                      <a:pt x="163065" y="46213"/>
                    </a:lnTo>
                    <a:cubicBezTo>
                      <a:pt x="167622" y="46213"/>
                      <a:pt x="171147" y="42688"/>
                      <a:pt x="171147" y="38131"/>
                    </a:cubicBezTo>
                    <a:lnTo>
                      <a:pt x="171147" y="8113"/>
                    </a:lnTo>
                    <a:cubicBezTo>
                      <a:pt x="171147" y="3677"/>
                      <a:pt x="167622" y="1"/>
                      <a:pt x="163065" y="1"/>
                    </a:cubicBezTo>
                    <a:close/>
                  </a:path>
                </a:pathLst>
              </a:custGeom>
              <a:solidFill>
                <a:srgbClr val="B2B3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g21b45e5ba68_4_36"/>
              <p:cNvSpPr/>
              <p:nvPr/>
            </p:nvSpPr>
            <p:spPr>
              <a:xfrm>
                <a:off x="1014325" y="1332657"/>
                <a:ext cx="3061392" cy="721204"/>
              </a:xfrm>
              <a:custGeom>
                <a:rect b="b" l="l" r="r" t="t"/>
                <a:pathLst>
                  <a:path extrusionOk="0" h="46335" w="171147">
                    <a:moveTo>
                      <a:pt x="3677" y="1"/>
                    </a:moveTo>
                    <a:cubicBezTo>
                      <a:pt x="1641" y="1"/>
                      <a:pt x="1" y="1763"/>
                      <a:pt x="1" y="3799"/>
                    </a:cubicBezTo>
                    <a:lnTo>
                      <a:pt x="1" y="38223"/>
                    </a:lnTo>
                    <a:cubicBezTo>
                      <a:pt x="1" y="42658"/>
                      <a:pt x="3677" y="46335"/>
                      <a:pt x="8113" y="46335"/>
                    </a:cubicBezTo>
                    <a:lnTo>
                      <a:pt x="163065" y="46335"/>
                    </a:lnTo>
                    <a:cubicBezTo>
                      <a:pt x="167622" y="46335"/>
                      <a:pt x="171147" y="42658"/>
                      <a:pt x="171147" y="38223"/>
                    </a:cubicBezTo>
                    <a:lnTo>
                      <a:pt x="171147" y="8083"/>
                    </a:lnTo>
                    <a:cubicBezTo>
                      <a:pt x="171147" y="3647"/>
                      <a:pt x="167622" y="1"/>
                      <a:pt x="163065" y="1"/>
                    </a:cubicBezTo>
                    <a:close/>
                  </a:path>
                </a:pathLst>
              </a:custGeom>
              <a:solidFill>
                <a:srgbClr val="E6E6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g21b45e5ba68_4_36"/>
              <p:cNvSpPr/>
              <p:nvPr/>
            </p:nvSpPr>
            <p:spPr>
              <a:xfrm>
                <a:off x="976975" y="1399336"/>
                <a:ext cx="472927" cy="573664"/>
              </a:xfrm>
              <a:custGeom>
                <a:rect b="b" l="l" r="r" t="t"/>
                <a:pathLst>
                  <a:path extrusionOk="0" h="36856" w="30384">
                    <a:moveTo>
                      <a:pt x="0" y="1"/>
                    </a:moveTo>
                    <a:lnTo>
                      <a:pt x="0" y="18504"/>
                    </a:lnTo>
                    <a:lnTo>
                      <a:pt x="0" y="36855"/>
                    </a:lnTo>
                    <a:cubicBezTo>
                      <a:pt x="0" y="36734"/>
                      <a:pt x="122" y="35974"/>
                      <a:pt x="1520" y="35974"/>
                    </a:cubicBezTo>
                    <a:lnTo>
                      <a:pt x="30383" y="35974"/>
                    </a:lnTo>
                    <a:lnTo>
                      <a:pt x="30383" y="882"/>
                    </a:lnTo>
                    <a:lnTo>
                      <a:pt x="1520" y="882"/>
                    </a:lnTo>
                    <a:cubicBezTo>
                      <a:pt x="122" y="882"/>
                      <a:pt x="0" y="122"/>
                      <a:pt x="0" y="1"/>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g21b45e5ba68_4_36"/>
              <p:cNvSpPr/>
              <p:nvPr/>
            </p:nvSpPr>
            <p:spPr>
              <a:xfrm>
                <a:off x="976975" y="1415415"/>
                <a:ext cx="472927" cy="573181"/>
              </a:xfrm>
              <a:custGeom>
                <a:rect b="b" l="l" r="r" t="t"/>
                <a:pathLst>
                  <a:path extrusionOk="0" h="36825" w="30384">
                    <a:moveTo>
                      <a:pt x="0" y="1"/>
                    </a:moveTo>
                    <a:lnTo>
                      <a:pt x="0" y="18352"/>
                    </a:lnTo>
                    <a:lnTo>
                      <a:pt x="0" y="36825"/>
                    </a:lnTo>
                    <a:cubicBezTo>
                      <a:pt x="0" y="36703"/>
                      <a:pt x="122" y="35944"/>
                      <a:pt x="1520" y="35944"/>
                    </a:cubicBezTo>
                    <a:lnTo>
                      <a:pt x="30383" y="35944"/>
                    </a:lnTo>
                    <a:lnTo>
                      <a:pt x="30383" y="882"/>
                    </a:lnTo>
                    <a:lnTo>
                      <a:pt x="1520" y="882"/>
                    </a:lnTo>
                    <a:cubicBezTo>
                      <a:pt x="122" y="882"/>
                      <a:pt x="0" y="122"/>
                      <a:pt x="0" y="1"/>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g21b45e5ba68_4_36"/>
              <p:cNvSpPr/>
              <p:nvPr/>
            </p:nvSpPr>
            <p:spPr>
              <a:xfrm>
                <a:off x="976975" y="1409267"/>
                <a:ext cx="472927" cy="571298"/>
              </a:xfrm>
              <a:custGeom>
                <a:rect b="b" l="l" r="r" t="t"/>
                <a:pathLst>
                  <a:path extrusionOk="0" h="36704" w="30384">
                    <a:moveTo>
                      <a:pt x="0" y="1"/>
                    </a:moveTo>
                    <a:lnTo>
                      <a:pt x="0" y="18352"/>
                    </a:lnTo>
                    <a:lnTo>
                      <a:pt x="0" y="36703"/>
                    </a:lnTo>
                    <a:cubicBezTo>
                      <a:pt x="0" y="36582"/>
                      <a:pt x="122" y="35822"/>
                      <a:pt x="1520" y="35822"/>
                    </a:cubicBezTo>
                    <a:lnTo>
                      <a:pt x="30383" y="35822"/>
                    </a:lnTo>
                    <a:lnTo>
                      <a:pt x="30383" y="882"/>
                    </a:lnTo>
                    <a:lnTo>
                      <a:pt x="1520" y="882"/>
                    </a:lnTo>
                    <a:cubicBezTo>
                      <a:pt x="122" y="882"/>
                      <a:pt x="0" y="123"/>
                      <a:pt x="0" y="1"/>
                    </a:cubicBezTo>
                    <a:close/>
                  </a:path>
                </a:pathLst>
              </a:custGeom>
              <a:solidFill>
                <a:srgbClr val="96CA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96CA57"/>
                  </a:solidFill>
                  <a:latin typeface="Arial"/>
                  <a:ea typeface="Arial"/>
                  <a:cs typeface="Arial"/>
                  <a:sym typeface="Arial"/>
                </a:endParaRPr>
              </a:p>
            </p:txBody>
          </p:sp>
          <p:sp>
            <p:nvSpPr>
              <p:cNvPr id="1052" name="Google Shape;1052;g21b45e5ba68_4_36"/>
              <p:cNvSpPr/>
              <p:nvPr/>
            </p:nvSpPr>
            <p:spPr>
              <a:xfrm>
                <a:off x="1449886" y="1381841"/>
                <a:ext cx="33589" cy="624732"/>
              </a:xfrm>
              <a:custGeom>
                <a:rect b="b" l="l" r="r" t="t"/>
                <a:pathLst>
                  <a:path extrusionOk="0" h="40137" w="2158">
                    <a:moveTo>
                      <a:pt x="0" y="1"/>
                    </a:moveTo>
                    <a:lnTo>
                      <a:pt x="0" y="40136"/>
                    </a:lnTo>
                    <a:cubicBezTo>
                      <a:pt x="0" y="40136"/>
                      <a:pt x="2157" y="25705"/>
                      <a:pt x="0" y="1"/>
                    </a:cubicBezTo>
                    <a:close/>
                  </a:path>
                </a:pathLst>
              </a:custGeom>
              <a:solidFill>
                <a:srgbClr val="F1F1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g21b45e5ba68_4_36"/>
              <p:cNvSpPr/>
              <p:nvPr/>
            </p:nvSpPr>
            <p:spPr>
              <a:xfrm>
                <a:off x="1644713" y="1413064"/>
                <a:ext cx="404363" cy="543857"/>
              </a:xfrm>
              <a:custGeom>
                <a:rect b="b" l="l" r="r" t="t"/>
                <a:pathLst>
                  <a:path extrusionOk="0" h="34941" w="25979">
                    <a:moveTo>
                      <a:pt x="1" y="0"/>
                    </a:moveTo>
                    <a:lnTo>
                      <a:pt x="1" y="34940"/>
                    </a:lnTo>
                    <a:lnTo>
                      <a:pt x="20145" y="34940"/>
                    </a:lnTo>
                    <a:cubicBezTo>
                      <a:pt x="23304" y="34940"/>
                      <a:pt x="25978" y="32297"/>
                      <a:pt x="25978" y="29137"/>
                    </a:cubicBezTo>
                    <a:lnTo>
                      <a:pt x="25978" y="5834"/>
                    </a:lnTo>
                    <a:cubicBezTo>
                      <a:pt x="25978" y="2674"/>
                      <a:pt x="23304" y="0"/>
                      <a:pt x="20145" y="0"/>
                    </a:cubicBezTo>
                    <a:close/>
                  </a:path>
                </a:pathLst>
              </a:custGeom>
              <a:solidFill>
                <a:srgbClr val="8AB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g21b45e5ba68_4_36"/>
              <p:cNvSpPr/>
              <p:nvPr/>
            </p:nvSpPr>
            <p:spPr>
              <a:xfrm>
                <a:off x="1644713" y="1429143"/>
                <a:ext cx="404363" cy="541958"/>
              </a:xfrm>
              <a:custGeom>
                <a:rect b="b" l="l" r="r" t="t"/>
                <a:pathLst>
                  <a:path extrusionOk="0" h="34819" w="25979">
                    <a:moveTo>
                      <a:pt x="1" y="0"/>
                    </a:moveTo>
                    <a:lnTo>
                      <a:pt x="1" y="34819"/>
                    </a:lnTo>
                    <a:lnTo>
                      <a:pt x="20145" y="34819"/>
                    </a:lnTo>
                    <a:cubicBezTo>
                      <a:pt x="23304" y="34819"/>
                      <a:pt x="25978" y="32267"/>
                      <a:pt x="25978" y="29107"/>
                    </a:cubicBezTo>
                    <a:lnTo>
                      <a:pt x="25978" y="5803"/>
                    </a:lnTo>
                    <a:cubicBezTo>
                      <a:pt x="25978" y="2643"/>
                      <a:pt x="23304" y="0"/>
                      <a:pt x="20145" y="0"/>
                    </a:cubicBezTo>
                    <a:close/>
                  </a:path>
                </a:pathLst>
              </a:custGeom>
              <a:solidFill>
                <a:srgbClr val="8AB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g21b45e5ba68_4_36"/>
              <p:cNvSpPr/>
              <p:nvPr/>
            </p:nvSpPr>
            <p:spPr>
              <a:xfrm>
                <a:off x="1644713" y="1422995"/>
                <a:ext cx="404363" cy="541958"/>
              </a:xfrm>
              <a:custGeom>
                <a:rect b="b" l="l" r="r" t="t"/>
                <a:pathLst>
                  <a:path extrusionOk="0" h="34819" w="25979">
                    <a:moveTo>
                      <a:pt x="1" y="0"/>
                    </a:moveTo>
                    <a:lnTo>
                      <a:pt x="1" y="34819"/>
                    </a:lnTo>
                    <a:lnTo>
                      <a:pt x="20145" y="34819"/>
                    </a:lnTo>
                    <a:cubicBezTo>
                      <a:pt x="23304" y="34819"/>
                      <a:pt x="25978" y="32175"/>
                      <a:pt x="25978" y="28985"/>
                    </a:cubicBezTo>
                    <a:lnTo>
                      <a:pt x="25978" y="5712"/>
                    </a:lnTo>
                    <a:cubicBezTo>
                      <a:pt x="25978" y="2552"/>
                      <a:pt x="23304" y="0"/>
                      <a:pt x="20145" y="0"/>
                    </a:cubicBezTo>
                    <a:close/>
                  </a:path>
                </a:pathLst>
              </a:custGeom>
              <a:solidFill>
                <a:srgbClr val="96CA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g21b45e5ba68_4_36"/>
              <p:cNvSpPr/>
              <p:nvPr/>
            </p:nvSpPr>
            <p:spPr>
              <a:xfrm>
                <a:off x="1644713" y="1383740"/>
                <a:ext cx="4280" cy="29340"/>
              </a:xfrm>
              <a:custGeom>
                <a:rect b="b" l="l" r="r" t="t"/>
                <a:pathLst>
                  <a:path extrusionOk="0" h="1885" w="275">
                    <a:moveTo>
                      <a:pt x="1" y="0"/>
                    </a:moveTo>
                    <a:lnTo>
                      <a:pt x="1" y="1884"/>
                    </a:lnTo>
                    <a:lnTo>
                      <a:pt x="274" y="1884"/>
                    </a:lnTo>
                    <a:cubicBezTo>
                      <a:pt x="153" y="1276"/>
                      <a:pt x="153" y="638"/>
                      <a:pt x="1" y="0"/>
                    </a:cubicBezTo>
                    <a:close/>
                  </a:path>
                </a:pathLst>
              </a:custGeom>
              <a:solidFill>
                <a:srgbClr val="C8C8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g21b45e5ba68_4_36"/>
              <p:cNvSpPr/>
              <p:nvPr/>
            </p:nvSpPr>
            <p:spPr>
              <a:xfrm>
                <a:off x="1644713" y="1971085"/>
                <a:ext cx="4280" cy="35488"/>
              </a:xfrm>
              <a:custGeom>
                <a:rect b="b" l="l" r="r" t="t"/>
                <a:pathLst>
                  <a:path extrusionOk="0" h="2280" w="275">
                    <a:moveTo>
                      <a:pt x="1" y="1"/>
                    </a:moveTo>
                    <a:lnTo>
                      <a:pt x="1" y="2279"/>
                    </a:lnTo>
                    <a:cubicBezTo>
                      <a:pt x="1" y="2279"/>
                      <a:pt x="153" y="1520"/>
                      <a:pt x="274" y="1"/>
                    </a:cubicBezTo>
                    <a:close/>
                  </a:path>
                </a:pathLst>
              </a:custGeom>
              <a:solidFill>
                <a:srgbClr val="C8C8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g21b45e5ba68_4_36"/>
              <p:cNvSpPr/>
              <p:nvPr/>
            </p:nvSpPr>
            <p:spPr>
              <a:xfrm>
                <a:off x="1644713" y="1422995"/>
                <a:ext cx="26025" cy="541958"/>
              </a:xfrm>
              <a:custGeom>
                <a:rect b="b" l="l" r="r" t="t"/>
                <a:pathLst>
                  <a:path extrusionOk="0" h="34819" w="1672">
                    <a:moveTo>
                      <a:pt x="1" y="0"/>
                    </a:moveTo>
                    <a:lnTo>
                      <a:pt x="1" y="34819"/>
                    </a:lnTo>
                    <a:lnTo>
                      <a:pt x="396" y="34819"/>
                    </a:lnTo>
                    <a:cubicBezTo>
                      <a:pt x="912" y="29745"/>
                      <a:pt x="1672" y="17865"/>
                      <a:pt x="274" y="0"/>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59" name="Google Shape;1059;g21b45e5ba68_4_36"/>
            <p:cNvSpPr txBox="1"/>
            <p:nvPr/>
          </p:nvSpPr>
          <p:spPr>
            <a:xfrm>
              <a:off x="2241403" y="1511098"/>
              <a:ext cx="1796100" cy="36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lang="en-US" sz="1700">
                  <a:latin typeface="Fira Sans Extra Condensed Medium"/>
                  <a:ea typeface="Fira Sans Extra Condensed Medium"/>
                  <a:cs typeface="Fira Sans Extra Condensed Medium"/>
                  <a:sym typeface="Fira Sans Extra Condensed Medium"/>
                </a:rPr>
                <a:t>Naive Bayes Classifier</a:t>
              </a:r>
              <a:endParaRPr b="0" i="0" sz="1700" u="none" cap="none" strike="noStrike">
                <a:solidFill>
                  <a:srgbClr val="000000"/>
                </a:solidFill>
                <a:latin typeface="Fira Sans Extra Condensed Medium"/>
                <a:ea typeface="Fira Sans Extra Condensed Medium"/>
                <a:cs typeface="Fira Sans Extra Condensed Medium"/>
                <a:sym typeface="Fira Sans Extra Condensed Medium"/>
              </a:endParaRPr>
            </a:p>
          </p:txBody>
        </p:sp>
      </p:grpSp>
      <p:grpSp>
        <p:nvGrpSpPr>
          <p:cNvPr id="1060" name="Google Shape;1060;g21b45e5ba68_4_36"/>
          <p:cNvGrpSpPr/>
          <p:nvPr/>
        </p:nvGrpSpPr>
        <p:grpSpPr>
          <a:xfrm>
            <a:off x="4897531" y="3150122"/>
            <a:ext cx="192534" cy="150143"/>
            <a:chOff x="2874730" y="3745828"/>
            <a:chExt cx="72126" cy="53788"/>
          </a:xfrm>
        </p:grpSpPr>
        <p:sp>
          <p:nvSpPr>
            <p:cNvPr id="1061" name="Google Shape;1061;g21b45e5ba68_4_36"/>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g21b45e5ba68_4_36"/>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63" name="Google Shape;1063;g21b45e5ba68_4_36"/>
          <p:cNvGrpSpPr/>
          <p:nvPr/>
        </p:nvGrpSpPr>
        <p:grpSpPr>
          <a:xfrm>
            <a:off x="4726603" y="3526400"/>
            <a:ext cx="3941329" cy="445617"/>
            <a:chOff x="1055136" y="1324625"/>
            <a:chExt cx="3223727" cy="736800"/>
          </a:xfrm>
        </p:grpSpPr>
        <p:grpSp>
          <p:nvGrpSpPr>
            <p:cNvPr id="1064" name="Google Shape;1064;g21b45e5ba68_4_36"/>
            <p:cNvGrpSpPr/>
            <p:nvPr/>
          </p:nvGrpSpPr>
          <p:grpSpPr>
            <a:xfrm>
              <a:off x="1055136" y="1324625"/>
              <a:ext cx="3223727" cy="736800"/>
              <a:chOff x="976975" y="1324625"/>
              <a:chExt cx="3223727" cy="736800"/>
            </a:xfrm>
          </p:grpSpPr>
          <p:sp>
            <p:nvSpPr>
              <p:cNvPr id="1065" name="Google Shape;1065;g21b45e5ba68_4_36"/>
              <p:cNvSpPr/>
              <p:nvPr/>
            </p:nvSpPr>
            <p:spPr>
              <a:xfrm>
                <a:off x="3674436" y="1415415"/>
                <a:ext cx="17993" cy="7596"/>
              </a:xfrm>
              <a:custGeom>
                <a:rect b="b" l="l" r="r" t="t"/>
                <a:pathLst>
                  <a:path extrusionOk="0" h="488" w="1156">
                    <a:moveTo>
                      <a:pt x="1" y="1"/>
                    </a:moveTo>
                    <a:cubicBezTo>
                      <a:pt x="1" y="122"/>
                      <a:pt x="1" y="366"/>
                      <a:pt x="122" y="487"/>
                    </a:cubicBezTo>
                    <a:lnTo>
                      <a:pt x="1155" y="487"/>
                    </a:lnTo>
                    <a:lnTo>
                      <a:pt x="1155" y="1"/>
                    </a:lnTo>
                    <a:close/>
                  </a:path>
                </a:pathLst>
              </a:custGeom>
              <a:solidFill>
                <a:srgbClr val="D577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g21b45e5ba68_4_36"/>
              <p:cNvSpPr/>
              <p:nvPr/>
            </p:nvSpPr>
            <p:spPr>
              <a:xfrm>
                <a:off x="3674436" y="1964937"/>
                <a:ext cx="17993" cy="8063"/>
              </a:xfrm>
              <a:custGeom>
                <a:rect b="b" l="l" r="r" t="t"/>
                <a:pathLst>
                  <a:path extrusionOk="0" h="518" w="1156">
                    <a:moveTo>
                      <a:pt x="122" y="1"/>
                    </a:moveTo>
                    <a:cubicBezTo>
                      <a:pt x="1" y="244"/>
                      <a:pt x="1" y="396"/>
                      <a:pt x="1" y="517"/>
                    </a:cubicBezTo>
                    <a:lnTo>
                      <a:pt x="1155" y="517"/>
                    </a:lnTo>
                    <a:lnTo>
                      <a:pt x="1155" y="1"/>
                    </a:lnTo>
                    <a:close/>
                  </a:path>
                </a:pathLst>
              </a:custGeom>
              <a:solidFill>
                <a:srgbClr val="AB40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g21b45e5ba68_4_36"/>
              <p:cNvSpPr/>
              <p:nvPr/>
            </p:nvSpPr>
            <p:spPr>
              <a:xfrm>
                <a:off x="3736021" y="1415416"/>
                <a:ext cx="464681" cy="541506"/>
              </a:xfrm>
              <a:custGeom>
                <a:rect b="b" l="l" r="r" t="t"/>
                <a:pathLst>
                  <a:path extrusionOk="0" h="34790" w="25978">
                    <a:moveTo>
                      <a:pt x="0" y="1"/>
                    </a:moveTo>
                    <a:lnTo>
                      <a:pt x="0" y="34789"/>
                    </a:lnTo>
                    <a:lnTo>
                      <a:pt x="21268" y="34789"/>
                    </a:lnTo>
                    <a:cubicBezTo>
                      <a:pt x="23942" y="34789"/>
                      <a:pt x="25978" y="32784"/>
                      <a:pt x="25978" y="30232"/>
                    </a:cubicBezTo>
                    <a:lnTo>
                      <a:pt x="25978" y="4558"/>
                    </a:lnTo>
                    <a:cubicBezTo>
                      <a:pt x="25978" y="2006"/>
                      <a:pt x="23942" y="1"/>
                      <a:pt x="21268" y="1"/>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g21b45e5ba68_4_36"/>
              <p:cNvSpPr/>
              <p:nvPr/>
            </p:nvSpPr>
            <p:spPr>
              <a:xfrm>
                <a:off x="3736021" y="1431027"/>
                <a:ext cx="464681" cy="541973"/>
              </a:xfrm>
              <a:custGeom>
                <a:rect b="b" l="l" r="r" t="t"/>
                <a:pathLst>
                  <a:path extrusionOk="0" h="34820" w="25978">
                    <a:moveTo>
                      <a:pt x="0" y="1"/>
                    </a:moveTo>
                    <a:lnTo>
                      <a:pt x="0" y="34819"/>
                    </a:lnTo>
                    <a:lnTo>
                      <a:pt x="21268" y="34819"/>
                    </a:lnTo>
                    <a:cubicBezTo>
                      <a:pt x="23942" y="34819"/>
                      <a:pt x="25978" y="32784"/>
                      <a:pt x="25978" y="30262"/>
                    </a:cubicBezTo>
                    <a:lnTo>
                      <a:pt x="25978" y="4558"/>
                    </a:lnTo>
                    <a:cubicBezTo>
                      <a:pt x="25978" y="2036"/>
                      <a:pt x="23942" y="1"/>
                      <a:pt x="21268" y="1"/>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g21b45e5ba68_4_36"/>
              <p:cNvSpPr/>
              <p:nvPr/>
            </p:nvSpPr>
            <p:spPr>
              <a:xfrm>
                <a:off x="3736021" y="1422996"/>
                <a:ext cx="464681" cy="541958"/>
              </a:xfrm>
              <a:custGeom>
                <a:rect b="b" l="l" r="r" t="t"/>
                <a:pathLst>
                  <a:path extrusionOk="0" h="34819" w="25978">
                    <a:moveTo>
                      <a:pt x="0" y="0"/>
                    </a:moveTo>
                    <a:lnTo>
                      <a:pt x="0" y="34819"/>
                    </a:lnTo>
                    <a:lnTo>
                      <a:pt x="21268" y="34819"/>
                    </a:lnTo>
                    <a:cubicBezTo>
                      <a:pt x="23942" y="34819"/>
                      <a:pt x="25978" y="32783"/>
                      <a:pt x="25978" y="30261"/>
                    </a:cubicBezTo>
                    <a:lnTo>
                      <a:pt x="25978" y="4558"/>
                    </a:lnTo>
                    <a:cubicBezTo>
                      <a:pt x="25978" y="2036"/>
                      <a:pt x="23942" y="0"/>
                      <a:pt x="21268" y="0"/>
                    </a:cubicBezTo>
                    <a:close/>
                  </a:path>
                </a:pathLst>
              </a:custGeom>
              <a:solidFill>
                <a:srgbClr val="96CA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g21b45e5ba68_4_36"/>
              <p:cNvSpPr/>
              <p:nvPr/>
            </p:nvSpPr>
            <p:spPr>
              <a:xfrm>
                <a:off x="4073521" y="1422996"/>
                <a:ext cx="18496" cy="541958"/>
              </a:xfrm>
              <a:custGeom>
                <a:rect b="b" l="l" r="r" t="t"/>
                <a:pathLst>
                  <a:path extrusionOk="0" h="34819" w="1034">
                    <a:moveTo>
                      <a:pt x="0" y="0"/>
                    </a:moveTo>
                    <a:cubicBezTo>
                      <a:pt x="122" y="638"/>
                      <a:pt x="122" y="1155"/>
                      <a:pt x="122" y="1793"/>
                    </a:cubicBezTo>
                    <a:lnTo>
                      <a:pt x="122" y="2279"/>
                    </a:lnTo>
                    <a:lnTo>
                      <a:pt x="122" y="32419"/>
                    </a:lnTo>
                    <a:lnTo>
                      <a:pt x="122" y="32935"/>
                    </a:lnTo>
                    <a:cubicBezTo>
                      <a:pt x="122" y="33695"/>
                      <a:pt x="122" y="34302"/>
                      <a:pt x="0" y="34819"/>
                    </a:cubicBezTo>
                    <a:lnTo>
                      <a:pt x="1033" y="34819"/>
                    </a:lnTo>
                    <a:lnTo>
                      <a:pt x="1033" y="0"/>
                    </a:ln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g21b45e5ba68_4_36"/>
              <p:cNvSpPr/>
              <p:nvPr/>
            </p:nvSpPr>
            <p:spPr>
              <a:xfrm>
                <a:off x="976975" y="1383740"/>
                <a:ext cx="84658" cy="62914"/>
              </a:xfrm>
              <a:custGeom>
                <a:rect b="b" l="l" r="r" t="t"/>
                <a:pathLst>
                  <a:path extrusionOk="0" h="4042" w="5439">
                    <a:moveTo>
                      <a:pt x="3039" y="0"/>
                    </a:moveTo>
                    <a:cubicBezTo>
                      <a:pt x="1125" y="0"/>
                      <a:pt x="0" y="0"/>
                      <a:pt x="0" y="1124"/>
                    </a:cubicBezTo>
                    <a:lnTo>
                      <a:pt x="0" y="4041"/>
                    </a:lnTo>
                    <a:lnTo>
                      <a:pt x="5439" y="4041"/>
                    </a:lnTo>
                    <a:lnTo>
                      <a:pt x="5439" y="0"/>
                    </a:ln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g21b45e5ba68_4_36"/>
              <p:cNvSpPr/>
              <p:nvPr/>
            </p:nvSpPr>
            <p:spPr>
              <a:xfrm>
                <a:off x="976975" y="1941294"/>
                <a:ext cx="86557" cy="62914"/>
              </a:xfrm>
              <a:custGeom>
                <a:rect b="b" l="l" r="r" t="t"/>
                <a:pathLst>
                  <a:path extrusionOk="0" h="4042" w="5561">
                    <a:moveTo>
                      <a:pt x="0" y="1"/>
                    </a:moveTo>
                    <a:lnTo>
                      <a:pt x="0" y="2917"/>
                    </a:lnTo>
                    <a:cubicBezTo>
                      <a:pt x="0" y="4042"/>
                      <a:pt x="1125" y="4042"/>
                      <a:pt x="3039" y="4042"/>
                    </a:cubicBezTo>
                    <a:lnTo>
                      <a:pt x="5561" y="4042"/>
                    </a:lnTo>
                    <a:lnTo>
                      <a:pt x="5561" y="1"/>
                    </a:ln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g21b45e5ba68_4_36"/>
              <p:cNvSpPr/>
              <p:nvPr/>
            </p:nvSpPr>
            <p:spPr>
              <a:xfrm>
                <a:off x="976975" y="1933262"/>
                <a:ext cx="86557" cy="63381"/>
              </a:xfrm>
              <a:custGeom>
                <a:rect b="b" l="l" r="r" t="t"/>
                <a:pathLst>
                  <a:path extrusionOk="0" h="4072" w="5561">
                    <a:moveTo>
                      <a:pt x="0" y="0"/>
                    </a:moveTo>
                    <a:lnTo>
                      <a:pt x="0" y="2917"/>
                    </a:lnTo>
                    <a:cubicBezTo>
                      <a:pt x="0" y="4071"/>
                      <a:pt x="1125" y="4071"/>
                      <a:pt x="3039" y="4071"/>
                    </a:cubicBezTo>
                    <a:lnTo>
                      <a:pt x="5561" y="4071"/>
                    </a:lnTo>
                    <a:lnTo>
                      <a:pt x="5561" y="0"/>
                    </a:ln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g21b45e5ba68_4_36"/>
              <p:cNvSpPr/>
              <p:nvPr/>
            </p:nvSpPr>
            <p:spPr>
              <a:xfrm>
                <a:off x="976975" y="1391694"/>
                <a:ext cx="84658" cy="61108"/>
              </a:xfrm>
              <a:custGeom>
                <a:rect b="b" l="l" r="r" t="t"/>
                <a:pathLst>
                  <a:path extrusionOk="0" h="3926" w="5439">
                    <a:moveTo>
                      <a:pt x="2024" y="0"/>
                    </a:moveTo>
                    <a:cubicBezTo>
                      <a:pt x="734" y="0"/>
                      <a:pt x="0" y="99"/>
                      <a:pt x="0" y="1130"/>
                    </a:cubicBezTo>
                    <a:lnTo>
                      <a:pt x="0" y="3925"/>
                    </a:lnTo>
                    <a:lnTo>
                      <a:pt x="5439" y="3925"/>
                    </a:lnTo>
                    <a:lnTo>
                      <a:pt x="5439" y="6"/>
                    </a:lnTo>
                    <a:lnTo>
                      <a:pt x="3039" y="6"/>
                    </a:lnTo>
                    <a:cubicBezTo>
                      <a:pt x="2671" y="6"/>
                      <a:pt x="2332" y="0"/>
                      <a:pt x="2024" y="0"/>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g21b45e5ba68_4_36"/>
              <p:cNvSpPr/>
              <p:nvPr/>
            </p:nvSpPr>
            <p:spPr>
              <a:xfrm>
                <a:off x="1014325" y="1324625"/>
                <a:ext cx="3061392" cy="721204"/>
              </a:xfrm>
              <a:custGeom>
                <a:rect b="b" l="l" r="r" t="t"/>
                <a:pathLst>
                  <a:path extrusionOk="0" h="46335" w="171147">
                    <a:moveTo>
                      <a:pt x="3677" y="0"/>
                    </a:moveTo>
                    <a:cubicBezTo>
                      <a:pt x="1641" y="0"/>
                      <a:pt x="1" y="1641"/>
                      <a:pt x="1" y="3798"/>
                    </a:cubicBezTo>
                    <a:lnTo>
                      <a:pt x="1" y="38222"/>
                    </a:lnTo>
                    <a:cubicBezTo>
                      <a:pt x="1" y="42658"/>
                      <a:pt x="3677" y="46334"/>
                      <a:pt x="8113" y="46334"/>
                    </a:cubicBezTo>
                    <a:lnTo>
                      <a:pt x="163065" y="46334"/>
                    </a:lnTo>
                    <a:cubicBezTo>
                      <a:pt x="167622" y="46334"/>
                      <a:pt x="171147" y="42658"/>
                      <a:pt x="171147" y="38222"/>
                    </a:cubicBezTo>
                    <a:lnTo>
                      <a:pt x="171147" y="8113"/>
                    </a:lnTo>
                    <a:cubicBezTo>
                      <a:pt x="171147" y="3677"/>
                      <a:pt x="167622" y="0"/>
                      <a:pt x="16306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g21b45e5ba68_4_36"/>
              <p:cNvSpPr/>
              <p:nvPr/>
            </p:nvSpPr>
            <p:spPr>
              <a:xfrm>
                <a:off x="1014325" y="1342120"/>
                <a:ext cx="3061392" cy="719305"/>
              </a:xfrm>
              <a:custGeom>
                <a:rect b="b" l="l" r="r" t="t"/>
                <a:pathLst>
                  <a:path extrusionOk="0" h="46213" w="171147">
                    <a:moveTo>
                      <a:pt x="3677" y="1"/>
                    </a:moveTo>
                    <a:cubicBezTo>
                      <a:pt x="1641" y="1"/>
                      <a:pt x="1" y="1672"/>
                      <a:pt x="1" y="3677"/>
                    </a:cubicBezTo>
                    <a:lnTo>
                      <a:pt x="1" y="38131"/>
                    </a:lnTo>
                    <a:cubicBezTo>
                      <a:pt x="1" y="42688"/>
                      <a:pt x="3677" y="46213"/>
                      <a:pt x="8113" y="46213"/>
                    </a:cubicBezTo>
                    <a:lnTo>
                      <a:pt x="163065" y="46213"/>
                    </a:lnTo>
                    <a:cubicBezTo>
                      <a:pt x="167622" y="46213"/>
                      <a:pt x="171147" y="42688"/>
                      <a:pt x="171147" y="38131"/>
                    </a:cubicBezTo>
                    <a:lnTo>
                      <a:pt x="171147" y="8113"/>
                    </a:lnTo>
                    <a:cubicBezTo>
                      <a:pt x="171147" y="3677"/>
                      <a:pt x="167622" y="1"/>
                      <a:pt x="163065" y="1"/>
                    </a:cubicBezTo>
                    <a:close/>
                  </a:path>
                </a:pathLst>
              </a:custGeom>
              <a:solidFill>
                <a:srgbClr val="B2B3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g21b45e5ba68_4_36"/>
              <p:cNvSpPr/>
              <p:nvPr/>
            </p:nvSpPr>
            <p:spPr>
              <a:xfrm>
                <a:off x="1014325" y="1332657"/>
                <a:ext cx="3061392" cy="721204"/>
              </a:xfrm>
              <a:custGeom>
                <a:rect b="b" l="l" r="r" t="t"/>
                <a:pathLst>
                  <a:path extrusionOk="0" h="46335" w="171147">
                    <a:moveTo>
                      <a:pt x="3677" y="1"/>
                    </a:moveTo>
                    <a:cubicBezTo>
                      <a:pt x="1641" y="1"/>
                      <a:pt x="1" y="1763"/>
                      <a:pt x="1" y="3799"/>
                    </a:cubicBezTo>
                    <a:lnTo>
                      <a:pt x="1" y="38223"/>
                    </a:lnTo>
                    <a:cubicBezTo>
                      <a:pt x="1" y="42658"/>
                      <a:pt x="3677" y="46335"/>
                      <a:pt x="8113" y="46335"/>
                    </a:cubicBezTo>
                    <a:lnTo>
                      <a:pt x="163065" y="46335"/>
                    </a:lnTo>
                    <a:cubicBezTo>
                      <a:pt x="167622" y="46335"/>
                      <a:pt x="171147" y="42658"/>
                      <a:pt x="171147" y="38223"/>
                    </a:cubicBezTo>
                    <a:lnTo>
                      <a:pt x="171147" y="8083"/>
                    </a:lnTo>
                    <a:cubicBezTo>
                      <a:pt x="171147" y="3647"/>
                      <a:pt x="167622" y="1"/>
                      <a:pt x="163065" y="1"/>
                    </a:cubicBezTo>
                    <a:close/>
                  </a:path>
                </a:pathLst>
              </a:custGeom>
              <a:solidFill>
                <a:srgbClr val="E6E6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g21b45e5ba68_4_36"/>
              <p:cNvSpPr/>
              <p:nvPr/>
            </p:nvSpPr>
            <p:spPr>
              <a:xfrm>
                <a:off x="976975" y="1399336"/>
                <a:ext cx="472927" cy="573664"/>
              </a:xfrm>
              <a:custGeom>
                <a:rect b="b" l="l" r="r" t="t"/>
                <a:pathLst>
                  <a:path extrusionOk="0" h="36856" w="30384">
                    <a:moveTo>
                      <a:pt x="0" y="1"/>
                    </a:moveTo>
                    <a:lnTo>
                      <a:pt x="0" y="18504"/>
                    </a:lnTo>
                    <a:lnTo>
                      <a:pt x="0" y="36855"/>
                    </a:lnTo>
                    <a:cubicBezTo>
                      <a:pt x="0" y="36734"/>
                      <a:pt x="122" y="35974"/>
                      <a:pt x="1520" y="35974"/>
                    </a:cubicBezTo>
                    <a:lnTo>
                      <a:pt x="30383" y="35974"/>
                    </a:lnTo>
                    <a:lnTo>
                      <a:pt x="30383" y="882"/>
                    </a:lnTo>
                    <a:lnTo>
                      <a:pt x="1520" y="882"/>
                    </a:lnTo>
                    <a:cubicBezTo>
                      <a:pt x="122" y="882"/>
                      <a:pt x="0" y="122"/>
                      <a:pt x="0" y="1"/>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g21b45e5ba68_4_36"/>
              <p:cNvSpPr/>
              <p:nvPr/>
            </p:nvSpPr>
            <p:spPr>
              <a:xfrm>
                <a:off x="976975" y="1415415"/>
                <a:ext cx="472927" cy="573181"/>
              </a:xfrm>
              <a:custGeom>
                <a:rect b="b" l="l" r="r" t="t"/>
                <a:pathLst>
                  <a:path extrusionOk="0" h="36825" w="30384">
                    <a:moveTo>
                      <a:pt x="0" y="1"/>
                    </a:moveTo>
                    <a:lnTo>
                      <a:pt x="0" y="18352"/>
                    </a:lnTo>
                    <a:lnTo>
                      <a:pt x="0" y="36825"/>
                    </a:lnTo>
                    <a:cubicBezTo>
                      <a:pt x="0" y="36703"/>
                      <a:pt x="122" y="35944"/>
                      <a:pt x="1520" y="35944"/>
                    </a:cubicBezTo>
                    <a:lnTo>
                      <a:pt x="30383" y="35944"/>
                    </a:lnTo>
                    <a:lnTo>
                      <a:pt x="30383" y="882"/>
                    </a:lnTo>
                    <a:lnTo>
                      <a:pt x="1520" y="882"/>
                    </a:lnTo>
                    <a:cubicBezTo>
                      <a:pt x="122" y="882"/>
                      <a:pt x="0" y="122"/>
                      <a:pt x="0" y="1"/>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g21b45e5ba68_4_36"/>
              <p:cNvSpPr/>
              <p:nvPr/>
            </p:nvSpPr>
            <p:spPr>
              <a:xfrm>
                <a:off x="976975" y="1409267"/>
                <a:ext cx="472927" cy="571298"/>
              </a:xfrm>
              <a:custGeom>
                <a:rect b="b" l="l" r="r" t="t"/>
                <a:pathLst>
                  <a:path extrusionOk="0" h="36704" w="30384">
                    <a:moveTo>
                      <a:pt x="0" y="1"/>
                    </a:moveTo>
                    <a:lnTo>
                      <a:pt x="0" y="18352"/>
                    </a:lnTo>
                    <a:lnTo>
                      <a:pt x="0" y="36703"/>
                    </a:lnTo>
                    <a:cubicBezTo>
                      <a:pt x="0" y="36582"/>
                      <a:pt x="122" y="35822"/>
                      <a:pt x="1520" y="35822"/>
                    </a:cubicBezTo>
                    <a:lnTo>
                      <a:pt x="30383" y="35822"/>
                    </a:lnTo>
                    <a:lnTo>
                      <a:pt x="30383" y="882"/>
                    </a:lnTo>
                    <a:lnTo>
                      <a:pt x="1520" y="882"/>
                    </a:lnTo>
                    <a:cubicBezTo>
                      <a:pt x="122" y="882"/>
                      <a:pt x="0" y="123"/>
                      <a:pt x="0" y="1"/>
                    </a:cubicBezTo>
                    <a:close/>
                  </a:path>
                </a:pathLst>
              </a:custGeom>
              <a:solidFill>
                <a:srgbClr val="96CA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96CA57"/>
                  </a:solidFill>
                  <a:latin typeface="Arial"/>
                  <a:ea typeface="Arial"/>
                  <a:cs typeface="Arial"/>
                  <a:sym typeface="Arial"/>
                </a:endParaRPr>
              </a:p>
            </p:txBody>
          </p:sp>
          <p:sp>
            <p:nvSpPr>
              <p:cNvPr id="1081" name="Google Shape;1081;g21b45e5ba68_4_36"/>
              <p:cNvSpPr/>
              <p:nvPr/>
            </p:nvSpPr>
            <p:spPr>
              <a:xfrm>
                <a:off x="1449886" y="1381841"/>
                <a:ext cx="33589" cy="624732"/>
              </a:xfrm>
              <a:custGeom>
                <a:rect b="b" l="l" r="r" t="t"/>
                <a:pathLst>
                  <a:path extrusionOk="0" h="40137" w="2158">
                    <a:moveTo>
                      <a:pt x="0" y="1"/>
                    </a:moveTo>
                    <a:lnTo>
                      <a:pt x="0" y="40136"/>
                    </a:lnTo>
                    <a:cubicBezTo>
                      <a:pt x="0" y="40136"/>
                      <a:pt x="2157" y="25705"/>
                      <a:pt x="0" y="1"/>
                    </a:cubicBezTo>
                    <a:close/>
                  </a:path>
                </a:pathLst>
              </a:custGeom>
              <a:solidFill>
                <a:srgbClr val="F1F1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g21b45e5ba68_4_36"/>
              <p:cNvSpPr/>
              <p:nvPr/>
            </p:nvSpPr>
            <p:spPr>
              <a:xfrm>
                <a:off x="1644713" y="1413064"/>
                <a:ext cx="404363" cy="543857"/>
              </a:xfrm>
              <a:custGeom>
                <a:rect b="b" l="l" r="r" t="t"/>
                <a:pathLst>
                  <a:path extrusionOk="0" h="34941" w="25979">
                    <a:moveTo>
                      <a:pt x="1" y="0"/>
                    </a:moveTo>
                    <a:lnTo>
                      <a:pt x="1" y="34940"/>
                    </a:lnTo>
                    <a:lnTo>
                      <a:pt x="20145" y="34940"/>
                    </a:lnTo>
                    <a:cubicBezTo>
                      <a:pt x="23304" y="34940"/>
                      <a:pt x="25978" y="32297"/>
                      <a:pt x="25978" y="29137"/>
                    </a:cubicBezTo>
                    <a:lnTo>
                      <a:pt x="25978" y="5834"/>
                    </a:lnTo>
                    <a:cubicBezTo>
                      <a:pt x="25978" y="2674"/>
                      <a:pt x="23304" y="0"/>
                      <a:pt x="20145" y="0"/>
                    </a:cubicBezTo>
                    <a:close/>
                  </a:path>
                </a:pathLst>
              </a:custGeom>
              <a:solidFill>
                <a:srgbClr val="8AB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g21b45e5ba68_4_36"/>
              <p:cNvSpPr/>
              <p:nvPr/>
            </p:nvSpPr>
            <p:spPr>
              <a:xfrm>
                <a:off x="1644713" y="1429143"/>
                <a:ext cx="404363" cy="541958"/>
              </a:xfrm>
              <a:custGeom>
                <a:rect b="b" l="l" r="r" t="t"/>
                <a:pathLst>
                  <a:path extrusionOk="0" h="34819" w="25979">
                    <a:moveTo>
                      <a:pt x="1" y="0"/>
                    </a:moveTo>
                    <a:lnTo>
                      <a:pt x="1" y="34819"/>
                    </a:lnTo>
                    <a:lnTo>
                      <a:pt x="20145" y="34819"/>
                    </a:lnTo>
                    <a:cubicBezTo>
                      <a:pt x="23304" y="34819"/>
                      <a:pt x="25978" y="32267"/>
                      <a:pt x="25978" y="29107"/>
                    </a:cubicBezTo>
                    <a:lnTo>
                      <a:pt x="25978" y="5803"/>
                    </a:lnTo>
                    <a:cubicBezTo>
                      <a:pt x="25978" y="2643"/>
                      <a:pt x="23304" y="0"/>
                      <a:pt x="20145" y="0"/>
                    </a:cubicBezTo>
                    <a:close/>
                  </a:path>
                </a:pathLst>
              </a:custGeom>
              <a:solidFill>
                <a:srgbClr val="8AB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g21b45e5ba68_4_36"/>
              <p:cNvSpPr/>
              <p:nvPr/>
            </p:nvSpPr>
            <p:spPr>
              <a:xfrm>
                <a:off x="1644713" y="1422995"/>
                <a:ext cx="404363" cy="541958"/>
              </a:xfrm>
              <a:custGeom>
                <a:rect b="b" l="l" r="r" t="t"/>
                <a:pathLst>
                  <a:path extrusionOk="0" h="34819" w="25979">
                    <a:moveTo>
                      <a:pt x="1" y="0"/>
                    </a:moveTo>
                    <a:lnTo>
                      <a:pt x="1" y="34819"/>
                    </a:lnTo>
                    <a:lnTo>
                      <a:pt x="20145" y="34819"/>
                    </a:lnTo>
                    <a:cubicBezTo>
                      <a:pt x="23304" y="34819"/>
                      <a:pt x="25978" y="32175"/>
                      <a:pt x="25978" y="28985"/>
                    </a:cubicBezTo>
                    <a:lnTo>
                      <a:pt x="25978" y="5712"/>
                    </a:lnTo>
                    <a:cubicBezTo>
                      <a:pt x="25978" y="2552"/>
                      <a:pt x="23304" y="0"/>
                      <a:pt x="20145" y="0"/>
                    </a:cubicBezTo>
                    <a:close/>
                  </a:path>
                </a:pathLst>
              </a:custGeom>
              <a:solidFill>
                <a:srgbClr val="96CA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g21b45e5ba68_4_36"/>
              <p:cNvSpPr/>
              <p:nvPr/>
            </p:nvSpPr>
            <p:spPr>
              <a:xfrm>
                <a:off x="1644713" y="1383740"/>
                <a:ext cx="4280" cy="29340"/>
              </a:xfrm>
              <a:custGeom>
                <a:rect b="b" l="l" r="r" t="t"/>
                <a:pathLst>
                  <a:path extrusionOk="0" h="1885" w="275">
                    <a:moveTo>
                      <a:pt x="1" y="0"/>
                    </a:moveTo>
                    <a:lnTo>
                      <a:pt x="1" y="1884"/>
                    </a:lnTo>
                    <a:lnTo>
                      <a:pt x="274" y="1884"/>
                    </a:lnTo>
                    <a:cubicBezTo>
                      <a:pt x="153" y="1276"/>
                      <a:pt x="153" y="638"/>
                      <a:pt x="1" y="0"/>
                    </a:cubicBezTo>
                    <a:close/>
                  </a:path>
                </a:pathLst>
              </a:custGeom>
              <a:solidFill>
                <a:srgbClr val="C8C8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g21b45e5ba68_4_36"/>
              <p:cNvSpPr/>
              <p:nvPr/>
            </p:nvSpPr>
            <p:spPr>
              <a:xfrm>
                <a:off x="1644713" y="1971085"/>
                <a:ext cx="4280" cy="35488"/>
              </a:xfrm>
              <a:custGeom>
                <a:rect b="b" l="l" r="r" t="t"/>
                <a:pathLst>
                  <a:path extrusionOk="0" h="2280" w="275">
                    <a:moveTo>
                      <a:pt x="1" y="1"/>
                    </a:moveTo>
                    <a:lnTo>
                      <a:pt x="1" y="2279"/>
                    </a:lnTo>
                    <a:cubicBezTo>
                      <a:pt x="1" y="2279"/>
                      <a:pt x="153" y="1520"/>
                      <a:pt x="274" y="1"/>
                    </a:cubicBezTo>
                    <a:close/>
                  </a:path>
                </a:pathLst>
              </a:custGeom>
              <a:solidFill>
                <a:srgbClr val="C8C8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g21b45e5ba68_4_36"/>
              <p:cNvSpPr/>
              <p:nvPr/>
            </p:nvSpPr>
            <p:spPr>
              <a:xfrm>
                <a:off x="1644713" y="1422995"/>
                <a:ext cx="26025" cy="541958"/>
              </a:xfrm>
              <a:custGeom>
                <a:rect b="b" l="l" r="r" t="t"/>
                <a:pathLst>
                  <a:path extrusionOk="0" h="34819" w="1672">
                    <a:moveTo>
                      <a:pt x="1" y="0"/>
                    </a:moveTo>
                    <a:lnTo>
                      <a:pt x="1" y="34819"/>
                    </a:lnTo>
                    <a:lnTo>
                      <a:pt x="396" y="34819"/>
                    </a:lnTo>
                    <a:cubicBezTo>
                      <a:pt x="912" y="29745"/>
                      <a:pt x="1672" y="17865"/>
                      <a:pt x="274" y="0"/>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88" name="Google Shape;1088;g21b45e5ba68_4_36"/>
            <p:cNvSpPr txBox="1"/>
            <p:nvPr/>
          </p:nvSpPr>
          <p:spPr>
            <a:xfrm>
              <a:off x="2241405" y="1511118"/>
              <a:ext cx="1990800" cy="36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lang="en-US" sz="1700">
                  <a:latin typeface="Fira Sans Extra Condensed Medium"/>
                  <a:ea typeface="Fira Sans Extra Condensed Medium"/>
                  <a:cs typeface="Fira Sans Extra Condensed Medium"/>
                  <a:sym typeface="Fira Sans Extra Condensed Medium"/>
                </a:rPr>
                <a:t>eXtreme Gradient Boosting</a:t>
              </a:r>
              <a:endParaRPr b="0" i="0" sz="1700" u="none" cap="none" strike="noStrike">
                <a:solidFill>
                  <a:srgbClr val="000000"/>
                </a:solidFill>
                <a:latin typeface="Fira Sans Extra Condensed Medium"/>
                <a:ea typeface="Fira Sans Extra Condensed Medium"/>
                <a:cs typeface="Fira Sans Extra Condensed Medium"/>
                <a:sym typeface="Fira Sans Extra Condensed Medium"/>
              </a:endParaRPr>
            </a:p>
          </p:txBody>
        </p:sp>
      </p:grpSp>
      <p:grpSp>
        <p:nvGrpSpPr>
          <p:cNvPr id="1089" name="Google Shape;1089;g21b45e5ba68_4_36"/>
          <p:cNvGrpSpPr/>
          <p:nvPr/>
        </p:nvGrpSpPr>
        <p:grpSpPr>
          <a:xfrm>
            <a:off x="4897531" y="3674352"/>
            <a:ext cx="192534" cy="150143"/>
            <a:chOff x="2874730" y="3745828"/>
            <a:chExt cx="72126" cy="53788"/>
          </a:xfrm>
        </p:grpSpPr>
        <p:sp>
          <p:nvSpPr>
            <p:cNvPr id="1090" name="Google Shape;1090;g21b45e5ba68_4_36"/>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g21b45e5ba68_4_36"/>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92" name="Google Shape;1092;g21b45e5ba68_4_36"/>
          <p:cNvGrpSpPr/>
          <p:nvPr/>
        </p:nvGrpSpPr>
        <p:grpSpPr>
          <a:xfrm>
            <a:off x="4726570" y="4050630"/>
            <a:ext cx="3941329" cy="445617"/>
            <a:chOff x="1055136" y="1324625"/>
            <a:chExt cx="3223727" cy="736800"/>
          </a:xfrm>
        </p:grpSpPr>
        <p:grpSp>
          <p:nvGrpSpPr>
            <p:cNvPr id="1093" name="Google Shape;1093;g21b45e5ba68_4_36"/>
            <p:cNvGrpSpPr/>
            <p:nvPr/>
          </p:nvGrpSpPr>
          <p:grpSpPr>
            <a:xfrm>
              <a:off x="1055136" y="1324625"/>
              <a:ext cx="3223727" cy="736800"/>
              <a:chOff x="976975" y="1324625"/>
              <a:chExt cx="3223727" cy="736800"/>
            </a:xfrm>
          </p:grpSpPr>
          <p:sp>
            <p:nvSpPr>
              <p:cNvPr id="1094" name="Google Shape;1094;g21b45e5ba68_4_36"/>
              <p:cNvSpPr/>
              <p:nvPr/>
            </p:nvSpPr>
            <p:spPr>
              <a:xfrm>
                <a:off x="3674436" y="1415415"/>
                <a:ext cx="17993" cy="7596"/>
              </a:xfrm>
              <a:custGeom>
                <a:rect b="b" l="l" r="r" t="t"/>
                <a:pathLst>
                  <a:path extrusionOk="0" h="488" w="1156">
                    <a:moveTo>
                      <a:pt x="1" y="1"/>
                    </a:moveTo>
                    <a:cubicBezTo>
                      <a:pt x="1" y="122"/>
                      <a:pt x="1" y="366"/>
                      <a:pt x="122" y="487"/>
                    </a:cubicBezTo>
                    <a:lnTo>
                      <a:pt x="1155" y="487"/>
                    </a:lnTo>
                    <a:lnTo>
                      <a:pt x="1155" y="1"/>
                    </a:lnTo>
                    <a:close/>
                  </a:path>
                </a:pathLst>
              </a:custGeom>
              <a:solidFill>
                <a:srgbClr val="D577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g21b45e5ba68_4_36"/>
              <p:cNvSpPr/>
              <p:nvPr/>
            </p:nvSpPr>
            <p:spPr>
              <a:xfrm>
                <a:off x="3674436" y="1964937"/>
                <a:ext cx="17993" cy="8063"/>
              </a:xfrm>
              <a:custGeom>
                <a:rect b="b" l="l" r="r" t="t"/>
                <a:pathLst>
                  <a:path extrusionOk="0" h="518" w="1156">
                    <a:moveTo>
                      <a:pt x="122" y="1"/>
                    </a:moveTo>
                    <a:cubicBezTo>
                      <a:pt x="1" y="244"/>
                      <a:pt x="1" y="396"/>
                      <a:pt x="1" y="517"/>
                    </a:cubicBezTo>
                    <a:lnTo>
                      <a:pt x="1155" y="517"/>
                    </a:lnTo>
                    <a:lnTo>
                      <a:pt x="1155" y="1"/>
                    </a:lnTo>
                    <a:close/>
                  </a:path>
                </a:pathLst>
              </a:custGeom>
              <a:solidFill>
                <a:srgbClr val="AB40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g21b45e5ba68_4_36"/>
              <p:cNvSpPr/>
              <p:nvPr/>
            </p:nvSpPr>
            <p:spPr>
              <a:xfrm>
                <a:off x="3736021" y="1415416"/>
                <a:ext cx="464681" cy="541506"/>
              </a:xfrm>
              <a:custGeom>
                <a:rect b="b" l="l" r="r" t="t"/>
                <a:pathLst>
                  <a:path extrusionOk="0" h="34790" w="25978">
                    <a:moveTo>
                      <a:pt x="0" y="1"/>
                    </a:moveTo>
                    <a:lnTo>
                      <a:pt x="0" y="34789"/>
                    </a:lnTo>
                    <a:lnTo>
                      <a:pt x="21268" y="34789"/>
                    </a:lnTo>
                    <a:cubicBezTo>
                      <a:pt x="23942" y="34789"/>
                      <a:pt x="25978" y="32784"/>
                      <a:pt x="25978" y="30232"/>
                    </a:cubicBezTo>
                    <a:lnTo>
                      <a:pt x="25978" y="4558"/>
                    </a:lnTo>
                    <a:cubicBezTo>
                      <a:pt x="25978" y="2006"/>
                      <a:pt x="23942" y="1"/>
                      <a:pt x="21268" y="1"/>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g21b45e5ba68_4_36"/>
              <p:cNvSpPr/>
              <p:nvPr/>
            </p:nvSpPr>
            <p:spPr>
              <a:xfrm>
                <a:off x="3736021" y="1431027"/>
                <a:ext cx="464681" cy="541973"/>
              </a:xfrm>
              <a:custGeom>
                <a:rect b="b" l="l" r="r" t="t"/>
                <a:pathLst>
                  <a:path extrusionOk="0" h="34820" w="25978">
                    <a:moveTo>
                      <a:pt x="0" y="1"/>
                    </a:moveTo>
                    <a:lnTo>
                      <a:pt x="0" y="34819"/>
                    </a:lnTo>
                    <a:lnTo>
                      <a:pt x="21268" y="34819"/>
                    </a:lnTo>
                    <a:cubicBezTo>
                      <a:pt x="23942" y="34819"/>
                      <a:pt x="25978" y="32784"/>
                      <a:pt x="25978" y="30262"/>
                    </a:cubicBezTo>
                    <a:lnTo>
                      <a:pt x="25978" y="4558"/>
                    </a:lnTo>
                    <a:cubicBezTo>
                      <a:pt x="25978" y="2036"/>
                      <a:pt x="23942" y="1"/>
                      <a:pt x="21268" y="1"/>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g21b45e5ba68_4_36"/>
              <p:cNvSpPr/>
              <p:nvPr/>
            </p:nvSpPr>
            <p:spPr>
              <a:xfrm>
                <a:off x="3736021" y="1422996"/>
                <a:ext cx="464681" cy="541958"/>
              </a:xfrm>
              <a:custGeom>
                <a:rect b="b" l="l" r="r" t="t"/>
                <a:pathLst>
                  <a:path extrusionOk="0" h="34819" w="25978">
                    <a:moveTo>
                      <a:pt x="0" y="0"/>
                    </a:moveTo>
                    <a:lnTo>
                      <a:pt x="0" y="34819"/>
                    </a:lnTo>
                    <a:lnTo>
                      <a:pt x="21268" y="34819"/>
                    </a:lnTo>
                    <a:cubicBezTo>
                      <a:pt x="23942" y="34819"/>
                      <a:pt x="25978" y="32783"/>
                      <a:pt x="25978" y="30261"/>
                    </a:cubicBezTo>
                    <a:lnTo>
                      <a:pt x="25978" y="4558"/>
                    </a:lnTo>
                    <a:cubicBezTo>
                      <a:pt x="25978" y="2036"/>
                      <a:pt x="23942" y="0"/>
                      <a:pt x="21268" y="0"/>
                    </a:cubicBezTo>
                    <a:close/>
                  </a:path>
                </a:pathLst>
              </a:custGeom>
              <a:solidFill>
                <a:srgbClr val="96CA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g21b45e5ba68_4_36"/>
              <p:cNvSpPr/>
              <p:nvPr/>
            </p:nvSpPr>
            <p:spPr>
              <a:xfrm>
                <a:off x="4073521" y="1422996"/>
                <a:ext cx="18496" cy="541958"/>
              </a:xfrm>
              <a:custGeom>
                <a:rect b="b" l="l" r="r" t="t"/>
                <a:pathLst>
                  <a:path extrusionOk="0" h="34819" w="1034">
                    <a:moveTo>
                      <a:pt x="0" y="0"/>
                    </a:moveTo>
                    <a:cubicBezTo>
                      <a:pt x="122" y="638"/>
                      <a:pt x="122" y="1155"/>
                      <a:pt x="122" y="1793"/>
                    </a:cubicBezTo>
                    <a:lnTo>
                      <a:pt x="122" y="2279"/>
                    </a:lnTo>
                    <a:lnTo>
                      <a:pt x="122" y="32419"/>
                    </a:lnTo>
                    <a:lnTo>
                      <a:pt x="122" y="32935"/>
                    </a:lnTo>
                    <a:cubicBezTo>
                      <a:pt x="122" y="33695"/>
                      <a:pt x="122" y="34302"/>
                      <a:pt x="0" y="34819"/>
                    </a:cubicBezTo>
                    <a:lnTo>
                      <a:pt x="1033" y="34819"/>
                    </a:lnTo>
                    <a:lnTo>
                      <a:pt x="1033" y="0"/>
                    </a:ln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g21b45e5ba68_4_36"/>
              <p:cNvSpPr/>
              <p:nvPr/>
            </p:nvSpPr>
            <p:spPr>
              <a:xfrm>
                <a:off x="976975" y="1383740"/>
                <a:ext cx="84658" cy="62914"/>
              </a:xfrm>
              <a:custGeom>
                <a:rect b="b" l="l" r="r" t="t"/>
                <a:pathLst>
                  <a:path extrusionOk="0" h="4042" w="5439">
                    <a:moveTo>
                      <a:pt x="3039" y="0"/>
                    </a:moveTo>
                    <a:cubicBezTo>
                      <a:pt x="1125" y="0"/>
                      <a:pt x="0" y="0"/>
                      <a:pt x="0" y="1124"/>
                    </a:cubicBezTo>
                    <a:lnTo>
                      <a:pt x="0" y="4041"/>
                    </a:lnTo>
                    <a:lnTo>
                      <a:pt x="5439" y="4041"/>
                    </a:lnTo>
                    <a:lnTo>
                      <a:pt x="5439" y="0"/>
                    </a:ln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g21b45e5ba68_4_36"/>
              <p:cNvSpPr/>
              <p:nvPr/>
            </p:nvSpPr>
            <p:spPr>
              <a:xfrm>
                <a:off x="976975" y="1941294"/>
                <a:ext cx="86557" cy="62914"/>
              </a:xfrm>
              <a:custGeom>
                <a:rect b="b" l="l" r="r" t="t"/>
                <a:pathLst>
                  <a:path extrusionOk="0" h="4042" w="5561">
                    <a:moveTo>
                      <a:pt x="0" y="1"/>
                    </a:moveTo>
                    <a:lnTo>
                      <a:pt x="0" y="2917"/>
                    </a:lnTo>
                    <a:cubicBezTo>
                      <a:pt x="0" y="4042"/>
                      <a:pt x="1125" y="4042"/>
                      <a:pt x="3039" y="4042"/>
                    </a:cubicBezTo>
                    <a:lnTo>
                      <a:pt x="5561" y="4042"/>
                    </a:lnTo>
                    <a:lnTo>
                      <a:pt x="5561" y="1"/>
                    </a:ln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g21b45e5ba68_4_36"/>
              <p:cNvSpPr/>
              <p:nvPr/>
            </p:nvSpPr>
            <p:spPr>
              <a:xfrm>
                <a:off x="976975" y="1933262"/>
                <a:ext cx="86557" cy="63381"/>
              </a:xfrm>
              <a:custGeom>
                <a:rect b="b" l="l" r="r" t="t"/>
                <a:pathLst>
                  <a:path extrusionOk="0" h="4072" w="5561">
                    <a:moveTo>
                      <a:pt x="0" y="0"/>
                    </a:moveTo>
                    <a:lnTo>
                      <a:pt x="0" y="2917"/>
                    </a:lnTo>
                    <a:cubicBezTo>
                      <a:pt x="0" y="4071"/>
                      <a:pt x="1125" y="4071"/>
                      <a:pt x="3039" y="4071"/>
                    </a:cubicBezTo>
                    <a:lnTo>
                      <a:pt x="5561" y="4071"/>
                    </a:lnTo>
                    <a:lnTo>
                      <a:pt x="5561" y="0"/>
                    </a:ln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g21b45e5ba68_4_36"/>
              <p:cNvSpPr/>
              <p:nvPr/>
            </p:nvSpPr>
            <p:spPr>
              <a:xfrm>
                <a:off x="976975" y="1391694"/>
                <a:ext cx="84658" cy="61108"/>
              </a:xfrm>
              <a:custGeom>
                <a:rect b="b" l="l" r="r" t="t"/>
                <a:pathLst>
                  <a:path extrusionOk="0" h="3926" w="5439">
                    <a:moveTo>
                      <a:pt x="2024" y="0"/>
                    </a:moveTo>
                    <a:cubicBezTo>
                      <a:pt x="734" y="0"/>
                      <a:pt x="0" y="99"/>
                      <a:pt x="0" y="1130"/>
                    </a:cubicBezTo>
                    <a:lnTo>
                      <a:pt x="0" y="3925"/>
                    </a:lnTo>
                    <a:lnTo>
                      <a:pt x="5439" y="3925"/>
                    </a:lnTo>
                    <a:lnTo>
                      <a:pt x="5439" y="6"/>
                    </a:lnTo>
                    <a:lnTo>
                      <a:pt x="3039" y="6"/>
                    </a:lnTo>
                    <a:cubicBezTo>
                      <a:pt x="2671" y="6"/>
                      <a:pt x="2332" y="0"/>
                      <a:pt x="2024" y="0"/>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g21b45e5ba68_4_36"/>
              <p:cNvSpPr/>
              <p:nvPr/>
            </p:nvSpPr>
            <p:spPr>
              <a:xfrm>
                <a:off x="1014325" y="1324625"/>
                <a:ext cx="3061392" cy="721204"/>
              </a:xfrm>
              <a:custGeom>
                <a:rect b="b" l="l" r="r" t="t"/>
                <a:pathLst>
                  <a:path extrusionOk="0" h="46335" w="171147">
                    <a:moveTo>
                      <a:pt x="3677" y="0"/>
                    </a:moveTo>
                    <a:cubicBezTo>
                      <a:pt x="1641" y="0"/>
                      <a:pt x="1" y="1641"/>
                      <a:pt x="1" y="3798"/>
                    </a:cubicBezTo>
                    <a:lnTo>
                      <a:pt x="1" y="38222"/>
                    </a:lnTo>
                    <a:cubicBezTo>
                      <a:pt x="1" y="42658"/>
                      <a:pt x="3677" y="46334"/>
                      <a:pt x="8113" y="46334"/>
                    </a:cubicBezTo>
                    <a:lnTo>
                      <a:pt x="163065" y="46334"/>
                    </a:lnTo>
                    <a:cubicBezTo>
                      <a:pt x="167622" y="46334"/>
                      <a:pt x="171147" y="42658"/>
                      <a:pt x="171147" y="38222"/>
                    </a:cubicBezTo>
                    <a:lnTo>
                      <a:pt x="171147" y="8113"/>
                    </a:lnTo>
                    <a:cubicBezTo>
                      <a:pt x="171147" y="3677"/>
                      <a:pt x="167622" y="0"/>
                      <a:pt x="16306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g21b45e5ba68_4_36"/>
              <p:cNvSpPr/>
              <p:nvPr/>
            </p:nvSpPr>
            <p:spPr>
              <a:xfrm>
                <a:off x="1014325" y="1342120"/>
                <a:ext cx="3061392" cy="719305"/>
              </a:xfrm>
              <a:custGeom>
                <a:rect b="b" l="l" r="r" t="t"/>
                <a:pathLst>
                  <a:path extrusionOk="0" h="46213" w="171147">
                    <a:moveTo>
                      <a:pt x="3677" y="1"/>
                    </a:moveTo>
                    <a:cubicBezTo>
                      <a:pt x="1641" y="1"/>
                      <a:pt x="1" y="1672"/>
                      <a:pt x="1" y="3677"/>
                    </a:cubicBezTo>
                    <a:lnTo>
                      <a:pt x="1" y="38131"/>
                    </a:lnTo>
                    <a:cubicBezTo>
                      <a:pt x="1" y="42688"/>
                      <a:pt x="3677" y="46213"/>
                      <a:pt x="8113" y="46213"/>
                    </a:cubicBezTo>
                    <a:lnTo>
                      <a:pt x="163065" y="46213"/>
                    </a:lnTo>
                    <a:cubicBezTo>
                      <a:pt x="167622" y="46213"/>
                      <a:pt x="171147" y="42688"/>
                      <a:pt x="171147" y="38131"/>
                    </a:cubicBezTo>
                    <a:lnTo>
                      <a:pt x="171147" y="8113"/>
                    </a:lnTo>
                    <a:cubicBezTo>
                      <a:pt x="171147" y="3677"/>
                      <a:pt x="167622" y="1"/>
                      <a:pt x="163065" y="1"/>
                    </a:cubicBezTo>
                    <a:close/>
                  </a:path>
                </a:pathLst>
              </a:custGeom>
              <a:solidFill>
                <a:srgbClr val="B2B3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g21b45e5ba68_4_36"/>
              <p:cNvSpPr/>
              <p:nvPr/>
            </p:nvSpPr>
            <p:spPr>
              <a:xfrm>
                <a:off x="1014325" y="1332657"/>
                <a:ext cx="3061392" cy="721204"/>
              </a:xfrm>
              <a:custGeom>
                <a:rect b="b" l="l" r="r" t="t"/>
                <a:pathLst>
                  <a:path extrusionOk="0" h="46335" w="171147">
                    <a:moveTo>
                      <a:pt x="3677" y="1"/>
                    </a:moveTo>
                    <a:cubicBezTo>
                      <a:pt x="1641" y="1"/>
                      <a:pt x="1" y="1763"/>
                      <a:pt x="1" y="3799"/>
                    </a:cubicBezTo>
                    <a:lnTo>
                      <a:pt x="1" y="38223"/>
                    </a:lnTo>
                    <a:cubicBezTo>
                      <a:pt x="1" y="42658"/>
                      <a:pt x="3677" y="46335"/>
                      <a:pt x="8113" y="46335"/>
                    </a:cubicBezTo>
                    <a:lnTo>
                      <a:pt x="163065" y="46335"/>
                    </a:lnTo>
                    <a:cubicBezTo>
                      <a:pt x="167622" y="46335"/>
                      <a:pt x="171147" y="42658"/>
                      <a:pt x="171147" y="38223"/>
                    </a:cubicBezTo>
                    <a:lnTo>
                      <a:pt x="171147" y="8083"/>
                    </a:lnTo>
                    <a:cubicBezTo>
                      <a:pt x="171147" y="3647"/>
                      <a:pt x="167622" y="1"/>
                      <a:pt x="163065" y="1"/>
                    </a:cubicBezTo>
                    <a:close/>
                  </a:path>
                </a:pathLst>
              </a:custGeom>
              <a:solidFill>
                <a:srgbClr val="E6E6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g21b45e5ba68_4_36"/>
              <p:cNvSpPr/>
              <p:nvPr/>
            </p:nvSpPr>
            <p:spPr>
              <a:xfrm>
                <a:off x="976975" y="1399336"/>
                <a:ext cx="472927" cy="573664"/>
              </a:xfrm>
              <a:custGeom>
                <a:rect b="b" l="l" r="r" t="t"/>
                <a:pathLst>
                  <a:path extrusionOk="0" h="36856" w="30384">
                    <a:moveTo>
                      <a:pt x="0" y="1"/>
                    </a:moveTo>
                    <a:lnTo>
                      <a:pt x="0" y="18504"/>
                    </a:lnTo>
                    <a:lnTo>
                      <a:pt x="0" y="36855"/>
                    </a:lnTo>
                    <a:cubicBezTo>
                      <a:pt x="0" y="36734"/>
                      <a:pt x="122" y="35974"/>
                      <a:pt x="1520" y="35974"/>
                    </a:cubicBezTo>
                    <a:lnTo>
                      <a:pt x="30383" y="35974"/>
                    </a:lnTo>
                    <a:lnTo>
                      <a:pt x="30383" y="882"/>
                    </a:lnTo>
                    <a:lnTo>
                      <a:pt x="1520" y="882"/>
                    </a:lnTo>
                    <a:cubicBezTo>
                      <a:pt x="122" y="882"/>
                      <a:pt x="0" y="122"/>
                      <a:pt x="0" y="1"/>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g21b45e5ba68_4_36"/>
              <p:cNvSpPr/>
              <p:nvPr/>
            </p:nvSpPr>
            <p:spPr>
              <a:xfrm>
                <a:off x="976975" y="1415415"/>
                <a:ext cx="472927" cy="573181"/>
              </a:xfrm>
              <a:custGeom>
                <a:rect b="b" l="l" r="r" t="t"/>
                <a:pathLst>
                  <a:path extrusionOk="0" h="36825" w="30384">
                    <a:moveTo>
                      <a:pt x="0" y="1"/>
                    </a:moveTo>
                    <a:lnTo>
                      <a:pt x="0" y="18352"/>
                    </a:lnTo>
                    <a:lnTo>
                      <a:pt x="0" y="36825"/>
                    </a:lnTo>
                    <a:cubicBezTo>
                      <a:pt x="0" y="36703"/>
                      <a:pt x="122" y="35944"/>
                      <a:pt x="1520" y="35944"/>
                    </a:cubicBezTo>
                    <a:lnTo>
                      <a:pt x="30383" y="35944"/>
                    </a:lnTo>
                    <a:lnTo>
                      <a:pt x="30383" y="882"/>
                    </a:lnTo>
                    <a:lnTo>
                      <a:pt x="1520" y="882"/>
                    </a:lnTo>
                    <a:cubicBezTo>
                      <a:pt x="122" y="882"/>
                      <a:pt x="0" y="122"/>
                      <a:pt x="0" y="1"/>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g21b45e5ba68_4_36"/>
              <p:cNvSpPr/>
              <p:nvPr/>
            </p:nvSpPr>
            <p:spPr>
              <a:xfrm>
                <a:off x="976975" y="1409267"/>
                <a:ext cx="472927" cy="571298"/>
              </a:xfrm>
              <a:custGeom>
                <a:rect b="b" l="l" r="r" t="t"/>
                <a:pathLst>
                  <a:path extrusionOk="0" h="36704" w="30384">
                    <a:moveTo>
                      <a:pt x="0" y="1"/>
                    </a:moveTo>
                    <a:lnTo>
                      <a:pt x="0" y="18352"/>
                    </a:lnTo>
                    <a:lnTo>
                      <a:pt x="0" y="36703"/>
                    </a:lnTo>
                    <a:cubicBezTo>
                      <a:pt x="0" y="36582"/>
                      <a:pt x="122" y="35822"/>
                      <a:pt x="1520" y="35822"/>
                    </a:cubicBezTo>
                    <a:lnTo>
                      <a:pt x="30383" y="35822"/>
                    </a:lnTo>
                    <a:lnTo>
                      <a:pt x="30383" y="882"/>
                    </a:lnTo>
                    <a:lnTo>
                      <a:pt x="1520" y="882"/>
                    </a:lnTo>
                    <a:cubicBezTo>
                      <a:pt x="122" y="882"/>
                      <a:pt x="0" y="123"/>
                      <a:pt x="0" y="1"/>
                    </a:cubicBezTo>
                    <a:close/>
                  </a:path>
                </a:pathLst>
              </a:custGeom>
              <a:solidFill>
                <a:srgbClr val="96CA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96CA57"/>
                  </a:solidFill>
                  <a:latin typeface="Arial"/>
                  <a:ea typeface="Arial"/>
                  <a:cs typeface="Arial"/>
                  <a:sym typeface="Arial"/>
                </a:endParaRPr>
              </a:p>
            </p:txBody>
          </p:sp>
          <p:sp>
            <p:nvSpPr>
              <p:cNvPr id="1110" name="Google Shape;1110;g21b45e5ba68_4_36"/>
              <p:cNvSpPr/>
              <p:nvPr/>
            </p:nvSpPr>
            <p:spPr>
              <a:xfrm>
                <a:off x="1449886" y="1381841"/>
                <a:ext cx="33589" cy="624732"/>
              </a:xfrm>
              <a:custGeom>
                <a:rect b="b" l="l" r="r" t="t"/>
                <a:pathLst>
                  <a:path extrusionOk="0" h="40137" w="2158">
                    <a:moveTo>
                      <a:pt x="0" y="1"/>
                    </a:moveTo>
                    <a:lnTo>
                      <a:pt x="0" y="40136"/>
                    </a:lnTo>
                    <a:cubicBezTo>
                      <a:pt x="0" y="40136"/>
                      <a:pt x="2157" y="25705"/>
                      <a:pt x="0" y="1"/>
                    </a:cubicBezTo>
                    <a:close/>
                  </a:path>
                </a:pathLst>
              </a:custGeom>
              <a:solidFill>
                <a:srgbClr val="F1F1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g21b45e5ba68_4_36"/>
              <p:cNvSpPr/>
              <p:nvPr/>
            </p:nvSpPr>
            <p:spPr>
              <a:xfrm>
                <a:off x="1644713" y="1413064"/>
                <a:ext cx="404363" cy="543857"/>
              </a:xfrm>
              <a:custGeom>
                <a:rect b="b" l="l" r="r" t="t"/>
                <a:pathLst>
                  <a:path extrusionOk="0" h="34941" w="25979">
                    <a:moveTo>
                      <a:pt x="1" y="0"/>
                    </a:moveTo>
                    <a:lnTo>
                      <a:pt x="1" y="34940"/>
                    </a:lnTo>
                    <a:lnTo>
                      <a:pt x="20145" y="34940"/>
                    </a:lnTo>
                    <a:cubicBezTo>
                      <a:pt x="23304" y="34940"/>
                      <a:pt x="25978" y="32297"/>
                      <a:pt x="25978" y="29137"/>
                    </a:cubicBezTo>
                    <a:lnTo>
                      <a:pt x="25978" y="5834"/>
                    </a:lnTo>
                    <a:cubicBezTo>
                      <a:pt x="25978" y="2674"/>
                      <a:pt x="23304" y="0"/>
                      <a:pt x="20145" y="0"/>
                    </a:cubicBezTo>
                    <a:close/>
                  </a:path>
                </a:pathLst>
              </a:custGeom>
              <a:solidFill>
                <a:srgbClr val="8AB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g21b45e5ba68_4_36"/>
              <p:cNvSpPr/>
              <p:nvPr/>
            </p:nvSpPr>
            <p:spPr>
              <a:xfrm>
                <a:off x="1644713" y="1429143"/>
                <a:ext cx="404363" cy="541958"/>
              </a:xfrm>
              <a:custGeom>
                <a:rect b="b" l="l" r="r" t="t"/>
                <a:pathLst>
                  <a:path extrusionOk="0" h="34819" w="25979">
                    <a:moveTo>
                      <a:pt x="1" y="0"/>
                    </a:moveTo>
                    <a:lnTo>
                      <a:pt x="1" y="34819"/>
                    </a:lnTo>
                    <a:lnTo>
                      <a:pt x="20145" y="34819"/>
                    </a:lnTo>
                    <a:cubicBezTo>
                      <a:pt x="23304" y="34819"/>
                      <a:pt x="25978" y="32267"/>
                      <a:pt x="25978" y="29107"/>
                    </a:cubicBezTo>
                    <a:lnTo>
                      <a:pt x="25978" y="5803"/>
                    </a:lnTo>
                    <a:cubicBezTo>
                      <a:pt x="25978" y="2643"/>
                      <a:pt x="23304" y="0"/>
                      <a:pt x="20145" y="0"/>
                    </a:cubicBezTo>
                    <a:close/>
                  </a:path>
                </a:pathLst>
              </a:custGeom>
              <a:solidFill>
                <a:srgbClr val="8AB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g21b45e5ba68_4_36"/>
              <p:cNvSpPr/>
              <p:nvPr/>
            </p:nvSpPr>
            <p:spPr>
              <a:xfrm>
                <a:off x="1644713" y="1422995"/>
                <a:ext cx="404363" cy="541958"/>
              </a:xfrm>
              <a:custGeom>
                <a:rect b="b" l="l" r="r" t="t"/>
                <a:pathLst>
                  <a:path extrusionOk="0" h="34819" w="25979">
                    <a:moveTo>
                      <a:pt x="1" y="0"/>
                    </a:moveTo>
                    <a:lnTo>
                      <a:pt x="1" y="34819"/>
                    </a:lnTo>
                    <a:lnTo>
                      <a:pt x="20145" y="34819"/>
                    </a:lnTo>
                    <a:cubicBezTo>
                      <a:pt x="23304" y="34819"/>
                      <a:pt x="25978" y="32175"/>
                      <a:pt x="25978" y="28985"/>
                    </a:cubicBezTo>
                    <a:lnTo>
                      <a:pt x="25978" y="5712"/>
                    </a:lnTo>
                    <a:cubicBezTo>
                      <a:pt x="25978" y="2552"/>
                      <a:pt x="23304" y="0"/>
                      <a:pt x="20145" y="0"/>
                    </a:cubicBezTo>
                    <a:close/>
                  </a:path>
                </a:pathLst>
              </a:custGeom>
              <a:solidFill>
                <a:srgbClr val="96CA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g21b45e5ba68_4_36"/>
              <p:cNvSpPr/>
              <p:nvPr/>
            </p:nvSpPr>
            <p:spPr>
              <a:xfrm>
                <a:off x="1644713" y="1383740"/>
                <a:ext cx="4280" cy="29340"/>
              </a:xfrm>
              <a:custGeom>
                <a:rect b="b" l="l" r="r" t="t"/>
                <a:pathLst>
                  <a:path extrusionOk="0" h="1885" w="275">
                    <a:moveTo>
                      <a:pt x="1" y="0"/>
                    </a:moveTo>
                    <a:lnTo>
                      <a:pt x="1" y="1884"/>
                    </a:lnTo>
                    <a:lnTo>
                      <a:pt x="274" y="1884"/>
                    </a:lnTo>
                    <a:cubicBezTo>
                      <a:pt x="153" y="1276"/>
                      <a:pt x="153" y="638"/>
                      <a:pt x="1" y="0"/>
                    </a:cubicBezTo>
                    <a:close/>
                  </a:path>
                </a:pathLst>
              </a:custGeom>
              <a:solidFill>
                <a:srgbClr val="C8C8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g21b45e5ba68_4_36"/>
              <p:cNvSpPr/>
              <p:nvPr/>
            </p:nvSpPr>
            <p:spPr>
              <a:xfrm>
                <a:off x="1644713" y="1971085"/>
                <a:ext cx="4280" cy="35488"/>
              </a:xfrm>
              <a:custGeom>
                <a:rect b="b" l="l" r="r" t="t"/>
                <a:pathLst>
                  <a:path extrusionOk="0" h="2280" w="275">
                    <a:moveTo>
                      <a:pt x="1" y="1"/>
                    </a:moveTo>
                    <a:lnTo>
                      <a:pt x="1" y="2279"/>
                    </a:lnTo>
                    <a:cubicBezTo>
                      <a:pt x="1" y="2279"/>
                      <a:pt x="153" y="1520"/>
                      <a:pt x="274" y="1"/>
                    </a:cubicBezTo>
                    <a:close/>
                  </a:path>
                </a:pathLst>
              </a:custGeom>
              <a:solidFill>
                <a:srgbClr val="C8C8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g21b45e5ba68_4_36"/>
              <p:cNvSpPr/>
              <p:nvPr/>
            </p:nvSpPr>
            <p:spPr>
              <a:xfrm>
                <a:off x="1644713" y="1422995"/>
                <a:ext cx="26025" cy="541958"/>
              </a:xfrm>
              <a:custGeom>
                <a:rect b="b" l="l" r="r" t="t"/>
                <a:pathLst>
                  <a:path extrusionOk="0" h="34819" w="1672">
                    <a:moveTo>
                      <a:pt x="1" y="0"/>
                    </a:moveTo>
                    <a:lnTo>
                      <a:pt x="1" y="34819"/>
                    </a:lnTo>
                    <a:lnTo>
                      <a:pt x="396" y="34819"/>
                    </a:lnTo>
                    <a:cubicBezTo>
                      <a:pt x="912" y="29745"/>
                      <a:pt x="1672" y="17865"/>
                      <a:pt x="274" y="0"/>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17" name="Google Shape;1117;g21b45e5ba68_4_36"/>
            <p:cNvSpPr txBox="1"/>
            <p:nvPr/>
          </p:nvSpPr>
          <p:spPr>
            <a:xfrm>
              <a:off x="2241403" y="1511098"/>
              <a:ext cx="1796100" cy="36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lang="en-US" sz="1700">
                  <a:latin typeface="Fira Sans Extra Condensed Medium"/>
                  <a:ea typeface="Fira Sans Extra Condensed Medium"/>
                  <a:cs typeface="Fira Sans Extra Condensed Medium"/>
                  <a:sym typeface="Fira Sans Extra Condensed Medium"/>
                </a:rPr>
                <a:t>Support Vector Machine</a:t>
              </a:r>
              <a:endParaRPr b="0" i="0" sz="1700" u="none" cap="none" strike="noStrike">
                <a:solidFill>
                  <a:srgbClr val="000000"/>
                </a:solidFill>
                <a:latin typeface="Fira Sans Extra Condensed Medium"/>
                <a:ea typeface="Fira Sans Extra Condensed Medium"/>
                <a:cs typeface="Fira Sans Extra Condensed Medium"/>
                <a:sym typeface="Fira Sans Extra Condensed Medium"/>
              </a:endParaRPr>
            </a:p>
          </p:txBody>
        </p:sp>
      </p:grpSp>
      <p:grpSp>
        <p:nvGrpSpPr>
          <p:cNvPr id="1118" name="Google Shape;1118;g21b45e5ba68_4_36"/>
          <p:cNvGrpSpPr/>
          <p:nvPr/>
        </p:nvGrpSpPr>
        <p:grpSpPr>
          <a:xfrm>
            <a:off x="4897531" y="4198582"/>
            <a:ext cx="192534" cy="150143"/>
            <a:chOff x="2874730" y="3745828"/>
            <a:chExt cx="72126" cy="53788"/>
          </a:xfrm>
        </p:grpSpPr>
        <p:sp>
          <p:nvSpPr>
            <p:cNvPr id="1119" name="Google Shape;1119;g21b45e5ba68_4_36"/>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g21b45e5ba68_4_36"/>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1" name="Google Shape;1121;g21b45e5ba68_4_36"/>
          <p:cNvGrpSpPr/>
          <p:nvPr/>
        </p:nvGrpSpPr>
        <p:grpSpPr>
          <a:xfrm>
            <a:off x="4726608" y="4574860"/>
            <a:ext cx="3941329" cy="445617"/>
            <a:chOff x="1055136" y="1324625"/>
            <a:chExt cx="3223727" cy="736800"/>
          </a:xfrm>
        </p:grpSpPr>
        <p:grpSp>
          <p:nvGrpSpPr>
            <p:cNvPr id="1122" name="Google Shape;1122;g21b45e5ba68_4_36"/>
            <p:cNvGrpSpPr/>
            <p:nvPr/>
          </p:nvGrpSpPr>
          <p:grpSpPr>
            <a:xfrm>
              <a:off x="1055136" y="1324625"/>
              <a:ext cx="3223727" cy="736800"/>
              <a:chOff x="976975" y="1324625"/>
              <a:chExt cx="3223727" cy="736800"/>
            </a:xfrm>
          </p:grpSpPr>
          <p:sp>
            <p:nvSpPr>
              <p:cNvPr id="1123" name="Google Shape;1123;g21b45e5ba68_4_36"/>
              <p:cNvSpPr/>
              <p:nvPr/>
            </p:nvSpPr>
            <p:spPr>
              <a:xfrm>
                <a:off x="3674436" y="1415415"/>
                <a:ext cx="17993" cy="7596"/>
              </a:xfrm>
              <a:custGeom>
                <a:rect b="b" l="l" r="r" t="t"/>
                <a:pathLst>
                  <a:path extrusionOk="0" h="488" w="1156">
                    <a:moveTo>
                      <a:pt x="1" y="1"/>
                    </a:moveTo>
                    <a:cubicBezTo>
                      <a:pt x="1" y="122"/>
                      <a:pt x="1" y="366"/>
                      <a:pt x="122" y="487"/>
                    </a:cubicBezTo>
                    <a:lnTo>
                      <a:pt x="1155" y="487"/>
                    </a:lnTo>
                    <a:lnTo>
                      <a:pt x="1155" y="1"/>
                    </a:lnTo>
                    <a:close/>
                  </a:path>
                </a:pathLst>
              </a:custGeom>
              <a:solidFill>
                <a:srgbClr val="D577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g21b45e5ba68_4_36"/>
              <p:cNvSpPr/>
              <p:nvPr/>
            </p:nvSpPr>
            <p:spPr>
              <a:xfrm>
                <a:off x="3674436" y="1964937"/>
                <a:ext cx="17993" cy="8063"/>
              </a:xfrm>
              <a:custGeom>
                <a:rect b="b" l="l" r="r" t="t"/>
                <a:pathLst>
                  <a:path extrusionOk="0" h="518" w="1156">
                    <a:moveTo>
                      <a:pt x="122" y="1"/>
                    </a:moveTo>
                    <a:cubicBezTo>
                      <a:pt x="1" y="244"/>
                      <a:pt x="1" y="396"/>
                      <a:pt x="1" y="517"/>
                    </a:cubicBezTo>
                    <a:lnTo>
                      <a:pt x="1155" y="517"/>
                    </a:lnTo>
                    <a:lnTo>
                      <a:pt x="1155" y="1"/>
                    </a:lnTo>
                    <a:close/>
                  </a:path>
                </a:pathLst>
              </a:custGeom>
              <a:solidFill>
                <a:srgbClr val="AB40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g21b45e5ba68_4_36"/>
              <p:cNvSpPr/>
              <p:nvPr/>
            </p:nvSpPr>
            <p:spPr>
              <a:xfrm>
                <a:off x="3736021" y="1415416"/>
                <a:ext cx="464681" cy="541506"/>
              </a:xfrm>
              <a:custGeom>
                <a:rect b="b" l="l" r="r" t="t"/>
                <a:pathLst>
                  <a:path extrusionOk="0" h="34790" w="25978">
                    <a:moveTo>
                      <a:pt x="0" y="1"/>
                    </a:moveTo>
                    <a:lnTo>
                      <a:pt x="0" y="34789"/>
                    </a:lnTo>
                    <a:lnTo>
                      <a:pt x="21268" y="34789"/>
                    </a:lnTo>
                    <a:cubicBezTo>
                      <a:pt x="23942" y="34789"/>
                      <a:pt x="25978" y="32784"/>
                      <a:pt x="25978" y="30232"/>
                    </a:cubicBezTo>
                    <a:lnTo>
                      <a:pt x="25978" y="4558"/>
                    </a:lnTo>
                    <a:cubicBezTo>
                      <a:pt x="25978" y="2006"/>
                      <a:pt x="23942" y="1"/>
                      <a:pt x="21268" y="1"/>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g21b45e5ba68_4_36"/>
              <p:cNvSpPr/>
              <p:nvPr/>
            </p:nvSpPr>
            <p:spPr>
              <a:xfrm>
                <a:off x="3736021" y="1431027"/>
                <a:ext cx="464681" cy="541973"/>
              </a:xfrm>
              <a:custGeom>
                <a:rect b="b" l="l" r="r" t="t"/>
                <a:pathLst>
                  <a:path extrusionOk="0" h="34820" w="25978">
                    <a:moveTo>
                      <a:pt x="0" y="1"/>
                    </a:moveTo>
                    <a:lnTo>
                      <a:pt x="0" y="34819"/>
                    </a:lnTo>
                    <a:lnTo>
                      <a:pt x="21268" y="34819"/>
                    </a:lnTo>
                    <a:cubicBezTo>
                      <a:pt x="23942" y="34819"/>
                      <a:pt x="25978" y="32784"/>
                      <a:pt x="25978" y="30262"/>
                    </a:cubicBezTo>
                    <a:lnTo>
                      <a:pt x="25978" y="4558"/>
                    </a:lnTo>
                    <a:cubicBezTo>
                      <a:pt x="25978" y="2036"/>
                      <a:pt x="23942" y="1"/>
                      <a:pt x="21268" y="1"/>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g21b45e5ba68_4_36"/>
              <p:cNvSpPr/>
              <p:nvPr/>
            </p:nvSpPr>
            <p:spPr>
              <a:xfrm>
                <a:off x="3736021" y="1422996"/>
                <a:ext cx="464681" cy="541958"/>
              </a:xfrm>
              <a:custGeom>
                <a:rect b="b" l="l" r="r" t="t"/>
                <a:pathLst>
                  <a:path extrusionOk="0" h="34819" w="25978">
                    <a:moveTo>
                      <a:pt x="0" y="0"/>
                    </a:moveTo>
                    <a:lnTo>
                      <a:pt x="0" y="34819"/>
                    </a:lnTo>
                    <a:lnTo>
                      <a:pt x="21268" y="34819"/>
                    </a:lnTo>
                    <a:cubicBezTo>
                      <a:pt x="23942" y="34819"/>
                      <a:pt x="25978" y="32783"/>
                      <a:pt x="25978" y="30261"/>
                    </a:cubicBezTo>
                    <a:lnTo>
                      <a:pt x="25978" y="4558"/>
                    </a:lnTo>
                    <a:cubicBezTo>
                      <a:pt x="25978" y="2036"/>
                      <a:pt x="23942" y="0"/>
                      <a:pt x="21268" y="0"/>
                    </a:cubicBezTo>
                    <a:close/>
                  </a:path>
                </a:pathLst>
              </a:custGeom>
              <a:solidFill>
                <a:srgbClr val="96CA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g21b45e5ba68_4_36"/>
              <p:cNvSpPr/>
              <p:nvPr/>
            </p:nvSpPr>
            <p:spPr>
              <a:xfrm>
                <a:off x="4073521" y="1422996"/>
                <a:ext cx="18496" cy="541958"/>
              </a:xfrm>
              <a:custGeom>
                <a:rect b="b" l="l" r="r" t="t"/>
                <a:pathLst>
                  <a:path extrusionOk="0" h="34819" w="1034">
                    <a:moveTo>
                      <a:pt x="0" y="0"/>
                    </a:moveTo>
                    <a:cubicBezTo>
                      <a:pt x="122" y="638"/>
                      <a:pt x="122" y="1155"/>
                      <a:pt x="122" y="1793"/>
                    </a:cubicBezTo>
                    <a:lnTo>
                      <a:pt x="122" y="2279"/>
                    </a:lnTo>
                    <a:lnTo>
                      <a:pt x="122" y="32419"/>
                    </a:lnTo>
                    <a:lnTo>
                      <a:pt x="122" y="32935"/>
                    </a:lnTo>
                    <a:cubicBezTo>
                      <a:pt x="122" y="33695"/>
                      <a:pt x="122" y="34302"/>
                      <a:pt x="0" y="34819"/>
                    </a:cubicBezTo>
                    <a:lnTo>
                      <a:pt x="1033" y="34819"/>
                    </a:lnTo>
                    <a:lnTo>
                      <a:pt x="1033" y="0"/>
                    </a:ln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g21b45e5ba68_4_36"/>
              <p:cNvSpPr/>
              <p:nvPr/>
            </p:nvSpPr>
            <p:spPr>
              <a:xfrm>
                <a:off x="976975" y="1383740"/>
                <a:ext cx="84658" cy="62914"/>
              </a:xfrm>
              <a:custGeom>
                <a:rect b="b" l="l" r="r" t="t"/>
                <a:pathLst>
                  <a:path extrusionOk="0" h="4042" w="5439">
                    <a:moveTo>
                      <a:pt x="3039" y="0"/>
                    </a:moveTo>
                    <a:cubicBezTo>
                      <a:pt x="1125" y="0"/>
                      <a:pt x="0" y="0"/>
                      <a:pt x="0" y="1124"/>
                    </a:cubicBezTo>
                    <a:lnTo>
                      <a:pt x="0" y="4041"/>
                    </a:lnTo>
                    <a:lnTo>
                      <a:pt x="5439" y="4041"/>
                    </a:lnTo>
                    <a:lnTo>
                      <a:pt x="5439" y="0"/>
                    </a:ln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g21b45e5ba68_4_36"/>
              <p:cNvSpPr/>
              <p:nvPr/>
            </p:nvSpPr>
            <p:spPr>
              <a:xfrm>
                <a:off x="976975" y="1941294"/>
                <a:ext cx="86557" cy="62914"/>
              </a:xfrm>
              <a:custGeom>
                <a:rect b="b" l="l" r="r" t="t"/>
                <a:pathLst>
                  <a:path extrusionOk="0" h="4042" w="5561">
                    <a:moveTo>
                      <a:pt x="0" y="1"/>
                    </a:moveTo>
                    <a:lnTo>
                      <a:pt x="0" y="2917"/>
                    </a:lnTo>
                    <a:cubicBezTo>
                      <a:pt x="0" y="4042"/>
                      <a:pt x="1125" y="4042"/>
                      <a:pt x="3039" y="4042"/>
                    </a:cubicBezTo>
                    <a:lnTo>
                      <a:pt x="5561" y="4042"/>
                    </a:lnTo>
                    <a:lnTo>
                      <a:pt x="5561" y="1"/>
                    </a:ln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g21b45e5ba68_4_36"/>
              <p:cNvSpPr/>
              <p:nvPr/>
            </p:nvSpPr>
            <p:spPr>
              <a:xfrm>
                <a:off x="976975" y="1933262"/>
                <a:ext cx="86557" cy="63381"/>
              </a:xfrm>
              <a:custGeom>
                <a:rect b="b" l="l" r="r" t="t"/>
                <a:pathLst>
                  <a:path extrusionOk="0" h="4072" w="5561">
                    <a:moveTo>
                      <a:pt x="0" y="0"/>
                    </a:moveTo>
                    <a:lnTo>
                      <a:pt x="0" y="2917"/>
                    </a:lnTo>
                    <a:cubicBezTo>
                      <a:pt x="0" y="4071"/>
                      <a:pt x="1125" y="4071"/>
                      <a:pt x="3039" y="4071"/>
                    </a:cubicBezTo>
                    <a:lnTo>
                      <a:pt x="5561" y="4071"/>
                    </a:lnTo>
                    <a:lnTo>
                      <a:pt x="5561" y="0"/>
                    </a:ln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g21b45e5ba68_4_36"/>
              <p:cNvSpPr/>
              <p:nvPr/>
            </p:nvSpPr>
            <p:spPr>
              <a:xfrm>
                <a:off x="976975" y="1391694"/>
                <a:ext cx="84658" cy="61108"/>
              </a:xfrm>
              <a:custGeom>
                <a:rect b="b" l="l" r="r" t="t"/>
                <a:pathLst>
                  <a:path extrusionOk="0" h="3926" w="5439">
                    <a:moveTo>
                      <a:pt x="2024" y="0"/>
                    </a:moveTo>
                    <a:cubicBezTo>
                      <a:pt x="734" y="0"/>
                      <a:pt x="0" y="99"/>
                      <a:pt x="0" y="1130"/>
                    </a:cubicBezTo>
                    <a:lnTo>
                      <a:pt x="0" y="3925"/>
                    </a:lnTo>
                    <a:lnTo>
                      <a:pt x="5439" y="3925"/>
                    </a:lnTo>
                    <a:lnTo>
                      <a:pt x="5439" y="6"/>
                    </a:lnTo>
                    <a:lnTo>
                      <a:pt x="3039" y="6"/>
                    </a:lnTo>
                    <a:cubicBezTo>
                      <a:pt x="2671" y="6"/>
                      <a:pt x="2332" y="0"/>
                      <a:pt x="2024" y="0"/>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g21b45e5ba68_4_36"/>
              <p:cNvSpPr/>
              <p:nvPr/>
            </p:nvSpPr>
            <p:spPr>
              <a:xfrm>
                <a:off x="1014325" y="1324625"/>
                <a:ext cx="3061392" cy="721204"/>
              </a:xfrm>
              <a:custGeom>
                <a:rect b="b" l="l" r="r" t="t"/>
                <a:pathLst>
                  <a:path extrusionOk="0" h="46335" w="171147">
                    <a:moveTo>
                      <a:pt x="3677" y="0"/>
                    </a:moveTo>
                    <a:cubicBezTo>
                      <a:pt x="1641" y="0"/>
                      <a:pt x="1" y="1641"/>
                      <a:pt x="1" y="3798"/>
                    </a:cubicBezTo>
                    <a:lnTo>
                      <a:pt x="1" y="38222"/>
                    </a:lnTo>
                    <a:cubicBezTo>
                      <a:pt x="1" y="42658"/>
                      <a:pt x="3677" y="46334"/>
                      <a:pt x="8113" y="46334"/>
                    </a:cubicBezTo>
                    <a:lnTo>
                      <a:pt x="163065" y="46334"/>
                    </a:lnTo>
                    <a:cubicBezTo>
                      <a:pt x="167622" y="46334"/>
                      <a:pt x="171147" y="42658"/>
                      <a:pt x="171147" y="38222"/>
                    </a:cubicBezTo>
                    <a:lnTo>
                      <a:pt x="171147" y="8113"/>
                    </a:lnTo>
                    <a:cubicBezTo>
                      <a:pt x="171147" y="3677"/>
                      <a:pt x="167622" y="0"/>
                      <a:pt x="16306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g21b45e5ba68_4_36"/>
              <p:cNvSpPr/>
              <p:nvPr/>
            </p:nvSpPr>
            <p:spPr>
              <a:xfrm>
                <a:off x="1014325" y="1342120"/>
                <a:ext cx="3061392" cy="719305"/>
              </a:xfrm>
              <a:custGeom>
                <a:rect b="b" l="l" r="r" t="t"/>
                <a:pathLst>
                  <a:path extrusionOk="0" h="46213" w="171147">
                    <a:moveTo>
                      <a:pt x="3677" y="1"/>
                    </a:moveTo>
                    <a:cubicBezTo>
                      <a:pt x="1641" y="1"/>
                      <a:pt x="1" y="1672"/>
                      <a:pt x="1" y="3677"/>
                    </a:cubicBezTo>
                    <a:lnTo>
                      <a:pt x="1" y="38131"/>
                    </a:lnTo>
                    <a:cubicBezTo>
                      <a:pt x="1" y="42688"/>
                      <a:pt x="3677" y="46213"/>
                      <a:pt x="8113" y="46213"/>
                    </a:cubicBezTo>
                    <a:lnTo>
                      <a:pt x="163065" y="46213"/>
                    </a:lnTo>
                    <a:cubicBezTo>
                      <a:pt x="167622" y="46213"/>
                      <a:pt x="171147" y="42688"/>
                      <a:pt x="171147" y="38131"/>
                    </a:cubicBezTo>
                    <a:lnTo>
                      <a:pt x="171147" y="8113"/>
                    </a:lnTo>
                    <a:cubicBezTo>
                      <a:pt x="171147" y="3677"/>
                      <a:pt x="167622" y="1"/>
                      <a:pt x="163065" y="1"/>
                    </a:cubicBezTo>
                    <a:close/>
                  </a:path>
                </a:pathLst>
              </a:custGeom>
              <a:solidFill>
                <a:srgbClr val="B2B3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g21b45e5ba68_4_36"/>
              <p:cNvSpPr/>
              <p:nvPr/>
            </p:nvSpPr>
            <p:spPr>
              <a:xfrm>
                <a:off x="1014325" y="1332657"/>
                <a:ext cx="3061392" cy="721204"/>
              </a:xfrm>
              <a:custGeom>
                <a:rect b="b" l="l" r="r" t="t"/>
                <a:pathLst>
                  <a:path extrusionOk="0" h="46335" w="171147">
                    <a:moveTo>
                      <a:pt x="3677" y="1"/>
                    </a:moveTo>
                    <a:cubicBezTo>
                      <a:pt x="1641" y="1"/>
                      <a:pt x="1" y="1763"/>
                      <a:pt x="1" y="3799"/>
                    </a:cubicBezTo>
                    <a:lnTo>
                      <a:pt x="1" y="38223"/>
                    </a:lnTo>
                    <a:cubicBezTo>
                      <a:pt x="1" y="42658"/>
                      <a:pt x="3677" y="46335"/>
                      <a:pt x="8113" y="46335"/>
                    </a:cubicBezTo>
                    <a:lnTo>
                      <a:pt x="163065" y="46335"/>
                    </a:lnTo>
                    <a:cubicBezTo>
                      <a:pt x="167622" y="46335"/>
                      <a:pt x="171147" y="42658"/>
                      <a:pt x="171147" y="38223"/>
                    </a:cubicBezTo>
                    <a:lnTo>
                      <a:pt x="171147" y="8083"/>
                    </a:lnTo>
                    <a:cubicBezTo>
                      <a:pt x="171147" y="3647"/>
                      <a:pt x="167622" y="1"/>
                      <a:pt x="163065" y="1"/>
                    </a:cubicBezTo>
                    <a:close/>
                  </a:path>
                </a:pathLst>
              </a:custGeom>
              <a:solidFill>
                <a:srgbClr val="E6E6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g21b45e5ba68_4_36"/>
              <p:cNvSpPr/>
              <p:nvPr/>
            </p:nvSpPr>
            <p:spPr>
              <a:xfrm>
                <a:off x="976975" y="1399336"/>
                <a:ext cx="472927" cy="573664"/>
              </a:xfrm>
              <a:custGeom>
                <a:rect b="b" l="l" r="r" t="t"/>
                <a:pathLst>
                  <a:path extrusionOk="0" h="36856" w="30384">
                    <a:moveTo>
                      <a:pt x="0" y="1"/>
                    </a:moveTo>
                    <a:lnTo>
                      <a:pt x="0" y="18504"/>
                    </a:lnTo>
                    <a:lnTo>
                      <a:pt x="0" y="36855"/>
                    </a:lnTo>
                    <a:cubicBezTo>
                      <a:pt x="0" y="36734"/>
                      <a:pt x="122" y="35974"/>
                      <a:pt x="1520" y="35974"/>
                    </a:cubicBezTo>
                    <a:lnTo>
                      <a:pt x="30383" y="35974"/>
                    </a:lnTo>
                    <a:lnTo>
                      <a:pt x="30383" y="882"/>
                    </a:lnTo>
                    <a:lnTo>
                      <a:pt x="1520" y="882"/>
                    </a:lnTo>
                    <a:cubicBezTo>
                      <a:pt x="122" y="882"/>
                      <a:pt x="0" y="122"/>
                      <a:pt x="0" y="1"/>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g21b45e5ba68_4_36"/>
              <p:cNvSpPr/>
              <p:nvPr/>
            </p:nvSpPr>
            <p:spPr>
              <a:xfrm>
                <a:off x="976975" y="1415415"/>
                <a:ext cx="472927" cy="573181"/>
              </a:xfrm>
              <a:custGeom>
                <a:rect b="b" l="l" r="r" t="t"/>
                <a:pathLst>
                  <a:path extrusionOk="0" h="36825" w="30384">
                    <a:moveTo>
                      <a:pt x="0" y="1"/>
                    </a:moveTo>
                    <a:lnTo>
                      <a:pt x="0" y="18352"/>
                    </a:lnTo>
                    <a:lnTo>
                      <a:pt x="0" y="36825"/>
                    </a:lnTo>
                    <a:cubicBezTo>
                      <a:pt x="0" y="36703"/>
                      <a:pt x="122" y="35944"/>
                      <a:pt x="1520" y="35944"/>
                    </a:cubicBezTo>
                    <a:lnTo>
                      <a:pt x="30383" y="35944"/>
                    </a:lnTo>
                    <a:lnTo>
                      <a:pt x="30383" y="882"/>
                    </a:lnTo>
                    <a:lnTo>
                      <a:pt x="1520" y="882"/>
                    </a:lnTo>
                    <a:cubicBezTo>
                      <a:pt x="122" y="882"/>
                      <a:pt x="0" y="122"/>
                      <a:pt x="0" y="1"/>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g21b45e5ba68_4_36"/>
              <p:cNvSpPr/>
              <p:nvPr/>
            </p:nvSpPr>
            <p:spPr>
              <a:xfrm>
                <a:off x="976975" y="1409267"/>
                <a:ext cx="472927" cy="571298"/>
              </a:xfrm>
              <a:custGeom>
                <a:rect b="b" l="l" r="r" t="t"/>
                <a:pathLst>
                  <a:path extrusionOk="0" h="36704" w="30384">
                    <a:moveTo>
                      <a:pt x="0" y="1"/>
                    </a:moveTo>
                    <a:lnTo>
                      <a:pt x="0" y="18352"/>
                    </a:lnTo>
                    <a:lnTo>
                      <a:pt x="0" y="36703"/>
                    </a:lnTo>
                    <a:cubicBezTo>
                      <a:pt x="0" y="36582"/>
                      <a:pt x="122" y="35822"/>
                      <a:pt x="1520" y="35822"/>
                    </a:cubicBezTo>
                    <a:lnTo>
                      <a:pt x="30383" y="35822"/>
                    </a:lnTo>
                    <a:lnTo>
                      <a:pt x="30383" y="882"/>
                    </a:lnTo>
                    <a:lnTo>
                      <a:pt x="1520" y="882"/>
                    </a:lnTo>
                    <a:cubicBezTo>
                      <a:pt x="122" y="882"/>
                      <a:pt x="0" y="123"/>
                      <a:pt x="0" y="1"/>
                    </a:cubicBezTo>
                    <a:close/>
                  </a:path>
                </a:pathLst>
              </a:custGeom>
              <a:solidFill>
                <a:srgbClr val="96CA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96CA57"/>
                  </a:solidFill>
                  <a:latin typeface="Arial"/>
                  <a:ea typeface="Arial"/>
                  <a:cs typeface="Arial"/>
                  <a:sym typeface="Arial"/>
                </a:endParaRPr>
              </a:p>
            </p:txBody>
          </p:sp>
          <p:sp>
            <p:nvSpPr>
              <p:cNvPr id="1139" name="Google Shape;1139;g21b45e5ba68_4_36"/>
              <p:cNvSpPr/>
              <p:nvPr/>
            </p:nvSpPr>
            <p:spPr>
              <a:xfrm>
                <a:off x="1449886" y="1381841"/>
                <a:ext cx="33589" cy="624732"/>
              </a:xfrm>
              <a:custGeom>
                <a:rect b="b" l="l" r="r" t="t"/>
                <a:pathLst>
                  <a:path extrusionOk="0" h="40137" w="2158">
                    <a:moveTo>
                      <a:pt x="0" y="1"/>
                    </a:moveTo>
                    <a:lnTo>
                      <a:pt x="0" y="40136"/>
                    </a:lnTo>
                    <a:cubicBezTo>
                      <a:pt x="0" y="40136"/>
                      <a:pt x="2157" y="25705"/>
                      <a:pt x="0" y="1"/>
                    </a:cubicBezTo>
                    <a:close/>
                  </a:path>
                </a:pathLst>
              </a:custGeom>
              <a:solidFill>
                <a:srgbClr val="F1F1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g21b45e5ba68_4_36"/>
              <p:cNvSpPr/>
              <p:nvPr/>
            </p:nvSpPr>
            <p:spPr>
              <a:xfrm>
                <a:off x="1644713" y="1413064"/>
                <a:ext cx="404363" cy="543857"/>
              </a:xfrm>
              <a:custGeom>
                <a:rect b="b" l="l" r="r" t="t"/>
                <a:pathLst>
                  <a:path extrusionOk="0" h="34941" w="25979">
                    <a:moveTo>
                      <a:pt x="1" y="0"/>
                    </a:moveTo>
                    <a:lnTo>
                      <a:pt x="1" y="34940"/>
                    </a:lnTo>
                    <a:lnTo>
                      <a:pt x="20145" y="34940"/>
                    </a:lnTo>
                    <a:cubicBezTo>
                      <a:pt x="23304" y="34940"/>
                      <a:pt x="25978" y="32297"/>
                      <a:pt x="25978" y="29137"/>
                    </a:cubicBezTo>
                    <a:lnTo>
                      <a:pt x="25978" y="5834"/>
                    </a:lnTo>
                    <a:cubicBezTo>
                      <a:pt x="25978" y="2674"/>
                      <a:pt x="23304" y="0"/>
                      <a:pt x="20145" y="0"/>
                    </a:cubicBezTo>
                    <a:close/>
                  </a:path>
                </a:pathLst>
              </a:custGeom>
              <a:solidFill>
                <a:srgbClr val="8AB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g21b45e5ba68_4_36"/>
              <p:cNvSpPr/>
              <p:nvPr/>
            </p:nvSpPr>
            <p:spPr>
              <a:xfrm>
                <a:off x="1644713" y="1429143"/>
                <a:ext cx="404363" cy="541958"/>
              </a:xfrm>
              <a:custGeom>
                <a:rect b="b" l="l" r="r" t="t"/>
                <a:pathLst>
                  <a:path extrusionOk="0" h="34819" w="25979">
                    <a:moveTo>
                      <a:pt x="1" y="0"/>
                    </a:moveTo>
                    <a:lnTo>
                      <a:pt x="1" y="34819"/>
                    </a:lnTo>
                    <a:lnTo>
                      <a:pt x="20145" y="34819"/>
                    </a:lnTo>
                    <a:cubicBezTo>
                      <a:pt x="23304" y="34819"/>
                      <a:pt x="25978" y="32267"/>
                      <a:pt x="25978" y="29107"/>
                    </a:cubicBezTo>
                    <a:lnTo>
                      <a:pt x="25978" y="5803"/>
                    </a:lnTo>
                    <a:cubicBezTo>
                      <a:pt x="25978" y="2643"/>
                      <a:pt x="23304" y="0"/>
                      <a:pt x="20145" y="0"/>
                    </a:cubicBezTo>
                    <a:close/>
                  </a:path>
                </a:pathLst>
              </a:custGeom>
              <a:solidFill>
                <a:srgbClr val="8AB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g21b45e5ba68_4_36"/>
              <p:cNvSpPr/>
              <p:nvPr/>
            </p:nvSpPr>
            <p:spPr>
              <a:xfrm>
                <a:off x="1644713" y="1422995"/>
                <a:ext cx="404363" cy="541958"/>
              </a:xfrm>
              <a:custGeom>
                <a:rect b="b" l="l" r="r" t="t"/>
                <a:pathLst>
                  <a:path extrusionOk="0" h="34819" w="25979">
                    <a:moveTo>
                      <a:pt x="1" y="0"/>
                    </a:moveTo>
                    <a:lnTo>
                      <a:pt x="1" y="34819"/>
                    </a:lnTo>
                    <a:lnTo>
                      <a:pt x="20145" y="34819"/>
                    </a:lnTo>
                    <a:cubicBezTo>
                      <a:pt x="23304" y="34819"/>
                      <a:pt x="25978" y="32175"/>
                      <a:pt x="25978" y="28985"/>
                    </a:cubicBezTo>
                    <a:lnTo>
                      <a:pt x="25978" y="5712"/>
                    </a:lnTo>
                    <a:cubicBezTo>
                      <a:pt x="25978" y="2552"/>
                      <a:pt x="23304" y="0"/>
                      <a:pt x="20145" y="0"/>
                    </a:cubicBezTo>
                    <a:close/>
                  </a:path>
                </a:pathLst>
              </a:custGeom>
              <a:solidFill>
                <a:srgbClr val="96CA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g21b45e5ba68_4_36"/>
              <p:cNvSpPr/>
              <p:nvPr/>
            </p:nvSpPr>
            <p:spPr>
              <a:xfrm>
                <a:off x="1644713" y="1383740"/>
                <a:ext cx="4280" cy="29340"/>
              </a:xfrm>
              <a:custGeom>
                <a:rect b="b" l="l" r="r" t="t"/>
                <a:pathLst>
                  <a:path extrusionOk="0" h="1885" w="275">
                    <a:moveTo>
                      <a:pt x="1" y="0"/>
                    </a:moveTo>
                    <a:lnTo>
                      <a:pt x="1" y="1884"/>
                    </a:lnTo>
                    <a:lnTo>
                      <a:pt x="274" y="1884"/>
                    </a:lnTo>
                    <a:cubicBezTo>
                      <a:pt x="153" y="1276"/>
                      <a:pt x="153" y="638"/>
                      <a:pt x="1" y="0"/>
                    </a:cubicBezTo>
                    <a:close/>
                  </a:path>
                </a:pathLst>
              </a:custGeom>
              <a:solidFill>
                <a:srgbClr val="C8C8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g21b45e5ba68_4_36"/>
              <p:cNvSpPr/>
              <p:nvPr/>
            </p:nvSpPr>
            <p:spPr>
              <a:xfrm>
                <a:off x="1644713" y="1971085"/>
                <a:ext cx="4280" cy="35488"/>
              </a:xfrm>
              <a:custGeom>
                <a:rect b="b" l="l" r="r" t="t"/>
                <a:pathLst>
                  <a:path extrusionOk="0" h="2280" w="275">
                    <a:moveTo>
                      <a:pt x="1" y="1"/>
                    </a:moveTo>
                    <a:lnTo>
                      <a:pt x="1" y="2279"/>
                    </a:lnTo>
                    <a:cubicBezTo>
                      <a:pt x="1" y="2279"/>
                      <a:pt x="153" y="1520"/>
                      <a:pt x="274" y="1"/>
                    </a:cubicBezTo>
                    <a:close/>
                  </a:path>
                </a:pathLst>
              </a:custGeom>
              <a:solidFill>
                <a:srgbClr val="C8C8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g21b45e5ba68_4_36"/>
              <p:cNvSpPr/>
              <p:nvPr/>
            </p:nvSpPr>
            <p:spPr>
              <a:xfrm>
                <a:off x="1644713" y="1422995"/>
                <a:ext cx="26025" cy="541958"/>
              </a:xfrm>
              <a:custGeom>
                <a:rect b="b" l="l" r="r" t="t"/>
                <a:pathLst>
                  <a:path extrusionOk="0" h="34819" w="1672">
                    <a:moveTo>
                      <a:pt x="1" y="0"/>
                    </a:moveTo>
                    <a:lnTo>
                      <a:pt x="1" y="34819"/>
                    </a:lnTo>
                    <a:lnTo>
                      <a:pt x="396" y="34819"/>
                    </a:lnTo>
                    <a:cubicBezTo>
                      <a:pt x="912" y="29745"/>
                      <a:pt x="1672" y="17865"/>
                      <a:pt x="274" y="0"/>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46" name="Google Shape;1146;g21b45e5ba68_4_36"/>
            <p:cNvSpPr txBox="1"/>
            <p:nvPr/>
          </p:nvSpPr>
          <p:spPr>
            <a:xfrm>
              <a:off x="2241403" y="1511098"/>
              <a:ext cx="1796100" cy="36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lang="en-US" sz="1700">
                  <a:latin typeface="Fira Sans Extra Condensed Medium"/>
                  <a:ea typeface="Fira Sans Extra Condensed Medium"/>
                  <a:cs typeface="Fira Sans Extra Condensed Medium"/>
                  <a:sym typeface="Fira Sans Extra Condensed Medium"/>
                </a:rPr>
                <a:t>Neural Network</a:t>
              </a:r>
              <a:endParaRPr b="0" i="0" sz="1700" u="none" cap="none" strike="noStrike">
                <a:solidFill>
                  <a:srgbClr val="000000"/>
                </a:solidFill>
                <a:latin typeface="Fira Sans Extra Condensed Medium"/>
                <a:ea typeface="Fira Sans Extra Condensed Medium"/>
                <a:cs typeface="Fira Sans Extra Condensed Medium"/>
                <a:sym typeface="Fira Sans Extra Condensed Medium"/>
              </a:endParaRPr>
            </a:p>
          </p:txBody>
        </p:sp>
      </p:grpSp>
      <p:grpSp>
        <p:nvGrpSpPr>
          <p:cNvPr id="1147" name="Google Shape;1147;g21b45e5ba68_4_36"/>
          <p:cNvGrpSpPr/>
          <p:nvPr/>
        </p:nvGrpSpPr>
        <p:grpSpPr>
          <a:xfrm>
            <a:off x="4897568" y="4722812"/>
            <a:ext cx="192534" cy="150143"/>
            <a:chOff x="2874730" y="3745828"/>
            <a:chExt cx="72126" cy="53788"/>
          </a:xfrm>
        </p:grpSpPr>
        <p:sp>
          <p:nvSpPr>
            <p:cNvPr id="1148" name="Google Shape;1148;g21b45e5ba68_4_36"/>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g21b45e5ba68_4_36"/>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0" name="Google Shape;1150;g21b45e5ba68_4_36"/>
          <p:cNvGrpSpPr/>
          <p:nvPr/>
        </p:nvGrpSpPr>
        <p:grpSpPr>
          <a:xfrm>
            <a:off x="4726570" y="5099090"/>
            <a:ext cx="3941329" cy="445617"/>
            <a:chOff x="1055136" y="1324625"/>
            <a:chExt cx="3223727" cy="736800"/>
          </a:xfrm>
        </p:grpSpPr>
        <p:grpSp>
          <p:nvGrpSpPr>
            <p:cNvPr id="1151" name="Google Shape;1151;g21b45e5ba68_4_36"/>
            <p:cNvGrpSpPr/>
            <p:nvPr/>
          </p:nvGrpSpPr>
          <p:grpSpPr>
            <a:xfrm>
              <a:off x="1055136" y="1324625"/>
              <a:ext cx="3223727" cy="736800"/>
              <a:chOff x="976975" y="1324625"/>
              <a:chExt cx="3223727" cy="736800"/>
            </a:xfrm>
          </p:grpSpPr>
          <p:sp>
            <p:nvSpPr>
              <p:cNvPr id="1152" name="Google Shape;1152;g21b45e5ba68_4_36"/>
              <p:cNvSpPr/>
              <p:nvPr/>
            </p:nvSpPr>
            <p:spPr>
              <a:xfrm>
                <a:off x="3674436" y="1415415"/>
                <a:ext cx="17993" cy="7596"/>
              </a:xfrm>
              <a:custGeom>
                <a:rect b="b" l="l" r="r" t="t"/>
                <a:pathLst>
                  <a:path extrusionOk="0" h="488" w="1156">
                    <a:moveTo>
                      <a:pt x="1" y="1"/>
                    </a:moveTo>
                    <a:cubicBezTo>
                      <a:pt x="1" y="122"/>
                      <a:pt x="1" y="366"/>
                      <a:pt x="122" y="487"/>
                    </a:cubicBezTo>
                    <a:lnTo>
                      <a:pt x="1155" y="487"/>
                    </a:lnTo>
                    <a:lnTo>
                      <a:pt x="1155" y="1"/>
                    </a:lnTo>
                    <a:close/>
                  </a:path>
                </a:pathLst>
              </a:custGeom>
              <a:solidFill>
                <a:srgbClr val="D577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g21b45e5ba68_4_36"/>
              <p:cNvSpPr/>
              <p:nvPr/>
            </p:nvSpPr>
            <p:spPr>
              <a:xfrm>
                <a:off x="3674436" y="1964937"/>
                <a:ext cx="17993" cy="8063"/>
              </a:xfrm>
              <a:custGeom>
                <a:rect b="b" l="l" r="r" t="t"/>
                <a:pathLst>
                  <a:path extrusionOk="0" h="518" w="1156">
                    <a:moveTo>
                      <a:pt x="122" y="1"/>
                    </a:moveTo>
                    <a:cubicBezTo>
                      <a:pt x="1" y="244"/>
                      <a:pt x="1" y="396"/>
                      <a:pt x="1" y="517"/>
                    </a:cubicBezTo>
                    <a:lnTo>
                      <a:pt x="1155" y="517"/>
                    </a:lnTo>
                    <a:lnTo>
                      <a:pt x="1155" y="1"/>
                    </a:lnTo>
                    <a:close/>
                  </a:path>
                </a:pathLst>
              </a:custGeom>
              <a:solidFill>
                <a:srgbClr val="AB40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g21b45e5ba68_4_36"/>
              <p:cNvSpPr/>
              <p:nvPr/>
            </p:nvSpPr>
            <p:spPr>
              <a:xfrm>
                <a:off x="3736021" y="1415416"/>
                <a:ext cx="464681" cy="541506"/>
              </a:xfrm>
              <a:custGeom>
                <a:rect b="b" l="l" r="r" t="t"/>
                <a:pathLst>
                  <a:path extrusionOk="0" h="34790" w="25978">
                    <a:moveTo>
                      <a:pt x="0" y="1"/>
                    </a:moveTo>
                    <a:lnTo>
                      <a:pt x="0" y="34789"/>
                    </a:lnTo>
                    <a:lnTo>
                      <a:pt x="21268" y="34789"/>
                    </a:lnTo>
                    <a:cubicBezTo>
                      <a:pt x="23942" y="34789"/>
                      <a:pt x="25978" y="32784"/>
                      <a:pt x="25978" y="30232"/>
                    </a:cubicBezTo>
                    <a:lnTo>
                      <a:pt x="25978" y="4558"/>
                    </a:lnTo>
                    <a:cubicBezTo>
                      <a:pt x="25978" y="2006"/>
                      <a:pt x="23942" y="1"/>
                      <a:pt x="21268" y="1"/>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g21b45e5ba68_4_36"/>
              <p:cNvSpPr/>
              <p:nvPr/>
            </p:nvSpPr>
            <p:spPr>
              <a:xfrm>
                <a:off x="3736021" y="1431027"/>
                <a:ext cx="464681" cy="541973"/>
              </a:xfrm>
              <a:custGeom>
                <a:rect b="b" l="l" r="r" t="t"/>
                <a:pathLst>
                  <a:path extrusionOk="0" h="34820" w="25978">
                    <a:moveTo>
                      <a:pt x="0" y="1"/>
                    </a:moveTo>
                    <a:lnTo>
                      <a:pt x="0" y="34819"/>
                    </a:lnTo>
                    <a:lnTo>
                      <a:pt x="21268" y="34819"/>
                    </a:lnTo>
                    <a:cubicBezTo>
                      <a:pt x="23942" y="34819"/>
                      <a:pt x="25978" y="32784"/>
                      <a:pt x="25978" y="30262"/>
                    </a:cubicBezTo>
                    <a:lnTo>
                      <a:pt x="25978" y="4558"/>
                    </a:lnTo>
                    <a:cubicBezTo>
                      <a:pt x="25978" y="2036"/>
                      <a:pt x="23942" y="1"/>
                      <a:pt x="21268" y="1"/>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g21b45e5ba68_4_36"/>
              <p:cNvSpPr/>
              <p:nvPr/>
            </p:nvSpPr>
            <p:spPr>
              <a:xfrm>
                <a:off x="3736021" y="1422996"/>
                <a:ext cx="464681" cy="541958"/>
              </a:xfrm>
              <a:custGeom>
                <a:rect b="b" l="l" r="r" t="t"/>
                <a:pathLst>
                  <a:path extrusionOk="0" h="34819" w="25978">
                    <a:moveTo>
                      <a:pt x="0" y="0"/>
                    </a:moveTo>
                    <a:lnTo>
                      <a:pt x="0" y="34819"/>
                    </a:lnTo>
                    <a:lnTo>
                      <a:pt x="21268" y="34819"/>
                    </a:lnTo>
                    <a:cubicBezTo>
                      <a:pt x="23942" y="34819"/>
                      <a:pt x="25978" y="32783"/>
                      <a:pt x="25978" y="30261"/>
                    </a:cubicBezTo>
                    <a:lnTo>
                      <a:pt x="25978" y="4558"/>
                    </a:lnTo>
                    <a:cubicBezTo>
                      <a:pt x="25978" y="2036"/>
                      <a:pt x="23942" y="0"/>
                      <a:pt x="21268" y="0"/>
                    </a:cubicBezTo>
                    <a:close/>
                  </a:path>
                </a:pathLst>
              </a:custGeom>
              <a:solidFill>
                <a:srgbClr val="96CA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g21b45e5ba68_4_36"/>
              <p:cNvSpPr/>
              <p:nvPr/>
            </p:nvSpPr>
            <p:spPr>
              <a:xfrm>
                <a:off x="4073521" y="1422996"/>
                <a:ext cx="18496" cy="541958"/>
              </a:xfrm>
              <a:custGeom>
                <a:rect b="b" l="l" r="r" t="t"/>
                <a:pathLst>
                  <a:path extrusionOk="0" h="34819" w="1034">
                    <a:moveTo>
                      <a:pt x="0" y="0"/>
                    </a:moveTo>
                    <a:cubicBezTo>
                      <a:pt x="122" y="638"/>
                      <a:pt x="122" y="1155"/>
                      <a:pt x="122" y="1793"/>
                    </a:cubicBezTo>
                    <a:lnTo>
                      <a:pt x="122" y="2279"/>
                    </a:lnTo>
                    <a:lnTo>
                      <a:pt x="122" y="32419"/>
                    </a:lnTo>
                    <a:lnTo>
                      <a:pt x="122" y="32935"/>
                    </a:lnTo>
                    <a:cubicBezTo>
                      <a:pt x="122" y="33695"/>
                      <a:pt x="122" y="34302"/>
                      <a:pt x="0" y="34819"/>
                    </a:cubicBezTo>
                    <a:lnTo>
                      <a:pt x="1033" y="34819"/>
                    </a:lnTo>
                    <a:lnTo>
                      <a:pt x="1033" y="0"/>
                    </a:ln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g21b45e5ba68_4_36"/>
              <p:cNvSpPr/>
              <p:nvPr/>
            </p:nvSpPr>
            <p:spPr>
              <a:xfrm>
                <a:off x="976975" y="1383740"/>
                <a:ext cx="84658" cy="62914"/>
              </a:xfrm>
              <a:custGeom>
                <a:rect b="b" l="l" r="r" t="t"/>
                <a:pathLst>
                  <a:path extrusionOk="0" h="4042" w="5439">
                    <a:moveTo>
                      <a:pt x="3039" y="0"/>
                    </a:moveTo>
                    <a:cubicBezTo>
                      <a:pt x="1125" y="0"/>
                      <a:pt x="0" y="0"/>
                      <a:pt x="0" y="1124"/>
                    </a:cubicBezTo>
                    <a:lnTo>
                      <a:pt x="0" y="4041"/>
                    </a:lnTo>
                    <a:lnTo>
                      <a:pt x="5439" y="4041"/>
                    </a:lnTo>
                    <a:lnTo>
                      <a:pt x="5439" y="0"/>
                    </a:ln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g21b45e5ba68_4_36"/>
              <p:cNvSpPr/>
              <p:nvPr/>
            </p:nvSpPr>
            <p:spPr>
              <a:xfrm>
                <a:off x="976975" y="1941294"/>
                <a:ext cx="86557" cy="62914"/>
              </a:xfrm>
              <a:custGeom>
                <a:rect b="b" l="l" r="r" t="t"/>
                <a:pathLst>
                  <a:path extrusionOk="0" h="4042" w="5561">
                    <a:moveTo>
                      <a:pt x="0" y="1"/>
                    </a:moveTo>
                    <a:lnTo>
                      <a:pt x="0" y="2917"/>
                    </a:lnTo>
                    <a:cubicBezTo>
                      <a:pt x="0" y="4042"/>
                      <a:pt x="1125" y="4042"/>
                      <a:pt x="3039" y="4042"/>
                    </a:cubicBezTo>
                    <a:lnTo>
                      <a:pt x="5561" y="4042"/>
                    </a:lnTo>
                    <a:lnTo>
                      <a:pt x="5561" y="1"/>
                    </a:ln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g21b45e5ba68_4_36"/>
              <p:cNvSpPr/>
              <p:nvPr/>
            </p:nvSpPr>
            <p:spPr>
              <a:xfrm>
                <a:off x="976975" y="1933262"/>
                <a:ext cx="86557" cy="63381"/>
              </a:xfrm>
              <a:custGeom>
                <a:rect b="b" l="l" r="r" t="t"/>
                <a:pathLst>
                  <a:path extrusionOk="0" h="4072" w="5561">
                    <a:moveTo>
                      <a:pt x="0" y="0"/>
                    </a:moveTo>
                    <a:lnTo>
                      <a:pt x="0" y="2917"/>
                    </a:lnTo>
                    <a:cubicBezTo>
                      <a:pt x="0" y="4071"/>
                      <a:pt x="1125" y="4071"/>
                      <a:pt x="3039" y="4071"/>
                    </a:cubicBezTo>
                    <a:lnTo>
                      <a:pt x="5561" y="4071"/>
                    </a:lnTo>
                    <a:lnTo>
                      <a:pt x="5561" y="0"/>
                    </a:ln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g21b45e5ba68_4_36"/>
              <p:cNvSpPr/>
              <p:nvPr/>
            </p:nvSpPr>
            <p:spPr>
              <a:xfrm>
                <a:off x="976975" y="1391694"/>
                <a:ext cx="84658" cy="61108"/>
              </a:xfrm>
              <a:custGeom>
                <a:rect b="b" l="l" r="r" t="t"/>
                <a:pathLst>
                  <a:path extrusionOk="0" h="3926" w="5439">
                    <a:moveTo>
                      <a:pt x="2024" y="0"/>
                    </a:moveTo>
                    <a:cubicBezTo>
                      <a:pt x="734" y="0"/>
                      <a:pt x="0" y="99"/>
                      <a:pt x="0" y="1130"/>
                    </a:cubicBezTo>
                    <a:lnTo>
                      <a:pt x="0" y="3925"/>
                    </a:lnTo>
                    <a:lnTo>
                      <a:pt x="5439" y="3925"/>
                    </a:lnTo>
                    <a:lnTo>
                      <a:pt x="5439" y="6"/>
                    </a:lnTo>
                    <a:lnTo>
                      <a:pt x="3039" y="6"/>
                    </a:lnTo>
                    <a:cubicBezTo>
                      <a:pt x="2671" y="6"/>
                      <a:pt x="2332" y="0"/>
                      <a:pt x="2024" y="0"/>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g21b45e5ba68_4_36"/>
              <p:cNvSpPr/>
              <p:nvPr/>
            </p:nvSpPr>
            <p:spPr>
              <a:xfrm>
                <a:off x="1014325" y="1324625"/>
                <a:ext cx="3061392" cy="721204"/>
              </a:xfrm>
              <a:custGeom>
                <a:rect b="b" l="l" r="r" t="t"/>
                <a:pathLst>
                  <a:path extrusionOk="0" h="46335" w="171147">
                    <a:moveTo>
                      <a:pt x="3677" y="0"/>
                    </a:moveTo>
                    <a:cubicBezTo>
                      <a:pt x="1641" y="0"/>
                      <a:pt x="1" y="1641"/>
                      <a:pt x="1" y="3798"/>
                    </a:cubicBezTo>
                    <a:lnTo>
                      <a:pt x="1" y="38222"/>
                    </a:lnTo>
                    <a:cubicBezTo>
                      <a:pt x="1" y="42658"/>
                      <a:pt x="3677" y="46334"/>
                      <a:pt x="8113" y="46334"/>
                    </a:cubicBezTo>
                    <a:lnTo>
                      <a:pt x="163065" y="46334"/>
                    </a:lnTo>
                    <a:cubicBezTo>
                      <a:pt x="167622" y="46334"/>
                      <a:pt x="171147" y="42658"/>
                      <a:pt x="171147" y="38222"/>
                    </a:cubicBezTo>
                    <a:lnTo>
                      <a:pt x="171147" y="8113"/>
                    </a:lnTo>
                    <a:cubicBezTo>
                      <a:pt x="171147" y="3677"/>
                      <a:pt x="167622" y="0"/>
                      <a:pt x="16306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g21b45e5ba68_4_36"/>
              <p:cNvSpPr/>
              <p:nvPr/>
            </p:nvSpPr>
            <p:spPr>
              <a:xfrm>
                <a:off x="1014325" y="1342120"/>
                <a:ext cx="3061392" cy="719305"/>
              </a:xfrm>
              <a:custGeom>
                <a:rect b="b" l="l" r="r" t="t"/>
                <a:pathLst>
                  <a:path extrusionOk="0" h="46213" w="171147">
                    <a:moveTo>
                      <a:pt x="3677" y="1"/>
                    </a:moveTo>
                    <a:cubicBezTo>
                      <a:pt x="1641" y="1"/>
                      <a:pt x="1" y="1672"/>
                      <a:pt x="1" y="3677"/>
                    </a:cubicBezTo>
                    <a:lnTo>
                      <a:pt x="1" y="38131"/>
                    </a:lnTo>
                    <a:cubicBezTo>
                      <a:pt x="1" y="42688"/>
                      <a:pt x="3677" y="46213"/>
                      <a:pt x="8113" y="46213"/>
                    </a:cubicBezTo>
                    <a:lnTo>
                      <a:pt x="163065" y="46213"/>
                    </a:lnTo>
                    <a:cubicBezTo>
                      <a:pt x="167622" y="46213"/>
                      <a:pt x="171147" y="42688"/>
                      <a:pt x="171147" y="38131"/>
                    </a:cubicBezTo>
                    <a:lnTo>
                      <a:pt x="171147" y="8113"/>
                    </a:lnTo>
                    <a:cubicBezTo>
                      <a:pt x="171147" y="3677"/>
                      <a:pt x="167622" y="1"/>
                      <a:pt x="163065" y="1"/>
                    </a:cubicBezTo>
                    <a:close/>
                  </a:path>
                </a:pathLst>
              </a:custGeom>
              <a:solidFill>
                <a:srgbClr val="B2B3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g21b45e5ba68_4_36"/>
              <p:cNvSpPr/>
              <p:nvPr/>
            </p:nvSpPr>
            <p:spPr>
              <a:xfrm>
                <a:off x="1014325" y="1332657"/>
                <a:ext cx="3061392" cy="721204"/>
              </a:xfrm>
              <a:custGeom>
                <a:rect b="b" l="l" r="r" t="t"/>
                <a:pathLst>
                  <a:path extrusionOk="0" h="46335" w="171147">
                    <a:moveTo>
                      <a:pt x="3677" y="1"/>
                    </a:moveTo>
                    <a:cubicBezTo>
                      <a:pt x="1641" y="1"/>
                      <a:pt x="1" y="1763"/>
                      <a:pt x="1" y="3799"/>
                    </a:cubicBezTo>
                    <a:lnTo>
                      <a:pt x="1" y="38223"/>
                    </a:lnTo>
                    <a:cubicBezTo>
                      <a:pt x="1" y="42658"/>
                      <a:pt x="3677" y="46335"/>
                      <a:pt x="8113" y="46335"/>
                    </a:cubicBezTo>
                    <a:lnTo>
                      <a:pt x="163065" y="46335"/>
                    </a:lnTo>
                    <a:cubicBezTo>
                      <a:pt x="167622" y="46335"/>
                      <a:pt x="171147" y="42658"/>
                      <a:pt x="171147" y="38223"/>
                    </a:cubicBezTo>
                    <a:lnTo>
                      <a:pt x="171147" y="8083"/>
                    </a:lnTo>
                    <a:cubicBezTo>
                      <a:pt x="171147" y="3647"/>
                      <a:pt x="167622" y="1"/>
                      <a:pt x="163065" y="1"/>
                    </a:cubicBezTo>
                    <a:close/>
                  </a:path>
                </a:pathLst>
              </a:custGeom>
              <a:solidFill>
                <a:srgbClr val="E6E6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g21b45e5ba68_4_36"/>
              <p:cNvSpPr/>
              <p:nvPr/>
            </p:nvSpPr>
            <p:spPr>
              <a:xfrm>
                <a:off x="976975" y="1399336"/>
                <a:ext cx="472927" cy="573664"/>
              </a:xfrm>
              <a:custGeom>
                <a:rect b="b" l="l" r="r" t="t"/>
                <a:pathLst>
                  <a:path extrusionOk="0" h="36856" w="30384">
                    <a:moveTo>
                      <a:pt x="0" y="1"/>
                    </a:moveTo>
                    <a:lnTo>
                      <a:pt x="0" y="18504"/>
                    </a:lnTo>
                    <a:lnTo>
                      <a:pt x="0" y="36855"/>
                    </a:lnTo>
                    <a:cubicBezTo>
                      <a:pt x="0" y="36734"/>
                      <a:pt x="122" y="35974"/>
                      <a:pt x="1520" y="35974"/>
                    </a:cubicBezTo>
                    <a:lnTo>
                      <a:pt x="30383" y="35974"/>
                    </a:lnTo>
                    <a:lnTo>
                      <a:pt x="30383" y="882"/>
                    </a:lnTo>
                    <a:lnTo>
                      <a:pt x="1520" y="882"/>
                    </a:lnTo>
                    <a:cubicBezTo>
                      <a:pt x="122" y="882"/>
                      <a:pt x="0" y="122"/>
                      <a:pt x="0" y="1"/>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g21b45e5ba68_4_36"/>
              <p:cNvSpPr/>
              <p:nvPr/>
            </p:nvSpPr>
            <p:spPr>
              <a:xfrm>
                <a:off x="976975" y="1415415"/>
                <a:ext cx="472927" cy="573181"/>
              </a:xfrm>
              <a:custGeom>
                <a:rect b="b" l="l" r="r" t="t"/>
                <a:pathLst>
                  <a:path extrusionOk="0" h="36825" w="30384">
                    <a:moveTo>
                      <a:pt x="0" y="1"/>
                    </a:moveTo>
                    <a:lnTo>
                      <a:pt x="0" y="18352"/>
                    </a:lnTo>
                    <a:lnTo>
                      <a:pt x="0" y="36825"/>
                    </a:lnTo>
                    <a:cubicBezTo>
                      <a:pt x="0" y="36703"/>
                      <a:pt x="122" y="35944"/>
                      <a:pt x="1520" y="35944"/>
                    </a:cubicBezTo>
                    <a:lnTo>
                      <a:pt x="30383" y="35944"/>
                    </a:lnTo>
                    <a:lnTo>
                      <a:pt x="30383" y="882"/>
                    </a:lnTo>
                    <a:lnTo>
                      <a:pt x="1520" y="882"/>
                    </a:lnTo>
                    <a:cubicBezTo>
                      <a:pt x="122" y="882"/>
                      <a:pt x="0" y="122"/>
                      <a:pt x="0" y="1"/>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g21b45e5ba68_4_36"/>
              <p:cNvSpPr/>
              <p:nvPr/>
            </p:nvSpPr>
            <p:spPr>
              <a:xfrm>
                <a:off x="976975" y="1409267"/>
                <a:ext cx="472927" cy="571298"/>
              </a:xfrm>
              <a:custGeom>
                <a:rect b="b" l="l" r="r" t="t"/>
                <a:pathLst>
                  <a:path extrusionOk="0" h="36704" w="30384">
                    <a:moveTo>
                      <a:pt x="0" y="1"/>
                    </a:moveTo>
                    <a:lnTo>
                      <a:pt x="0" y="18352"/>
                    </a:lnTo>
                    <a:lnTo>
                      <a:pt x="0" y="36703"/>
                    </a:lnTo>
                    <a:cubicBezTo>
                      <a:pt x="0" y="36582"/>
                      <a:pt x="122" y="35822"/>
                      <a:pt x="1520" y="35822"/>
                    </a:cubicBezTo>
                    <a:lnTo>
                      <a:pt x="30383" y="35822"/>
                    </a:lnTo>
                    <a:lnTo>
                      <a:pt x="30383" y="882"/>
                    </a:lnTo>
                    <a:lnTo>
                      <a:pt x="1520" y="882"/>
                    </a:lnTo>
                    <a:cubicBezTo>
                      <a:pt x="122" y="882"/>
                      <a:pt x="0" y="123"/>
                      <a:pt x="0" y="1"/>
                    </a:cubicBezTo>
                    <a:close/>
                  </a:path>
                </a:pathLst>
              </a:custGeom>
              <a:solidFill>
                <a:srgbClr val="96CA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96CA57"/>
                  </a:solidFill>
                  <a:latin typeface="Arial"/>
                  <a:ea typeface="Arial"/>
                  <a:cs typeface="Arial"/>
                  <a:sym typeface="Arial"/>
                </a:endParaRPr>
              </a:p>
            </p:txBody>
          </p:sp>
          <p:sp>
            <p:nvSpPr>
              <p:cNvPr id="1168" name="Google Shape;1168;g21b45e5ba68_4_36"/>
              <p:cNvSpPr/>
              <p:nvPr/>
            </p:nvSpPr>
            <p:spPr>
              <a:xfrm>
                <a:off x="1449886" y="1381841"/>
                <a:ext cx="33589" cy="624732"/>
              </a:xfrm>
              <a:custGeom>
                <a:rect b="b" l="l" r="r" t="t"/>
                <a:pathLst>
                  <a:path extrusionOk="0" h="40137" w="2158">
                    <a:moveTo>
                      <a:pt x="0" y="1"/>
                    </a:moveTo>
                    <a:lnTo>
                      <a:pt x="0" y="40136"/>
                    </a:lnTo>
                    <a:cubicBezTo>
                      <a:pt x="0" y="40136"/>
                      <a:pt x="2157" y="25705"/>
                      <a:pt x="0" y="1"/>
                    </a:cubicBezTo>
                    <a:close/>
                  </a:path>
                </a:pathLst>
              </a:custGeom>
              <a:solidFill>
                <a:srgbClr val="F1F1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g21b45e5ba68_4_36"/>
              <p:cNvSpPr/>
              <p:nvPr/>
            </p:nvSpPr>
            <p:spPr>
              <a:xfrm>
                <a:off x="1644713" y="1413064"/>
                <a:ext cx="404363" cy="543857"/>
              </a:xfrm>
              <a:custGeom>
                <a:rect b="b" l="l" r="r" t="t"/>
                <a:pathLst>
                  <a:path extrusionOk="0" h="34941" w="25979">
                    <a:moveTo>
                      <a:pt x="1" y="0"/>
                    </a:moveTo>
                    <a:lnTo>
                      <a:pt x="1" y="34940"/>
                    </a:lnTo>
                    <a:lnTo>
                      <a:pt x="20145" y="34940"/>
                    </a:lnTo>
                    <a:cubicBezTo>
                      <a:pt x="23304" y="34940"/>
                      <a:pt x="25978" y="32297"/>
                      <a:pt x="25978" y="29137"/>
                    </a:cubicBezTo>
                    <a:lnTo>
                      <a:pt x="25978" y="5834"/>
                    </a:lnTo>
                    <a:cubicBezTo>
                      <a:pt x="25978" y="2674"/>
                      <a:pt x="23304" y="0"/>
                      <a:pt x="20145" y="0"/>
                    </a:cubicBezTo>
                    <a:close/>
                  </a:path>
                </a:pathLst>
              </a:custGeom>
              <a:solidFill>
                <a:srgbClr val="8AB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g21b45e5ba68_4_36"/>
              <p:cNvSpPr/>
              <p:nvPr/>
            </p:nvSpPr>
            <p:spPr>
              <a:xfrm>
                <a:off x="1644713" y="1429143"/>
                <a:ext cx="404363" cy="541958"/>
              </a:xfrm>
              <a:custGeom>
                <a:rect b="b" l="l" r="r" t="t"/>
                <a:pathLst>
                  <a:path extrusionOk="0" h="34819" w="25979">
                    <a:moveTo>
                      <a:pt x="1" y="0"/>
                    </a:moveTo>
                    <a:lnTo>
                      <a:pt x="1" y="34819"/>
                    </a:lnTo>
                    <a:lnTo>
                      <a:pt x="20145" y="34819"/>
                    </a:lnTo>
                    <a:cubicBezTo>
                      <a:pt x="23304" y="34819"/>
                      <a:pt x="25978" y="32267"/>
                      <a:pt x="25978" y="29107"/>
                    </a:cubicBezTo>
                    <a:lnTo>
                      <a:pt x="25978" y="5803"/>
                    </a:lnTo>
                    <a:cubicBezTo>
                      <a:pt x="25978" y="2643"/>
                      <a:pt x="23304" y="0"/>
                      <a:pt x="20145" y="0"/>
                    </a:cubicBezTo>
                    <a:close/>
                  </a:path>
                </a:pathLst>
              </a:custGeom>
              <a:solidFill>
                <a:srgbClr val="8AB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g21b45e5ba68_4_36"/>
              <p:cNvSpPr/>
              <p:nvPr/>
            </p:nvSpPr>
            <p:spPr>
              <a:xfrm>
                <a:off x="1644713" y="1422995"/>
                <a:ext cx="404363" cy="541958"/>
              </a:xfrm>
              <a:custGeom>
                <a:rect b="b" l="l" r="r" t="t"/>
                <a:pathLst>
                  <a:path extrusionOk="0" h="34819" w="25979">
                    <a:moveTo>
                      <a:pt x="1" y="0"/>
                    </a:moveTo>
                    <a:lnTo>
                      <a:pt x="1" y="34819"/>
                    </a:lnTo>
                    <a:lnTo>
                      <a:pt x="20145" y="34819"/>
                    </a:lnTo>
                    <a:cubicBezTo>
                      <a:pt x="23304" y="34819"/>
                      <a:pt x="25978" y="32175"/>
                      <a:pt x="25978" y="28985"/>
                    </a:cubicBezTo>
                    <a:lnTo>
                      <a:pt x="25978" y="5712"/>
                    </a:lnTo>
                    <a:cubicBezTo>
                      <a:pt x="25978" y="2552"/>
                      <a:pt x="23304" y="0"/>
                      <a:pt x="20145" y="0"/>
                    </a:cubicBezTo>
                    <a:close/>
                  </a:path>
                </a:pathLst>
              </a:custGeom>
              <a:solidFill>
                <a:srgbClr val="96CA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g21b45e5ba68_4_36"/>
              <p:cNvSpPr/>
              <p:nvPr/>
            </p:nvSpPr>
            <p:spPr>
              <a:xfrm>
                <a:off x="1644713" y="1383740"/>
                <a:ext cx="4280" cy="29340"/>
              </a:xfrm>
              <a:custGeom>
                <a:rect b="b" l="l" r="r" t="t"/>
                <a:pathLst>
                  <a:path extrusionOk="0" h="1885" w="275">
                    <a:moveTo>
                      <a:pt x="1" y="0"/>
                    </a:moveTo>
                    <a:lnTo>
                      <a:pt x="1" y="1884"/>
                    </a:lnTo>
                    <a:lnTo>
                      <a:pt x="274" y="1884"/>
                    </a:lnTo>
                    <a:cubicBezTo>
                      <a:pt x="153" y="1276"/>
                      <a:pt x="153" y="638"/>
                      <a:pt x="1" y="0"/>
                    </a:cubicBezTo>
                    <a:close/>
                  </a:path>
                </a:pathLst>
              </a:custGeom>
              <a:solidFill>
                <a:srgbClr val="C8C8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g21b45e5ba68_4_36"/>
              <p:cNvSpPr/>
              <p:nvPr/>
            </p:nvSpPr>
            <p:spPr>
              <a:xfrm>
                <a:off x="1644713" y="1971085"/>
                <a:ext cx="4280" cy="35488"/>
              </a:xfrm>
              <a:custGeom>
                <a:rect b="b" l="l" r="r" t="t"/>
                <a:pathLst>
                  <a:path extrusionOk="0" h="2280" w="275">
                    <a:moveTo>
                      <a:pt x="1" y="1"/>
                    </a:moveTo>
                    <a:lnTo>
                      <a:pt x="1" y="2279"/>
                    </a:lnTo>
                    <a:cubicBezTo>
                      <a:pt x="1" y="2279"/>
                      <a:pt x="153" y="1520"/>
                      <a:pt x="274" y="1"/>
                    </a:cubicBezTo>
                    <a:close/>
                  </a:path>
                </a:pathLst>
              </a:custGeom>
              <a:solidFill>
                <a:srgbClr val="C8C8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g21b45e5ba68_4_36"/>
              <p:cNvSpPr/>
              <p:nvPr/>
            </p:nvSpPr>
            <p:spPr>
              <a:xfrm>
                <a:off x="1644713" y="1422995"/>
                <a:ext cx="26025" cy="541958"/>
              </a:xfrm>
              <a:custGeom>
                <a:rect b="b" l="l" r="r" t="t"/>
                <a:pathLst>
                  <a:path extrusionOk="0" h="34819" w="1672">
                    <a:moveTo>
                      <a:pt x="1" y="0"/>
                    </a:moveTo>
                    <a:lnTo>
                      <a:pt x="1" y="34819"/>
                    </a:lnTo>
                    <a:lnTo>
                      <a:pt x="396" y="34819"/>
                    </a:lnTo>
                    <a:cubicBezTo>
                      <a:pt x="912" y="29745"/>
                      <a:pt x="1672" y="17865"/>
                      <a:pt x="274" y="0"/>
                    </a:cubicBezTo>
                    <a:close/>
                  </a:path>
                </a:pathLst>
              </a:custGeom>
              <a:solidFill>
                <a:srgbClr val="0E2A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75" name="Google Shape;1175;g21b45e5ba68_4_36"/>
            <p:cNvSpPr txBox="1"/>
            <p:nvPr/>
          </p:nvSpPr>
          <p:spPr>
            <a:xfrm>
              <a:off x="2241403" y="1511098"/>
              <a:ext cx="1796100" cy="36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lang="en-US" sz="1700">
                  <a:latin typeface="Fira Sans Extra Condensed Medium"/>
                  <a:ea typeface="Fira Sans Extra Condensed Medium"/>
                  <a:cs typeface="Fira Sans Extra Condensed Medium"/>
                  <a:sym typeface="Fira Sans Extra Condensed Medium"/>
                </a:rPr>
                <a:t>K Nearest Neighbor</a:t>
              </a:r>
              <a:endParaRPr b="0" i="0" sz="1700" u="none" cap="none" strike="noStrike">
                <a:solidFill>
                  <a:srgbClr val="000000"/>
                </a:solidFill>
                <a:latin typeface="Fira Sans Extra Condensed Medium"/>
                <a:ea typeface="Fira Sans Extra Condensed Medium"/>
                <a:cs typeface="Fira Sans Extra Condensed Medium"/>
                <a:sym typeface="Fira Sans Extra Condensed Medium"/>
              </a:endParaRPr>
            </a:p>
          </p:txBody>
        </p:sp>
      </p:grpSp>
      <p:grpSp>
        <p:nvGrpSpPr>
          <p:cNvPr id="1176" name="Google Shape;1176;g21b45e5ba68_4_36"/>
          <p:cNvGrpSpPr/>
          <p:nvPr/>
        </p:nvGrpSpPr>
        <p:grpSpPr>
          <a:xfrm>
            <a:off x="4897531" y="5247042"/>
            <a:ext cx="192534" cy="150143"/>
            <a:chOff x="2874730" y="3745828"/>
            <a:chExt cx="72126" cy="53788"/>
          </a:xfrm>
        </p:grpSpPr>
        <p:sp>
          <p:nvSpPr>
            <p:cNvPr id="1177" name="Google Shape;1177;g21b45e5ba68_4_36"/>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g21b45e5ba68_4_36"/>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79" name="Google Shape;1179;g21b45e5ba68_4_36"/>
          <p:cNvSpPr txBox="1"/>
          <p:nvPr/>
        </p:nvSpPr>
        <p:spPr>
          <a:xfrm>
            <a:off x="386600" y="940250"/>
            <a:ext cx="8370900" cy="785100"/>
          </a:xfrm>
          <a:prstGeom prst="rect">
            <a:avLst/>
          </a:prstGeom>
          <a:noFill/>
          <a:ln>
            <a:noFill/>
          </a:ln>
        </p:spPr>
        <p:txBody>
          <a:bodyPr anchorCtr="0" anchor="t" bIns="91425" lIns="91425" spcFirstLastPara="1" rIns="91425" wrap="square" tIns="91425">
            <a:spAutoFit/>
          </a:bodyPr>
          <a:lstStyle/>
          <a:p>
            <a:pPr indent="0" lvl="0" marL="12700" rtl="0" algn="l">
              <a:lnSpc>
                <a:spcPct val="116700"/>
              </a:lnSpc>
              <a:spcBef>
                <a:spcPts val="0"/>
              </a:spcBef>
              <a:spcAft>
                <a:spcPts val="0"/>
              </a:spcAft>
              <a:buNone/>
            </a:pPr>
            <a:r>
              <a:rPr lang="en-US" sz="1800">
                <a:solidFill>
                  <a:srgbClr val="444444"/>
                </a:solidFill>
                <a:latin typeface="Gill Sans"/>
                <a:ea typeface="Gill Sans"/>
                <a:cs typeface="Gill Sans"/>
                <a:sym typeface="Gill Sans"/>
              </a:rPr>
              <a:t>To fully test the relationship between the features and the target variables, a variety of statistical analysis were conducted</a:t>
            </a:r>
            <a:endParaRPr sz="1800">
              <a:solidFill>
                <a:schemeClr val="dk1"/>
              </a:solidFill>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83" name="Shape 1183"/>
        <p:cNvGrpSpPr/>
        <p:nvPr/>
      </p:nvGrpSpPr>
      <p:grpSpPr>
        <a:xfrm>
          <a:off x="0" y="0"/>
          <a:ext cx="0" cy="0"/>
          <a:chOff x="0" y="0"/>
          <a:chExt cx="0" cy="0"/>
        </a:xfrm>
      </p:grpSpPr>
      <p:grpSp>
        <p:nvGrpSpPr>
          <p:cNvPr id="1184" name="Google Shape;1184;g21a6362f813_12_32"/>
          <p:cNvGrpSpPr/>
          <p:nvPr/>
        </p:nvGrpSpPr>
        <p:grpSpPr>
          <a:xfrm>
            <a:off x="0" y="0"/>
            <a:ext cx="9144091" cy="484579"/>
            <a:chOff x="0" y="0"/>
            <a:chExt cx="10058400" cy="549160"/>
          </a:xfrm>
        </p:grpSpPr>
        <p:pic>
          <p:nvPicPr>
            <p:cNvPr id="1185" name="Google Shape;1185;g21a6362f813_12_32"/>
            <p:cNvPicPr preferRelativeResize="0"/>
            <p:nvPr/>
          </p:nvPicPr>
          <p:blipFill rotWithShape="1">
            <a:blip r:embed="rId3">
              <a:alphaModFix/>
            </a:blip>
            <a:srcRect b="0" l="0" r="0" t="0"/>
            <a:stretch/>
          </p:blipFill>
          <p:spPr>
            <a:xfrm>
              <a:off x="9354311" y="425875"/>
              <a:ext cx="246888" cy="123285"/>
            </a:xfrm>
            <a:prstGeom prst="rect">
              <a:avLst/>
            </a:prstGeom>
            <a:noFill/>
            <a:ln>
              <a:noFill/>
            </a:ln>
          </p:spPr>
        </p:pic>
        <p:sp>
          <p:nvSpPr>
            <p:cNvPr id="1186" name="Google Shape;1186;g21a6362f813_12_32"/>
            <p:cNvSpPr/>
            <p:nvPr/>
          </p:nvSpPr>
          <p:spPr>
            <a:xfrm>
              <a:off x="0" y="0"/>
              <a:ext cx="10058400" cy="179705"/>
            </a:xfrm>
            <a:custGeom>
              <a:rect b="b" l="l" r="r" t="t"/>
              <a:pathLst>
                <a:path extrusionOk="0" h="179705" w="10058400">
                  <a:moveTo>
                    <a:pt x="0" y="179324"/>
                  </a:moveTo>
                  <a:lnTo>
                    <a:pt x="10058400" y="179324"/>
                  </a:lnTo>
                  <a:lnTo>
                    <a:pt x="10058400" y="0"/>
                  </a:lnTo>
                  <a:lnTo>
                    <a:pt x="0" y="0"/>
                  </a:lnTo>
                  <a:lnTo>
                    <a:pt x="0" y="179324"/>
                  </a:lnTo>
                  <a:close/>
                </a:path>
              </a:pathLst>
            </a:custGeom>
            <a:solidFill>
              <a:srgbClr val="29B5E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300"/>
            </a:p>
          </p:txBody>
        </p:sp>
      </p:grpSp>
      <p:sp>
        <p:nvSpPr>
          <p:cNvPr id="1187" name="Google Shape;1187;g21a6362f813_12_32"/>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sp>
        <p:nvSpPr>
          <p:cNvPr id="1188" name="Google Shape;1188;g21a6362f813_12_32"/>
          <p:cNvSpPr txBox="1"/>
          <p:nvPr>
            <p:ph idx="12" type="sldNum"/>
          </p:nvPr>
        </p:nvSpPr>
        <p:spPr>
          <a:xfrm>
            <a:off x="8009501" y="6482075"/>
            <a:ext cx="9213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b="0">
              <a:solidFill>
                <a:srgbClr val="A1A0A0"/>
              </a:solidFill>
              <a:latin typeface="Lucida Sans"/>
              <a:ea typeface="Lucida Sans"/>
              <a:cs typeface="Lucida Sans"/>
              <a:sym typeface="Lucida Sans"/>
            </a:endParaRPr>
          </a:p>
        </p:txBody>
      </p:sp>
      <p:sp>
        <p:nvSpPr>
          <p:cNvPr id="1189" name="Google Shape;1189;g21a6362f813_12_32"/>
          <p:cNvSpPr/>
          <p:nvPr/>
        </p:nvSpPr>
        <p:spPr>
          <a:xfrm>
            <a:off x="289875" y="3410338"/>
            <a:ext cx="8564256" cy="52850"/>
          </a:xfrm>
          <a:custGeom>
            <a:rect b="b" l="l" r="r" t="t"/>
            <a:pathLst>
              <a:path extrusionOk="0" h="886" w="78788">
                <a:moveTo>
                  <a:pt x="78787" y="159"/>
                </a:moveTo>
                <a:lnTo>
                  <a:pt x="78787" y="714"/>
                </a:lnTo>
                <a:cubicBezTo>
                  <a:pt x="78787" y="806"/>
                  <a:pt x="78721" y="885"/>
                  <a:pt x="78629" y="885"/>
                </a:cubicBezTo>
                <a:lnTo>
                  <a:pt x="159" y="885"/>
                </a:lnTo>
                <a:cubicBezTo>
                  <a:pt x="66" y="885"/>
                  <a:pt x="0" y="806"/>
                  <a:pt x="0" y="714"/>
                </a:cubicBezTo>
                <a:lnTo>
                  <a:pt x="0" y="159"/>
                </a:lnTo>
                <a:cubicBezTo>
                  <a:pt x="0" y="67"/>
                  <a:pt x="66" y="1"/>
                  <a:pt x="159" y="1"/>
                </a:cubicBezTo>
                <a:lnTo>
                  <a:pt x="78629" y="1"/>
                </a:lnTo>
                <a:cubicBezTo>
                  <a:pt x="78721" y="1"/>
                  <a:pt x="78787" y="80"/>
                  <a:pt x="78787" y="159"/>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g21a6362f813_12_32"/>
          <p:cNvSpPr/>
          <p:nvPr/>
        </p:nvSpPr>
        <p:spPr>
          <a:xfrm>
            <a:off x="609718" y="2200849"/>
            <a:ext cx="972640" cy="1019377"/>
          </a:xfrm>
          <a:custGeom>
            <a:rect b="b" l="l" r="r" t="t"/>
            <a:pathLst>
              <a:path extrusionOk="0" h="21004" w="20041">
                <a:moveTo>
                  <a:pt x="10021" y="21004"/>
                </a:moveTo>
                <a:lnTo>
                  <a:pt x="12265" y="18760"/>
                </a:lnTo>
                <a:cubicBezTo>
                  <a:pt x="16952" y="17624"/>
                  <a:pt x="20041" y="13162"/>
                  <a:pt x="19473" y="8383"/>
                </a:cubicBezTo>
                <a:cubicBezTo>
                  <a:pt x="18906" y="3604"/>
                  <a:pt x="14839" y="0"/>
                  <a:pt x="10021" y="0"/>
                </a:cubicBezTo>
                <a:cubicBezTo>
                  <a:pt x="5202" y="0"/>
                  <a:pt x="1149" y="3604"/>
                  <a:pt x="582" y="8383"/>
                </a:cubicBezTo>
                <a:cubicBezTo>
                  <a:pt x="1" y="13162"/>
                  <a:pt x="3103" y="17624"/>
                  <a:pt x="7777" y="18760"/>
                </a:cubicBezTo>
                <a:close/>
              </a:path>
            </a:pathLst>
          </a:custGeom>
          <a:solidFill>
            <a:srgbClr val="96C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g21a6362f813_12_32"/>
          <p:cNvSpPr/>
          <p:nvPr/>
        </p:nvSpPr>
        <p:spPr>
          <a:xfrm>
            <a:off x="3165167" y="3638187"/>
            <a:ext cx="967429" cy="1009820"/>
          </a:xfrm>
          <a:custGeom>
            <a:rect b="b" l="l" r="r" t="t"/>
            <a:pathLst>
              <a:path extrusionOk="0" h="20992" w="20041">
                <a:moveTo>
                  <a:pt x="10021" y="1"/>
                </a:moveTo>
                <a:lnTo>
                  <a:pt x="12265" y="2245"/>
                </a:lnTo>
                <a:cubicBezTo>
                  <a:pt x="16952" y="3380"/>
                  <a:pt x="20041" y="7829"/>
                  <a:pt x="19473" y="12621"/>
                </a:cubicBezTo>
                <a:cubicBezTo>
                  <a:pt x="18892" y="17400"/>
                  <a:pt x="14839" y="20991"/>
                  <a:pt x="10021" y="20991"/>
                </a:cubicBezTo>
                <a:cubicBezTo>
                  <a:pt x="5202" y="20991"/>
                  <a:pt x="1149" y="17400"/>
                  <a:pt x="568" y="12621"/>
                </a:cubicBezTo>
                <a:cubicBezTo>
                  <a:pt x="1" y="7829"/>
                  <a:pt x="3090" y="3380"/>
                  <a:pt x="7776" y="2245"/>
                </a:cubicBezTo>
                <a:close/>
              </a:path>
            </a:pathLst>
          </a:custGeom>
          <a:solidFill>
            <a:srgbClr val="244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g21a6362f813_12_32"/>
          <p:cNvSpPr/>
          <p:nvPr/>
        </p:nvSpPr>
        <p:spPr>
          <a:xfrm>
            <a:off x="5376925" y="2200852"/>
            <a:ext cx="989574" cy="1034500"/>
          </a:xfrm>
          <a:custGeom>
            <a:rect b="b" l="l" r="r" t="t"/>
            <a:pathLst>
              <a:path extrusionOk="0" h="21004" w="20041">
                <a:moveTo>
                  <a:pt x="10020" y="21004"/>
                </a:moveTo>
                <a:lnTo>
                  <a:pt x="12265" y="18760"/>
                </a:lnTo>
                <a:cubicBezTo>
                  <a:pt x="16951" y="17624"/>
                  <a:pt x="20040" y="13162"/>
                  <a:pt x="19473" y="8383"/>
                </a:cubicBezTo>
                <a:cubicBezTo>
                  <a:pt x="18892" y="3604"/>
                  <a:pt x="14839" y="0"/>
                  <a:pt x="10020" y="0"/>
                </a:cubicBezTo>
                <a:cubicBezTo>
                  <a:pt x="5202" y="0"/>
                  <a:pt x="1149" y="3604"/>
                  <a:pt x="568" y="8383"/>
                </a:cubicBezTo>
                <a:cubicBezTo>
                  <a:pt x="0" y="13162"/>
                  <a:pt x="3090" y="17624"/>
                  <a:pt x="7776" y="18760"/>
                </a:cubicBezTo>
                <a:close/>
              </a:path>
            </a:pathLst>
          </a:custGeom>
          <a:solidFill>
            <a:srgbClr val="96C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g21a6362f813_12_32"/>
          <p:cNvSpPr/>
          <p:nvPr/>
        </p:nvSpPr>
        <p:spPr>
          <a:xfrm>
            <a:off x="7713236" y="3664850"/>
            <a:ext cx="966828" cy="1009820"/>
          </a:xfrm>
          <a:custGeom>
            <a:rect b="b" l="l" r="r" t="t"/>
            <a:pathLst>
              <a:path extrusionOk="0" h="20992" w="20041">
                <a:moveTo>
                  <a:pt x="10021" y="1"/>
                </a:moveTo>
                <a:lnTo>
                  <a:pt x="12265" y="2245"/>
                </a:lnTo>
                <a:cubicBezTo>
                  <a:pt x="16939" y="3380"/>
                  <a:pt x="20041" y="7829"/>
                  <a:pt x="19460" y="12621"/>
                </a:cubicBezTo>
                <a:cubicBezTo>
                  <a:pt x="18892" y="17400"/>
                  <a:pt x="14839" y="20991"/>
                  <a:pt x="10021" y="20991"/>
                </a:cubicBezTo>
                <a:cubicBezTo>
                  <a:pt x="5202" y="20991"/>
                  <a:pt x="1149" y="17400"/>
                  <a:pt x="569" y="12621"/>
                </a:cubicBezTo>
                <a:cubicBezTo>
                  <a:pt x="1" y="7829"/>
                  <a:pt x="3090" y="3380"/>
                  <a:pt x="7777" y="2245"/>
                </a:cubicBezTo>
                <a:close/>
              </a:path>
            </a:pathLst>
          </a:custGeom>
          <a:solidFill>
            <a:srgbClr val="244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g21a6362f813_12_32"/>
          <p:cNvSpPr txBox="1"/>
          <p:nvPr/>
        </p:nvSpPr>
        <p:spPr>
          <a:xfrm>
            <a:off x="5418475" y="2422352"/>
            <a:ext cx="908700" cy="47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latin typeface="Gill Sans"/>
                <a:ea typeface="Gill Sans"/>
                <a:cs typeface="Gill Sans"/>
                <a:sym typeface="Gill Sans"/>
              </a:rPr>
              <a:t>3</a:t>
            </a:r>
            <a:endParaRPr sz="2000">
              <a:solidFill>
                <a:srgbClr val="FFFFFF"/>
              </a:solidFill>
              <a:latin typeface="Gill Sans"/>
              <a:ea typeface="Gill Sans"/>
              <a:cs typeface="Gill Sans"/>
              <a:sym typeface="Gill Sans"/>
            </a:endParaRPr>
          </a:p>
        </p:txBody>
      </p:sp>
      <p:sp>
        <p:nvSpPr>
          <p:cNvPr id="1195" name="Google Shape;1195;g21a6362f813_12_32"/>
          <p:cNvSpPr txBox="1"/>
          <p:nvPr/>
        </p:nvSpPr>
        <p:spPr>
          <a:xfrm>
            <a:off x="3164413" y="3932000"/>
            <a:ext cx="989700" cy="47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latin typeface="Gill Sans"/>
                <a:ea typeface="Gill Sans"/>
                <a:cs typeface="Gill Sans"/>
                <a:sym typeface="Gill Sans"/>
              </a:rPr>
              <a:t>2</a:t>
            </a:r>
            <a:endParaRPr sz="2000">
              <a:solidFill>
                <a:srgbClr val="FFFFFF"/>
              </a:solidFill>
              <a:latin typeface="Gill Sans"/>
              <a:ea typeface="Gill Sans"/>
              <a:cs typeface="Gill Sans"/>
              <a:sym typeface="Gill Sans"/>
            </a:endParaRPr>
          </a:p>
        </p:txBody>
      </p:sp>
      <p:sp>
        <p:nvSpPr>
          <p:cNvPr id="1196" name="Google Shape;1196;g21a6362f813_12_32"/>
          <p:cNvSpPr txBox="1"/>
          <p:nvPr/>
        </p:nvSpPr>
        <p:spPr>
          <a:xfrm>
            <a:off x="7726625" y="3932022"/>
            <a:ext cx="908700" cy="47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latin typeface="Gill Sans"/>
                <a:ea typeface="Gill Sans"/>
                <a:cs typeface="Gill Sans"/>
                <a:sym typeface="Gill Sans"/>
              </a:rPr>
              <a:t>4</a:t>
            </a:r>
            <a:endParaRPr sz="2000">
              <a:solidFill>
                <a:srgbClr val="FFFFFF"/>
              </a:solidFill>
              <a:latin typeface="Gill Sans"/>
              <a:ea typeface="Gill Sans"/>
              <a:cs typeface="Gill Sans"/>
              <a:sym typeface="Gill Sans"/>
            </a:endParaRPr>
          </a:p>
        </p:txBody>
      </p:sp>
      <p:sp>
        <p:nvSpPr>
          <p:cNvPr id="1197" name="Google Shape;1197;g21a6362f813_12_32"/>
          <p:cNvSpPr txBox="1"/>
          <p:nvPr/>
        </p:nvSpPr>
        <p:spPr>
          <a:xfrm>
            <a:off x="7012300" y="2092550"/>
            <a:ext cx="2234100" cy="16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24467D"/>
                </a:solidFill>
                <a:latin typeface="Gill Sans"/>
                <a:ea typeface="Gill Sans"/>
                <a:cs typeface="Gill Sans"/>
                <a:sym typeface="Gill Sans"/>
              </a:rPr>
              <a:t>Champion Model</a:t>
            </a:r>
            <a:endParaRPr b="1" sz="1800">
              <a:solidFill>
                <a:srgbClr val="24467D"/>
              </a:solidFill>
              <a:latin typeface="Gill Sans"/>
              <a:ea typeface="Gill Sans"/>
              <a:cs typeface="Gill Sans"/>
              <a:sym typeface="Gill Sans"/>
            </a:endParaRPr>
          </a:p>
        </p:txBody>
      </p:sp>
      <p:sp>
        <p:nvSpPr>
          <p:cNvPr id="1198" name="Google Shape;1198;g21a6362f813_12_32"/>
          <p:cNvSpPr txBox="1"/>
          <p:nvPr/>
        </p:nvSpPr>
        <p:spPr>
          <a:xfrm>
            <a:off x="7084000" y="2429800"/>
            <a:ext cx="2090700" cy="57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dk1"/>
                </a:solidFill>
                <a:latin typeface="Gill Sans"/>
                <a:ea typeface="Gill Sans"/>
                <a:cs typeface="Gill Sans"/>
                <a:sym typeface="Gill Sans"/>
              </a:rPr>
              <a:t>C</a:t>
            </a:r>
            <a:r>
              <a:rPr lang="en-US" sz="1100">
                <a:solidFill>
                  <a:schemeClr val="dk1"/>
                </a:solidFill>
                <a:latin typeface="Gill Sans"/>
                <a:ea typeface="Gill Sans"/>
                <a:cs typeface="Gill Sans"/>
                <a:sym typeface="Gill Sans"/>
              </a:rPr>
              <a:t>ompare the Best Model </a:t>
            </a:r>
            <a:endParaRPr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select </a:t>
            </a:r>
            <a:endParaRPr sz="1100">
              <a:solidFill>
                <a:schemeClr val="dk1"/>
              </a:solidFill>
              <a:latin typeface="Gill Sans"/>
              <a:ea typeface="Gill Sans"/>
              <a:cs typeface="Gill Sans"/>
              <a:sym typeface="Gill Sans"/>
            </a:endParaRPr>
          </a:p>
          <a:p>
            <a:pPr indent="0" lvl="0" marL="0" rtl="0" algn="ctr">
              <a:spcBef>
                <a:spcPts val="0"/>
              </a:spcBef>
              <a:spcAft>
                <a:spcPts val="0"/>
              </a:spcAft>
              <a:buClr>
                <a:schemeClr val="dk1"/>
              </a:buClr>
              <a:buSzPts val="1100"/>
              <a:buFont typeface="Arial"/>
              <a:buNone/>
            </a:pPr>
            <a:r>
              <a:rPr lang="en-US" sz="1100">
                <a:solidFill>
                  <a:schemeClr val="dk1"/>
                </a:solidFill>
                <a:latin typeface="Gill Sans"/>
                <a:ea typeface="Gill Sans"/>
                <a:cs typeface="Gill Sans"/>
                <a:sym typeface="Gill Sans"/>
              </a:rPr>
              <a:t>Champion Model.</a:t>
            </a:r>
            <a:endParaRPr sz="1100">
              <a:latin typeface="Gill Sans"/>
              <a:ea typeface="Gill Sans"/>
              <a:cs typeface="Gill Sans"/>
              <a:sym typeface="Gill Sans"/>
            </a:endParaRPr>
          </a:p>
        </p:txBody>
      </p:sp>
      <p:sp>
        <p:nvSpPr>
          <p:cNvPr id="1199" name="Google Shape;1199;g21a6362f813_12_32"/>
          <p:cNvSpPr txBox="1"/>
          <p:nvPr/>
        </p:nvSpPr>
        <p:spPr>
          <a:xfrm>
            <a:off x="4661475" y="3935850"/>
            <a:ext cx="2557800" cy="16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96CA57"/>
                </a:solidFill>
                <a:latin typeface="Gill Sans"/>
                <a:ea typeface="Gill Sans"/>
                <a:cs typeface="Gill Sans"/>
                <a:sym typeface="Gill Sans"/>
              </a:rPr>
              <a:t>Refinement Required</a:t>
            </a:r>
            <a:endParaRPr b="1" sz="1800">
              <a:solidFill>
                <a:srgbClr val="96CA57"/>
              </a:solidFill>
              <a:latin typeface="Gill Sans"/>
              <a:ea typeface="Gill Sans"/>
              <a:cs typeface="Gill Sans"/>
              <a:sym typeface="Gill Sans"/>
            </a:endParaRPr>
          </a:p>
        </p:txBody>
      </p:sp>
      <p:sp>
        <p:nvSpPr>
          <p:cNvPr id="1200" name="Google Shape;1200;g21a6362f813_12_32"/>
          <p:cNvSpPr txBox="1"/>
          <p:nvPr/>
        </p:nvSpPr>
        <p:spPr>
          <a:xfrm>
            <a:off x="4925475" y="4203675"/>
            <a:ext cx="2029800" cy="88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dk1"/>
                </a:solidFill>
                <a:latin typeface="Gill Sans"/>
                <a:ea typeface="Gill Sans"/>
                <a:cs typeface="Gill Sans"/>
                <a:sym typeface="Gill Sans"/>
              </a:rPr>
              <a:t>Different Models </a:t>
            </a:r>
            <a:endParaRPr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generate </a:t>
            </a:r>
            <a:endParaRPr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Different Important Features.</a:t>
            </a:r>
            <a:endParaRPr sz="1100">
              <a:solidFill>
                <a:schemeClr val="dk1"/>
              </a:solidFill>
              <a:latin typeface="Gill Sans"/>
              <a:ea typeface="Gill Sans"/>
              <a:cs typeface="Gill Sans"/>
              <a:sym typeface="Gill Sans"/>
            </a:endParaRPr>
          </a:p>
          <a:p>
            <a:pPr indent="0" lvl="0" marL="0" rtl="0" algn="ctr">
              <a:spcBef>
                <a:spcPts val="0"/>
              </a:spcBef>
              <a:spcAft>
                <a:spcPts val="0"/>
              </a:spcAft>
              <a:buClr>
                <a:schemeClr val="dk1"/>
              </a:buClr>
              <a:buSzPts val="1100"/>
              <a:buFont typeface="Arial"/>
              <a:buNone/>
            </a:pPr>
            <a:r>
              <a:rPr lang="en-US" sz="1100">
                <a:solidFill>
                  <a:schemeClr val="dk1"/>
                </a:solidFill>
                <a:latin typeface="Gill Sans"/>
                <a:ea typeface="Gill Sans"/>
                <a:cs typeface="Gill Sans"/>
                <a:sym typeface="Gill Sans"/>
              </a:rPr>
              <a:t>Select the Best Model in Different Model Categories.</a:t>
            </a:r>
            <a:endParaRPr sz="1100">
              <a:solidFill>
                <a:schemeClr val="dk1"/>
              </a:solidFill>
              <a:latin typeface="Gill Sans"/>
              <a:ea typeface="Gill Sans"/>
              <a:cs typeface="Gill Sans"/>
              <a:sym typeface="Gill Sans"/>
            </a:endParaRPr>
          </a:p>
        </p:txBody>
      </p:sp>
      <p:sp>
        <p:nvSpPr>
          <p:cNvPr id="1201" name="Google Shape;1201;g21a6362f813_12_32"/>
          <p:cNvSpPr txBox="1"/>
          <p:nvPr/>
        </p:nvSpPr>
        <p:spPr>
          <a:xfrm>
            <a:off x="2380375" y="2094350"/>
            <a:ext cx="2557800" cy="16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24467D"/>
                </a:solidFill>
                <a:latin typeface="Gill Sans"/>
                <a:ea typeface="Gill Sans"/>
                <a:cs typeface="Gill Sans"/>
                <a:sym typeface="Gill Sans"/>
              </a:rPr>
              <a:t>Multicollinearity Test</a:t>
            </a:r>
            <a:endParaRPr b="1" sz="1800">
              <a:solidFill>
                <a:srgbClr val="24467D"/>
              </a:solidFill>
              <a:latin typeface="Gill Sans"/>
              <a:ea typeface="Gill Sans"/>
              <a:cs typeface="Gill Sans"/>
              <a:sym typeface="Gill Sans"/>
            </a:endParaRPr>
          </a:p>
        </p:txBody>
      </p:sp>
      <p:sp>
        <p:nvSpPr>
          <p:cNvPr id="1202" name="Google Shape;1202;g21a6362f813_12_32"/>
          <p:cNvSpPr txBox="1"/>
          <p:nvPr/>
        </p:nvSpPr>
        <p:spPr>
          <a:xfrm>
            <a:off x="2277137" y="2345950"/>
            <a:ext cx="2743500" cy="576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100">
                <a:latin typeface="Gill Sans"/>
                <a:ea typeface="Gill Sans"/>
                <a:cs typeface="Gill Sans"/>
                <a:sym typeface="Gill Sans"/>
              </a:rPr>
              <a:t>1. Correlation Matrix</a:t>
            </a:r>
            <a:endParaRPr sz="1100">
              <a:latin typeface="Gill Sans"/>
              <a:ea typeface="Gill Sans"/>
              <a:cs typeface="Gill Sans"/>
              <a:sym typeface="Gill Sans"/>
            </a:endParaRPr>
          </a:p>
          <a:p>
            <a:pPr indent="0" lvl="0" marL="0" marR="0" rtl="0" algn="ctr">
              <a:lnSpc>
                <a:spcPct val="100000"/>
              </a:lnSpc>
              <a:spcBef>
                <a:spcPts val="0"/>
              </a:spcBef>
              <a:spcAft>
                <a:spcPts val="0"/>
              </a:spcAft>
              <a:buNone/>
            </a:pPr>
            <a:r>
              <a:rPr lang="en-US" sz="1100">
                <a:latin typeface="Gill Sans"/>
                <a:ea typeface="Gill Sans"/>
                <a:cs typeface="Gill Sans"/>
                <a:sym typeface="Gill Sans"/>
              </a:rPr>
              <a:t>2.Variance Inflation Factors Analysis</a:t>
            </a:r>
            <a:endParaRPr sz="1200">
              <a:latin typeface="Gill Sans"/>
              <a:ea typeface="Gill Sans"/>
              <a:cs typeface="Gill Sans"/>
              <a:sym typeface="Gill Sans"/>
            </a:endParaRPr>
          </a:p>
        </p:txBody>
      </p:sp>
      <p:sp>
        <p:nvSpPr>
          <p:cNvPr id="1203" name="Google Shape;1203;g21a6362f813_12_32"/>
          <p:cNvSpPr txBox="1"/>
          <p:nvPr/>
        </p:nvSpPr>
        <p:spPr>
          <a:xfrm>
            <a:off x="563100" y="2396500"/>
            <a:ext cx="1065900" cy="47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latin typeface="Gill Sans"/>
                <a:ea typeface="Gill Sans"/>
                <a:cs typeface="Gill Sans"/>
                <a:sym typeface="Gill Sans"/>
              </a:rPr>
              <a:t>1</a:t>
            </a:r>
            <a:endParaRPr sz="2000">
              <a:solidFill>
                <a:srgbClr val="FFFFFF"/>
              </a:solidFill>
              <a:latin typeface="Gill Sans"/>
              <a:ea typeface="Gill Sans"/>
              <a:cs typeface="Gill Sans"/>
              <a:sym typeface="Gill Sans"/>
            </a:endParaRPr>
          </a:p>
        </p:txBody>
      </p:sp>
      <p:sp>
        <p:nvSpPr>
          <p:cNvPr id="1204" name="Google Shape;1204;g21a6362f813_12_32"/>
          <p:cNvSpPr txBox="1"/>
          <p:nvPr/>
        </p:nvSpPr>
        <p:spPr>
          <a:xfrm>
            <a:off x="63850" y="3935850"/>
            <a:ext cx="2329200" cy="16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96CA57"/>
                </a:solidFill>
                <a:latin typeface="Gill Sans"/>
                <a:ea typeface="Gill Sans"/>
                <a:cs typeface="Gill Sans"/>
                <a:sym typeface="Gill Sans"/>
              </a:rPr>
              <a:t>38 Features in Total</a:t>
            </a:r>
            <a:endParaRPr b="1" sz="1800">
              <a:solidFill>
                <a:srgbClr val="96CA57"/>
              </a:solidFill>
              <a:latin typeface="Gill Sans"/>
              <a:ea typeface="Gill Sans"/>
              <a:cs typeface="Gill Sans"/>
              <a:sym typeface="Gill Sans"/>
            </a:endParaRPr>
          </a:p>
        </p:txBody>
      </p:sp>
      <p:sp>
        <p:nvSpPr>
          <p:cNvPr id="1205" name="Google Shape;1205;g21a6362f813_12_32"/>
          <p:cNvSpPr txBox="1"/>
          <p:nvPr/>
        </p:nvSpPr>
        <p:spPr>
          <a:xfrm>
            <a:off x="-102400" y="4203675"/>
            <a:ext cx="2885100" cy="69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Too many input features at the same time.</a:t>
            </a:r>
            <a:endParaRPr sz="1100">
              <a:latin typeface="Gill Sans"/>
              <a:ea typeface="Gill Sans"/>
              <a:cs typeface="Gill Sans"/>
              <a:sym typeface="Gill Sans"/>
            </a:endParaRPr>
          </a:p>
          <a:p>
            <a:pPr indent="0" lvl="0" marL="0" rtl="0" algn="ctr">
              <a:spcBef>
                <a:spcPts val="0"/>
              </a:spcBef>
              <a:spcAft>
                <a:spcPts val="0"/>
              </a:spcAft>
              <a:buNone/>
            </a:pPr>
            <a:r>
              <a:rPr lang="en-US" sz="1100">
                <a:latin typeface="Gill Sans"/>
                <a:ea typeface="Gill Sans"/>
                <a:cs typeface="Gill Sans"/>
                <a:sym typeface="Gill Sans"/>
              </a:rPr>
              <a:t>Might have multicollinearity problem.</a:t>
            </a:r>
            <a:endParaRPr sz="1100">
              <a:latin typeface="Gill Sans"/>
              <a:ea typeface="Gill Sans"/>
              <a:cs typeface="Gill Sans"/>
              <a:sym typeface="Gill Sans"/>
            </a:endParaRPr>
          </a:p>
        </p:txBody>
      </p:sp>
      <p:sp>
        <p:nvSpPr>
          <p:cNvPr id="1206" name="Google Shape;1206;g21a6362f813_12_32"/>
          <p:cNvSpPr/>
          <p:nvPr/>
        </p:nvSpPr>
        <p:spPr>
          <a:xfrm>
            <a:off x="988338" y="3319563"/>
            <a:ext cx="215400" cy="215400"/>
          </a:xfrm>
          <a:prstGeom prst="ellipse">
            <a:avLst/>
          </a:prstGeom>
          <a:solidFill>
            <a:srgbClr val="96C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g21a6362f813_12_32"/>
          <p:cNvSpPr/>
          <p:nvPr/>
        </p:nvSpPr>
        <p:spPr>
          <a:xfrm>
            <a:off x="3541175" y="3319563"/>
            <a:ext cx="215400" cy="215400"/>
          </a:xfrm>
          <a:prstGeom prst="ellipse">
            <a:avLst/>
          </a:prstGeom>
          <a:solidFill>
            <a:srgbClr val="244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g21a6362f813_12_32"/>
          <p:cNvSpPr/>
          <p:nvPr/>
        </p:nvSpPr>
        <p:spPr>
          <a:xfrm>
            <a:off x="5764000" y="3345413"/>
            <a:ext cx="215400" cy="215400"/>
          </a:xfrm>
          <a:prstGeom prst="ellipse">
            <a:avLst/>
          </a:prstGeom>
          <a:solidFill>
            <a:srgbClr val="B3D3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g21a6362f813_12_32"/>
          <p:cNvSpPr/>
          <p:nvPr/>
        </p:nvSpPr>
        <p:spPr>
          <a:xfrm>
            <a:off x="8088950" y="3350125"/>
            <a:ext cx="215400" cy="215400"/>
          </a:xfrm>
          <a:prstGeom prst="ellipse">
            <a:avLst/>
          </a:prstGeom>
          <a:solidFill>
            <a:srgbClr val="244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g21a6362f813_12_32"/>
          <p:cNvSpPr txBox="1"/>
          <p:nvPr>
            <p:ph type="title"/>
          </p:nvPr>
        </p:nvSpPr>
        <p:spPr>
          <a:xfrm>
            <a:off x="293730" y="165065"/>
            <a:ext cx="7578000" cy="381000"/>
          </a:xfrm>
          <a:prstGeom prst="rect">
            <a:avLst/>
          </a:prstGeom>
          <a:noFill/>
          <a:ln>
            <a:noFill/>
          </a:ln>
        </p:spPr>
        <p:txBody>
          <a:bodyPr anchorCtr="0" anchor="t" bIns="0" lIns="0" spcFirstLastPara="1" rIns="0" wrap="square" tIns="11425">
            <a:spAutoFit/>
          </a:bodyPr>
          <a:lstStyle/>
          <a:p>
            <a:pPr indent="0" lvl="0" marL="0" rtl="0" algn="l">
              <a:spcBef>
                <a:spcPts val="0"/>
              </a:spcBef>
              <a:spcAft>
                <a:spcPts val="0"/>
              </a:spcAft>
              <a:buNone/>
            </a:pPr>
            <a:r>
              <a:rPr lang="en-US" sz="2400">
                <a:solidFill>
                  <a:srgbClr val="24467D"/>
                </a:solidFill>
                <a:latin typeface="Gill Sans"/>
                <a:ea typeface="Gill Sans"/>
                <a:cs typeface="Gill Sans"/>
                <a:sym typeface="Gill Sans"/>
              </a:rPr>
              <a:t>Candidate Models - </a:t>
            </a:r>
            <a:r>
              <a:rPr lang="en-US" sz="2400">
                <a:solidFill>
                  <a:srgbClr val="24467D"/>
                </a:solidFill>
                <a:latin typeface="Gill Sans"/>
                <a:ea typeface="Gill Sans"/>
                <a:cs typeface="Gill Sans"/>
                <a:sym typeface="Gill Sans"/>
              </a:rPr>
              <a:t>Feature Selection</a:t>
            </a:r>
            <a:endParaRPr sz="2400">
              <a:solidFill>
                <a:srgbClr val="24467D"/>
              </a:solidFill>
              <a:latin typeface="Gill Sans"/>
              <a:ea typeface="Gill Sans"/>
              <a:cs typeface="Gill Sans"/>
              <a:sym typeface="Gill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14" name="Shape 1214"/>
        <p:cNvGrpSpPr/>
        <p:nvPr/>
      </p:nvGrpSpPr>
      <p:grpSpPr>
        <a:xfrm>
          <a:off x="0" y="0"/>
          <a:ext cx="0" cy="0"/>
          <a:chOff x="0" y="0"/>
          <a:chExt cx="0" cy="0"/>
        </a:xfrm>
      </p:grpSpPr>
      <p:grpSp>
        <p:nvGrpSpPr>
          <p:cNvPr id="1215" name="Google Shape;1215;g21953eb5a11_0_1103"/>
          <p:cNvGrpSpPr/>
          <p:nvPr/>
        </p:nvGrpSpPr>
        <p:grpSpPr>
          <a:xfrm>
            <a:off x="0" y="0"/>
            <a:ext cx="9144091" cy="484579"/>
            <a:chOff x="0" y="0"/>
            <a:chExt cx="10058400" cy="549160"/>
          </a:xfrm>
        </p:grpSpPr>
        <p:pic>
          <p:nvPicPr>
            <p:cNvPr id="1216" name="Google Shape;1216;g21953eb5a11_0_1103"/>
            <p:cNvPicPr preferRelativeResize="0"/>
            <p:nvPr/>
          </p:nvPicPr>
          <p:blipFill rotWithShape="1">
            <a:blip r:embed="rId3">
              <a:alphaModFix/>
            </a:blip>
            <a:srcRect b="0" l="0" r="0" t="0"/>
            <a:stretch/>
          </p:blipFill>
          <p:spPr>
            <a:xfrm>
              <a:off x="9354311" y="425875"/>
              <a:ext cx="246888" cy="123285"/>
            </a:xfrm>
            <a:prstGeom prst="rect">
              <a:avLst/>
            </a:prstGeom>
            <a:noFill/>
            <a:ln>
              <a:noFill/>
            </a:ln>
          </p:spPr>
        </p:pic>
        <p:sp>
          <p:nvSpPr>
            <p:cNvPr id="1217" name="Google Shape;1217;g21953eb5a11_0_1103"/>
            <p:cNvSpPr/>
            <p:nvPr/>
          </p:nvSpPr>
          <p:spPr>
            <a:xfrm>
              <a:off x="0" y="0"/>
              <a:ext cx="10058400" cy="179705"/>
            </a:xfrm>
            <a:custGeom>
              <a:rect b="b" l="l" r="r" t="t"/>
              <a:pathLst>
                <a:path extrusionOk="0" h="179705" w="10058400">
                  <a:moveTo>
                    <a:pt x="0" y="179324"/>
                  </a:moveTo>
                  <a:lnTo>
                    <a:pt x="10058400" y="179324"/>
                  </a:lnTo>
                  <a:lnTo>
                    <a:pt x="10058400" y="0"/>
                  </a:lnTo>
                  <a:lnTo>
                    <a:pt x="0" y="0"/>
                  </a:lnTo>
                  <a:lnTo>
                    <a:pt x="0" y="179324"/>
                  </a:lnTo>
                  <a:close/>
                </a:path>
              </a:pathLst>
            </a:custGeom>
            <a:solidFill>
              <a:srgbClr val="29B5E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300"/>
            </a:p>
          </p:txBody>
        </p:sp>
      </p:grpSp>
      <p:sp>
        <p:nvSpPr>
          <p:cNvPr id="1218" name="Google Shape;1218;g21953eb5a11_0_1103"/>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sp>
        <p:nvSpPr>
          <p:cNvPr id="1219" name="Google Shape;1219;g21953eb5a11_0_1103"/>
          <p:cNvSpPr txBox="1"/>
          <p:nvPr>
            <p:ph idx="12" type="sldNum"/>
          </p:nvPr>
        </p:nvSpPr>
        <p:spPr>
          <a:xfrm>
            <a:off x="8009501" y="6482075"/>
            <a:ext cx="9213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b="0">
              <a:solidFill>
                <a:srgbClr val="A1A0A0"/>
              </a:solidFill>
              <a:latin typeface="Lucida Sans"/>
              <a:ea typeface="Lucida Sans"/>
              <a:cs typeface="Lucida Sans"/>
              <a:sym typeface="Lucida Sans"/>
            </a:endParaRPr>
          </a:p>
        </p:txBody>
      </p:sp>
      <p:pic>
        <p:nvPicPr>
          <p:cNvPr id="1220" name="Google Shape;1220;g21953eb5a11_0_1103"/>
          <p:cNvPicPr preferRelativeResize="0"/>
          <p:nvPr/>
        </p:nvPicPr>
        <p:blipFill>
          <a:blip r:embed="rId4">
            <a:alphaModFix/>
          </a:blip>
          <a:stretch>
            <a:fillRect/>
          </a:stretch>
        </p:blipFill>
        <p:spPr>
          <a:xfrm>
            <a:off x="381000" y="772250"/>
            <a:ext cx="8213602" cy="5866874"/>
          </a:xfrm>
          <a:prstGeom prst="rect">
            <a:avLst/>
          </a:prstGeom>
          <a:noFill/>
          <a:ln>
            <a:noFill/>
          </a:ln>
        </p:spPr>
      </p:pic>
      <p:sp>
        <p:nvSpPr>
          <p:cNvPr id="1221" name="Google Shape;1221;g21953eb5a11_0_1103"/>
          <p:cNvSpPr txBox="1"/>
          <p:nvPr>
            <p:ph type="title"/>
          </p:nvPr>
        </p:nvSpPr>
        <p:spPr>
          <a:xfrm>
            <a:off x="293730" y="165065"/>
            <a:ext cx="7578000" cy="381000"/>
          </a:xfrm>
          <a:prstGeom prst="rect">
            <a:avLst/>
          </a:prstGeom>
          <a:noFill/>
          <a:ln>
            <a:noFill/>
          </a:ln>
        </p:spPr>
        <p:txBody>
          <a:bodyPr anchorCtr="0" anchor="t" bIns="0" lIns="0" spcFirstLastPara="1" rIns="0" wrap="square" tIns="11425">
            <a:spAutoFit/>
          </a:bodyPr>
          <a:lstStyle/>
          <a:p>
            <a:pPr indent="0" lvl="0" marL="0" rtl="0" algn="l">
              <a:spcBef>
                <a:spcPts val="0"/>
              </a:spcBef>
              <a:spcAft>
                <a:spcPts val="0"/>
              </a:spcAft>
              <a:buNone/>
            </a:pPr>
            <a:r>
              <a:rPr lang="en-US" sz="2400">
                <a:solidFill>
                  <a:srgbClr val="24467D"/>
                </a:solidFill>
                <a:latin typeface="Gill Sans"/>
                <a:ea typeface="Gill Sans"/>
                <a:cs typeface="Gill Sans"/>
                <a:sym typeface="Gill Sans"/>
              </a:rPr>
              <a:t>Candidate Models - Feature Selection</a:t>
            </a:r>
            <a:endParaRPr sz="2400">
              <a:solidFill>
                <a:srgbClr val="24467D"/>
              </a:solidFill>
              <a:latin typeface="Gill Sans"/>
              <a:ea typeface="Gill Sans"/>
              <a:cs typeface="Gill Sans"/>
              <a:sym typeface="Gill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25" name="Shape 1225"/>
        <p:cNvGrpSpPr/>
        <p:nvPr/>
      </p:nvGrpSpPr>
      <p:grpSpPr>
        <a:xfrm>
          <a:off x="0" y="0"/>
          <a:ext cx="0" cy="0"/>
          <a:chOff x="0" y="0"/>
          <a:chExt cx="0" cy="0"/>
        </a:xfrm>
      </p:grpSpPr>
      <p:sp>
        <p:nvSpPr>
          <p:cNvPr id="1226" name="Google Shape;1226;g21953eb5a11_0_1114"/>
          <p:cNvSpPr txBox="1"/>
          <p:nvPr/>
        </p:nvSpPr>
        <p:spPr>
          <a:xfrm>
            <a:off x="355625" y="780350"/>
            <a:ext cx="581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Multicollinearity</a:t>
            </a:r>
            <a:r>
              <a:rPr b="1" lang="en-US"/>
              <a:t> Test (</a:t>
            </a:r>
            <a:r>
              <a:rPr b="1" lang="en-US"/>
              <a:t>Variance Inflation </a:t>
            </a:r>
            <a:r>
              <a:rPr b="1" lang="en-US"/>
              <a:t>Factor)</a:t>
            </a:r>
            <a:endParaRPr b="1"/>
          </a:p>
        </p:txBody>
      </p:sp>
      <p:grpSp>
        <p:nvGrpSpPr>
          <p:cNvPr id="1227" name="Google Shape;1227;g21953eb5a11_0_1114"/>
          <p:cNvGrpSpPr/>
          <p:nvPr/>
        </p:nvGrpSpPr>
        <p:grpSpPr>
          <a:xfrm>
            <a:off x="0" y="0"/>
            <a:ext cx="9144091" cy="484579"/>
            <a:chOff x="0" y="0"/>
            <a:chExt cx="10058400" cy="549160"/>
          </a:xfrm>
        </p:grpSpPr>
        <p:pic>
          <p:nvPicPr>
            <p:cNvPr id="1228" name="Google Shape;1228;g21953eb5a11_0_1114"/>
            <p:cNvPicPr preferRelativeResize="0"/>
            <p:nvPr/>
          </p:nvPicPr>
          <p:blipFill rotWithShape="1">
            <a:blip r:embed="rId3">
              <a:alphaModFix/>
            </a:blip>
            <a:srcRect b="0" l="0" r="0" t="0"/>
            <a:stretch/>
          </p:blipFill>
          <p:spPr>
            <a:xfrm>
              <a:off x="9354311" y="425875"/>
              <a:ext cx="246888" cy="123285"/>
            </a:xfrm>
            <a:prstGeom prst="rect">
              <a:avLst/>
            </a:prstGeom>
            <a:noFill/>
            <a:ln>
              <a:noFill/>
            </a:ln>
          </p:spPr>
        </p:pic>
        <p:sp>
          <p:nvSpPr>
            <p:cNvPr id="1229" name="Google Shape;1229;g21953eb5a11_0_1114"/>
            <p:cNvSpPr/>
            <p:nvPr/>
          </p:nvSpPr>
          <p:spPr>
            <a:xfrm>
              <a:off x="0" y="0"/>
              <a:ext cx="10058400" cy="179705"/>
            </a:xfrm>
            <a:custGeom>
              <a:rect b="b" l="l" r="r" t="t"/>
              <a:pathLst>
                <a:path extrusionOk="0" h="179705" w="10058400">
                  <a:moveTo>
                    <a:pt x="0" y="179324"/>
                  </a:moveTo>
                  <a:lnTo>
                    <a:pt x="10058400" y="179324"/>
                  </a:lnTo>
                  <a:lnTo>
                    <a:pt x="10058400" y="0"/>
                  </a:lnTo>
                  <a:lnTo>
                    <a:pt x="0" y="0"/>
                  </a:lnTo>
                  <a:lnTo>
                    <a:pt x="0" y="179324"/>
                  </a:lnTo>
                  <a:close/>
                </a:path>
              </a:pathLst>
            </a:custGeom>
            <a:solidFill>
              <a:srgbClr val="29B5E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300"/>
            </a:p>
          </p:txBody>
        </p:sp>
      </p:grpSp>
      <p:sp>
        <p:nvSpPr>
          <p:cNvPr id="1230" name="Google Shape;1230;g21953eb5a11_0_1114"/>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sp>
        <p:nvSpPr>
          <p:cNvPr id="1231" name="Google Shape;1231;g21953eb5a11_0_1114"/>
          <p:cNvSpPr txBox="1"/>
          <p:nvPr>
            <p:ph idx="12" type="sldNum"/>
          </p:nvPr>
        </p:nvSpPr>
        <p:spPr>
          <a:xfrm>
            <a:off x="8009501" y="6482075"/>
            <a:ext cx="9213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b="0">
              <a:solidFill>
                <a:srgbClr val="A1A0A0"/>
              </a:solidFill>
              <a:latin typeface="Lucida Sans"/>
              <a:ea typeface="Lucida Sans"/>
              <a:cs typeface="Lucida Sans"/>
              <a:sym typeface="Lucida Sans"/>
            </a:endParaRPr>
          </a:p>
        </p:txBody>
      </p:sp>
      <p:pic>
        <p:nvPicPr>
          <p:cNvPr id="1232" name="Google Shape;1232;g21953eb5a11_0_1114"/>
          <p:cNvPicPr preferRelativeResize="0"/>
          <p:nvPr/>
        </p:nvPicPr>
        <p:blipFill>
          <a:blip r:embed="rId4">
            <a:alphaModFix/>
          </a:blip>
          <a:stretch>
            <a:fillRect/>
          </a:stretch>
        </p:blipFill>
        <p:spPr>
          <a:xfrm>
            <a:off x="3073037" y="1326450"/>
            <a:ext cx="2997913" cy="5244949"/>
          </a:xfrm>
          <a:prstGeom prst="rect">
            <a:avLst/>
          </a:prstGeom>
          <a:noFill/>
          <a:ln>
            <a:noFill/>
          </a:ln>
        </p:spPr>
      </p:pic>
      <p:sp>
        <p:nvSpPr>
          <p:cNvPr id="1233" name="Google Shape;1233;g21953eb5a11_0_1114"/>
          <p:cNvSpPr txBox="1"/>
          <p:nvPr>
            <p:ph type="title"/>
          </p:nvPr>
        </p:nvSpPr>
        <p:spPr>
          <a:xfrm>
            <a:off x="293730" y="165065"/>
            <a:ext cx="7578000" cy="381000"/>
          </a:xfrm>
          <a:prstGeom prst="rect">
            <a:avLst/>
          </a:prstGeom>
          <a:noFill/>
          <a:ln>
            <a:noFill/>
          </a:ln>
        </p:spPr>
        <p:txBody>
          <a:bodyPr anchorCtr="0" anchor="t" bIns="0" lIns="0" spcFirstLastPara="1" rIns="0" wrap="square" tIns="11425">
            <a:spAutoFit/>
          </a:bodyPr>
          <a:lstStyle/>
          <a:p>
            <a:pPr indent="0" lvl="0" marL="0" rtl="0" algn="l">
              <a:spcBef>
                <a:spcPts val="0"/>
              </a:spcBef>
              <a:spcAft>
                <a:spcPts val="0"/>
              </a:spcAft>
              <a:buClr>
                <a:schemeClr val="dk1"/>
              </a:buClr>
              <a:buFont typeface="Arial"/>
              <a:buNone/>
            </a:pPr>
            <a:r>
              <a:rPr lang="en-US" sz="2400">
                <a:solidFill>
                  <a:srgbClr val="24467D"/>
                </a:solidFill>
                <a:latin typeface="Gill Sans"/>
                <a:ea typeface="Gill Sans"/>
                <a:cs typeface="Gill Sans"/>
                <a:sym typeface="Gill Sans"/>
              </a:rPr>
              <a:t>Candidate Models - Feature Selection</a:t>
            </a:r>
            <a:endParaRPr sz="2400">
              <a:solidFill>
                <a:srgbClr val="24467D"/>
              </a:solidFill>
              <a:latin typeface="Gill Sans"/>
              <a:ea typeface="Gill Sans"/>
              <a:cs typeface="Gill Sans"/>
              <a:sym typeface="Gill Sans"/>
            </a:endParaRPr>
          </a:p>
        </p:txBody>
      </p:sp>
      <p:sp>
        <p:nvSpPr>
          <p:cNvPr id="1234" name="Google Shape;1234;g21953eb5a11_0_1114"/>
          <p:cNvSpPr/>
          <p:nvPr/>
        </p:nvSpPr>
        <p:spPr>
          <a:xfrm>
            <a:off x="3047300" y="1478175"/>
            <a:ext cx="3054900" cy="1605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38" name="Shape 1238"/>
        <p:cNvGrpSpPr/>
        <p:nvPr/>
      </p:nvGrpSpPr>
      <p:grpSpPr>
        <a:xfrm>
          <a:off x="0" y="0"/>
          <a:ext cx="0" cy="0"/>
          <a:chOff x="0" y="0"/>
          <a:chExt cx="0" cy="0"/>
        </a:xfrm>
      </p:grpSpPr>
      <p:sp>
        <p:nvSpPr>
          <p:cNvPr id="1239" name="Google Shape;1239;g21953eb5a11_0_1123"/>
          <p:cNvSpPr txBox="1"/>
          <p:nvPr/>
        </p:nvSpPr>
        <p:spPr>
          <a:xfrm>
            <a:off x="620400" y="743625"/>
            <a:ext cx="269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Gill Sans"/>
                <a:ea typeface="Gill Sans"/>
                <a:cs typeface="Gill Sans"/>
                <a:sym typeface="Gill Sans"/>
              </a:rPr>
              <a:t>Feature Importance</a:t>
            </a:r>
            <a:r>
              <a:rPr b="1" lang="en-US">
                <a:latin typeface="Gill Sans"/>
                <a:ea typeface="Gill Sans"/>
                <a:cs typeface="Gill Sans"/>
                <a:sym typeface="Gill Sans"/>
              </a:rPr>
              <a:t> Plot </a:t>
            </a:r>
            <a:endParaRPr b="1">
              <a:latin typeface="Gill Sans"/>
              <a:ea typeface="Gill Sans"/>
              <a:cs typeface="Gill Sans"/>
              <a:sym typeface="Gill Sans"/>
            </a:endParaRPr>
          </a:p>
        </p:txBody>
      </p:sp>
      <p:pic>
        <p:nvPicPr>
          <p:cNvPr id="1240" name="Google Shape;1240;g21953eb5a11_0_1123"/>
          <p:cNvPicPr preferRelativeResize="0"/>
          <p:nvPr/>
        </p:nvPicPr>
        <p:blipFill>
          <a:blip r:embed="rId3">
            <a:alphaModFix/>
          </a:blip>
          <a:stretch>
            <a:fillRect/>
          </a:stretch>
        </p:blipFill>
        <p:spPr>
          <a:xfrm>
            <a:off x="734700" y="1595375"/>
            <a:ext cx="7674600" cy="5015099"/>
          </a:xfrm>
          <a:prstGeom prst="rect">
            <a:avLst/>
          </a:prstGeom>
          <a:noFill/>
          <a:ln>
            <a:noFill/>
          </a:ln>
        </p:spPr>
      </p:pic>
      <p:sp>
        <p:nvSpPr>
          <p:cNvPr id="1241" name="Google Shape;1241;g21953eb5a11_0_1123"/>
          <p:cNvSpPr txBox="1"/>
          <p:nvPr/>
        </p:nvSpPr>
        <p:spPr>
          <a:xfrm>
            <a:off x="734700" y="1143825"/>
            <a:ext cx="1772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t>Features: All</a:t>
            </a:r>
            <a:endParaRPr b="1" sz="1100"/>
          </a:p>
          <a:p>
            <a:pPr indent="0" lvl="0" marL="0" rtl="0" algn="l">
              <a:spcBef>
                <a:spcPts val="0"/>
              </a:spcBef>
              <a:spcAft>
                <a:spcPts val="0"/>
              </a:spcAft>
              <a:buNone/>
            </a:pPr>
            <a:r>
              <a:rPr b="1" lang="en-US" sz="1100"/>
              <a:t>Target Variable: ER</a:t>
            </a:r>
            <a:endParaRPr b="1" sz="1100"/>
          </a:p>
        </p:txBody>
      </p:sp>
      <p:grpSp>
        <p:nvGrpSpPr>
          <p:cNvPr id="1242" name="Google Shape;1242;g21953eb5a11_0_1123"/>
          <p:cNvGrpSpPr/>
          <p:nvPr/>
        </p:nvGrpSpPr>
        <p:grpSpPr>
          <a:xfrm>
            <a:off x="0" y="0"/>
            <a:ext cx="9144091" cy="484579"/>
            <a:chOff x="0" y="0"/>
            <a:chExt cx="10058400" cy="549160"/>
          </a:xfrm>
        </p:grpSpPr>
        <p:pic>
          <p:nvPicPr>
            <p:cNvPr id="1243" name="Google Shape;1243;g21953eb5a11_0_1123"/>
            <p:cNvPicPr preferRelativeResize="0"/>
            <p:nvPr/>
          </p:nvPicPr>
          <p:blipFill rotWithShape="1">
            <a:blip r:embed="rId4">
              <a:alphaModFix/>
            </a:blip>
            <a:srcRect b="0" l="0" r="0" t="0"/>
            <a:stretch/>
          </p:blipFill>
          <p:spPr>
            <a:xfrm>
              <a:off x="9354311" y="425875"/>
              <a:ext cx="246888" cy="123285"/>
            </a:xfrm>
            <a:prstGeom prst="rect">
              <a:avLst/>
            </a:prstGeom>
            <a:noFill/>
            <a:ln>
              <a:noFill/>
            </a:ln>
          </p:spPr>
        </p:pic>
        <p:sp>
          <p:nvSpPr>
            <p:cNvPr id="1244" name="Google Shape;1244;g21953eb5a11_0_1123"/>
            <p:cNvSpPr/>
            <p:nvPr/>
          </p:nvSpPr>
          <p:spPr>
            <a:xfrm>
              <a:off x="0" y="0"/>
              <a:ext cx="10058400" cy="179705"/>
            </a:xfrm>
            <a:custGeom>
              <a:rect b="b" l="l" r="r" t="t"/>
              <a:pathLst>
                <a:path extrusionOk="0" h="179705" w="10058400">
                  <a:moveTo>
                    <a:pt x="0" y="179324"/>
                  </a:moveTo>
                  <a:lnTo>
                    <a:pt x="10058400" y="179324"/>
                  </a:lnTo>
                  <a:lnTo>
                    <a:pt x="10058400" y="0"/>
                  </a:lnTo>
                  <a:lnTo>
                    <a:pt x="0" y="0"/>
                  </a:lnTo>
                  <a:lnTo>
                    <a:pt x="0" y="179324"/>
                  </a:lnTo>
                  <a:close/>
                </a:path>
              </a:pathLst>
            </a:custGeom>
            <a:solidFill>
              <a:srgbClr val="29B5E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300"/>
            </a:p>
          </p:txBody>
        </p:sp>
      </p:grpSp>
      <p:sp>
        <p:nvSpPr>
          <p:cNvPr id="1245" name="Google Shape;1245;g21953eb5a11_0_1123"/>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sp>
        <p:nvSpPr>
          <p:cNvPr id="1246" name="Google Shape;1246;g21953eb5a11_0_1123"/>
          <p:cNvSpPr txBox="1"/>
          <p:nvPr>
            <p:ph idx="12" type="sldNum"/>
          </p:nvPr>
        </p:nvSpPr>
        <p:spPr>
          <a:xfrm>
            <a:off x="8009501" y="6482075"/>
            <a:ext cx="9213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b="0">
              <a:solidFill>
                <a:srgbClr val="A1A0A0"/>
              </a:solidFill>
              <a:latin typeface="Lucida Sans"/>
              <a:ea typeface="Lucida Sans"/>
              <a:cs typeface="Lucida Sans"/>
              <a:sym typeface="Lucida Sans"/>
            </a:endParaRPr>
          </a:p>
        </p:txBody>
      </p:sp>
      <p:sp>
        <p:nvSpPr>
          <p:cNvPr id="1247" name="Google Shape;1247;g21953eb5a11_0_1123"/>
          <p:cNvSpPr txBox="1"/>
          <p:nvPr/>
        </p:nvSpPr>
        <p:spPr>
          <a:xfrm>
            <a:off x="4883800" y="5756775"/>
            <a:ext cx="3970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solidFill>
                  <a:schemeClr val="dk1"/>
                </a:solidFill>
                <a:latin typeface="Gill Sans"/>
                <a:ea typeface="Gill Sans"/>
                <a:cs typeface="Gill Sans"/>
                <a:sym typeface="Gill Sans"/>
              </a:rPr>
              <a:t>ER = 1</a:t>
            </a:r>
            <a:r>
              <a:rPr lang="en-US" sz="1100">
                <a:solidFill>
                  <a:schemeClr val="dk1"/>
                </a:solidFill>
                <a:latin typeface="Gill Sans"/>
                <a:ea typeface="Gill Sans"/>
                <a:cs typeface="Gill Sans"/>
                <a:sym typeface="Gill Sans"/>
              </a:rPr>
              <a:t> when EAL Rating is Relatively High and Very High. </a:t>
            </a:r>
            <a:endParaRPr sz="1100">
              <a:solidFill>
                <a:schemeClr val="dk1"/>
              </a:solidFill>
              <a:latin typeface="Gill Sans"/>
              <a:ea typeface="Gill Sans"/>
              <a:cs typeface="Gill Sans"/>
              <a:sym typeface="Gill Sans"/>
            </a:endParaRPr>
          </a:p>
          <a:p>
            <a:pPr indent="0" lvl="0" marL="0" rtl="0" algn="l">
              <a:spcBef>
                <a:spcPts val="0"/>
              </a:spcBef>
              <a:spcAft>
                <a:spcPts val="0"/>
              </a:spcAft>
              <a:buNone/>
            </a:pPr>
            <a:r>
              <a:rPr b="1" lang="en-US" sz="1100">
                <a:solidFill>
                  <a:schemeClr val="dk1"/>
                </a:solidFill>
                <a:latin typeface="Gill Sans"/>
                <a:ea typeface="Gill Sans"/>
                <a:cs typeface="Gill Sans"/>
                <a:sym typeface="Gill Sans"/>
              </a:rPr>
              <a:t>ER = 0</a:t>
            </a:r>
            <a:r>
              <a:rPr lang="en-US" sz="1100">
                <a:solidFill>
                  <a:schemeClr val="dk1"/>
                </a:solidFill>
                <a:latin typeface="Gill Sans"/>
                <a:ea typeface="Gill Sans"/>
                <a:cs typeface="Gill Sans"/>
                <a:sym typeface="Gill Sans"/>
              </a:rPr>
              <a:t> when EAL Ratings are others.</a:t>
            </a:r>
            <a:endParaRPr sz="1500">
              <a:latin typeface="Gill Sans"/>
              <a:ea typeface="Gill Sans"/>
              <a:cs typeface="Gill Sans"/>
              <a:sym typeface="Gill Sans"/>
            </a:endParaRPr>
          </a:p>
        </p:txBody>
      </p:sp>
      <p:sp>
        <p:nvSpPr>
          <p:cNvPr id="1248" name="Google Shape;1248;g21953eb5a11_0_1123"/>
          <p:cNvSpPr txBox="1"/>
          <p:nvPr>
            <p:ph type="title"/>
          </p:nvPr>
        </p:nvSpPr>
        <p:spPr>
          <a:xfrm>
            <a:off x="293730" y="165065"/>
            <a:ext cx="7578000" cy="381000"/>
          </a:xfrm>
          <a:prstGeom prst="rect">
            <a:avLst/>
          </a:prstGeom>
          <a:noFill/>
          <a:ln>
            <a:noFill/>
          </a:ln>
        </p:spPr>
        <p:txBody>
          <a:bodyPr anchorCtr="0" anchor="t" bIns="0" lIns="0" spcFirstLastPara="1" rIns="0" wrap="square" tIns="11425">
            <a:spAutoFit/>
          </a:bodyPr>
          <a:lstStyle/>
          <a:p>
            <a:pPr indent="0" lvl="0" marL="0" rtl="0" algn="l">
              <a:spcBef>
                <a:spcPts val="0"/>
              </a:spcBef>
              <a:spcAft>
                <a:spcPts val="0"/>
              </a:spcAft>
              <a:buClr>
                <a:schemeClr val="dk1"/>
              </a:buClr>
              <a:buFont typeface="Arial"/>
              <a:buNone/>
            </a:pPr>
            <a:r>
              <a:rPr lang="en-US" sz="2400">
                <a:solidFill>
                  <a:srgbClr val="24467D"/>
                </a:solidFill>
                <a:latin typeface="Gill Sans"/>
                <a:ea typeface="Gill Sans"/>
                <a:cs typeface="Gill Sans"/>
                <a:sym typeface="Gill Sans"/>
              </a:rPr>
              <a:t>Candidate Models – Feature Selection</a:t>
            </a:r>
            <a:endParaRPr sz="2400">
              <a:solidFill>
                <a:srgbClr val="24467D"/>
              </a:solidFill>
              <a:latin typeface="Gill Sans"/>
              <a:ea typeface="Gill Sans"/>
              <a:cs typeface="Gill Sans"/>
              <a:sym typeface="Gill Sans"/>
            </a:endParaRPr>
          </a:p>
        </p:txBody>
      </p:sp>
      <p:pic>
        <p:nvPicPr>
          <p:cNvPr id="1249" name="Google Shape;1249;g21953eb5a11_0_1123"/>
          <p:cNvPicPr preferRelativeResize="0"/>
          <p:nvPr/>
        </p:nvPicPr>
        <p:blipFill>
          <a:blip r:embed="rId5">
            <a:alphaModFix/>
          </a:blip>
          <a:stretch>
            <a:fillRect/>
          </a:stretch>
        </p:blipFill>
        <p:spPr>
          <a:xfrm>
            <a:off x="293725" y="1801400"/>
            <a:ext cx="326675" cy="46030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53" name="Shape 1253"/>
        <p:cNvGrpSpPr/>
        <p:nvPr/>
      </p:nvGrpSpPr>
      <p:grpSpPr>
        <a:xfrm>
          <a:off x="0" y="0"/>
          <a:ext cx="0" cy="0"/>
          <a:chOff x="0" y="0"/>
          <a:chExt cx="0" cy="0"/>
        </a:xfrm>
      </p:grpSpPr>
      <p:pic>
        <p:nvPicPr>
          <p:cNvPr id="1254" name="Google Shape;1254;g21953eb5a11_0_1133"/>
          <p:cNvPicPr preferRelativeResize="0"/>
          <p:nvPr/>
        </p:nvPicPr>
        <p:blipFill rotWithShape="1">
          <a:blip r:embed="rId3">
            <a:alphaModFix/>
          </a:blip>
          <a:srcRect b="0" l="0" r="0" t="0"/>
          <a:stretch/>
        </p:blipFill>
        <p:spPr>
          <a:xfrm>
            <a:off x="365400" y="1268164"/>
            <a:ext cx="210476" cy="178872"/>
          </a:xfrm>
          <a:prstGeom prst="rect">
            <a:avLst/>
          </a:prstGeom>
          <a:noFill/>
          <a:ln>
            <a:noFill/>
          </a:ln>
        </p:spPr>
      </p:pic>
      <p:pic>
        <p:nvPicPr>
          <p:cNvPr id="1255" name="Google Shape;1255;g21953eb5a11_0_1133"/>
          <p:cNvPicPr preferRelativeResize="0"/>
          <p:nvPr/>
        </p:nvPicPr>
        <p:blipFill rotWithShape="1">
          <a:blip r:embed="rId3">
            <a:alphaModFix/>
          </a:blip>
          <a:srcRect b="0" l="0" r="0" t="0"/>
          <a:stretch/>
        </p:blipFill>
        <p:spPr>
          <a:xfrm>
            <a:off x="365463" y="3302625"/>
            <a:ext cx="210476" cy="178872"/>
          </a:xfrm>
          <a:prstGeom prst="rect">
            <a:avLst/>
          </a:prstGeom>
          <a:noFill/>
          <a:ln>
            <a:noFill/>
          </a:ln>
        </p:spPr>
      </p:pic>
      <p:pic>
        <p:nvPicPr>
          <p:cNvPr id="1256" name="Google Shape;1256;g21953eb5a11_0_1133"/>
          <p:cNvPicPr preferRelativeResize="0"/>
          <p:nvPr/>
        </p:nvPicPr>
        <p:blipFill rotWithShape="1">
          <a:blip r:embed="rId3">
            <a:alphaModFix/>
          </a:blip>
          <a:srcRect b="0" l="0" r="0" t="0"/>
          <a:stretch/>
        </p:blipFill>
        <p:spPr>
          <a:xfrm>
            <a:off x="351638" y="4501166"/>
            <a:ext cx="210476" cy="178872"/>
          </a:xfrm>
          <a:prstGeom prst="rect">
            <a:avLst/>
          </a:prstGeom>
          <a:noFill/>
          <a:ln>
            <a:noFill/>
          </a:ln>
        </p:spPr>
      </p:pic>
      <p:pic>
        <p:nvPicPr>
          <p:cNvPr id="1257" name="Google Shape;1257;g21953eb5a11_0_1133"/>
          <p:cNvPicPr preferRelativeResize="0"/>
          <p:nvPr/>
        </p:nvPicPr>
        <p:blipFill rotWithShape="1">
          <a:blip r:embed="rId3">
            <a:alphaModFix/>
          </a:blip>
          <a:srcRect b="0" l="0" r="0" t="0"/>
          <a:stretch/>
        </p:blipFill>
        <p:spPr>
          <a:xfrm>
            <a:off x="365338" y="5595978"/>
            <a:ext cx="210476" cy="178872"/>
          </a:xfrm>
          <a:prstGeom prst="rect">
            <a:avLst/>
          </a:prstGeom>
          <a:noFill/>
          <a:ln>
            <a:noFill/>
          </a:ln>
        </p:spPr>
      </p:pic>
      <p:pic>
        <p:nvPicPr>
          <p:cNvPr id="1258" name="Google Shape;1258;g21953eb5a11_0_1133"/>
          <p:cNvPicPr preferRelativeResize="0"/>
          <p:nvPr/>
        </p:nvPicPr>
        <p:blipFill rotWithShape="1">
          <a:blip r:embed="rId3">
            <a:alphaModFix/>
          </a:blip>
          <a:srcRect b="0" l="0" r="0" t="0"/>
          <a:stretch/>
        </p:blipFill>
        <p:spPr>
          <a:xfrm>
            <a:off x="365400" y="2244702"/>
            <a:ext cx="210476" cy="178872"/>
          </a:xfrm>
          <a:prstGeom prst="rect">
            <a:avLst/>
          </a:prstGeom>
          <a:noFill/>
          <a:ln>
            <a:noFill/>
          </a:ln>
        </p:spPr>
      </p:pic>
      <p:sp>
        <p:nvSpPr>
          <p:cNvPr id="1259" name="Google Shape;1259;g21953eb5a11_0_1133"/>
          <p:cNvSpPr txBox="1"/>
          <p:nvPr/>
        </p:nvSpPr>
        <p:spPr>
          <a:xfrm>
            <a:off x="575886" y="1186788"/>
            <a:ext cx="722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1FB5E8"/>
                </a:solidFill>
              </a:rPr>
              <a:t>Mean Squared Error (MSE):</a:t>
            </a:r>
            <a:r>
              <a:rPr lang="en-US"/>
              <a:t> Measures the amount of error in statistic models.</a:t>
            </a:r>
            <a:endParaRPr/>
          </a:p>
        </p:txBody>
      </p:sp>
      <p:sp>
        <p:nvSpPr>
          <p:cNvPr id="1260" name="Google Shape;1260;g21953eb5a11_0_1133"/>
          <p:cNvSpPr txBox="1"/>
          <p:nvPr/>
        </p:nvSpPr>
        <p:spPr>
          <a:xfrm>
            <a:off x="575949" y="3219872"/>
            <a:ext cx="746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FF0000"/>
                </a:solidFill>
              </a:rPr>
              <a:t>Accuracy Score:</a:t>
            </a:r>
            <a:r>
              <a:rPr lang="en-US"/>
              <a:t> Measures the proportion of correct predictions made by the mode out of </a:t>
            </a:r>
            <a:endParaRPr/>
          </a:p>
        </p:txBody>
      </p:sp>
      <p:sp>
        <p:nvSpPr>
          <p:cNvPr id="1261" name="Google Shape;1261;g21953eb5a11_0_1133"/>
          <p:cNvSpPr txBox="1"/>
          <p:nvPr/>
        </p:nvSpPr>
        <p:spPr>
          <a:xfrm>
            <a:off x="562124" y="4417037"/>
            <a:ext cx="767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FF0000"/>
                </a:solidFill>
              </a:rPr>
              <a:t>Recall Score:</a:t>
            </a:r>
            <a:r>
              <a:rPr lang="en-US"/>
              <a:t> Measures the proportion of true positives (correctly predicted positive </a:t>
            </a:r>
            <a:r>
              <a:rPr lang="en-US">
                <a:solidFill>
                  <a:schemeClr val="dk1"/>
                </a:solidFill>
              </a:rPr>
              <a:t>instances) </a:t>
            </a:r>
            <a:endParaRPr/>
          </a:p>
        </p:txBody>
      </p:sp>
      <p:sp>
        <p:nvSpPr>
          <p:cNvPr id="1262" name="Google Shape;1262;g21953eb5a11_0_1133"/>
          <p:cNvSpPr txBox="1"/>
          <p:nvPr/>
        </p:nvSpPr>
        <p:spPr>
          <a:xfrm>
            <a:off x="575824" y="5514602"/>
            <a:ext cx="767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FF0000"/>
                </a:solidFill>
              </a:rPr>
              <a:t>Precision Score:</a:t>
            </a:r>
            <a:r>
              <a:rPr lang="en-US"/>
              <a:t> Measures the proportion of true positives out of all actual positive instances.</a:t>
            </a:r>
            <a:endParaRPr/>
          </a:p>
        </p:txBody>
      </p:sp>
      <p:sp>
        <p:nvSpPr>
          <p:cNvPr id="1263" name="Google Shape;1263;g21953eb5a11_0_1133"/>
          <p:cNvSpPr txBox="1"/>
          <p:nvPr/>
        </p:nvSpPr>
        <p:spPr>
          <a:xfrm>
            <a:off x="575886" y="2163325"/>
            <a:ext cx="746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FF0000"/>
                </a:solidFill>
              </a:rPr>
              <a:t>K-S Ratio:</a:t>
            </a:r>
            <a:r>
              <a:rPr lang="en-US"/>
              <a:t> Measures the degree of separation between the cumulative distribution functions</a:t>
            </a:r>
            <a:endParaRPr/>
          </a:p>
        </p:txBody>
      </p:sp>
      <p:sp>
        <p:nvSpPr>
          <p:cNvPr id="1264" name="Google Shape;1264;g21953eb5a11_0_1133"/>
          <p:cNvSpPr txBox="1"/>
          <p:nvPr/>
        </p:nvSpPr>
        <p:spPr>
          <a:xfrm>
            <a:off x="2019799" y="3481496"/>
            <a:ext cx="21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all the predictions made.</a:t>
            </a:r>
            <a:endParaRPr/>
          </a:p>
        </p:txBody>
      </p:sp>
      <p:sp>
        <p:nvSpPr>
          <p:cNvPr id="1265" name="Google Shape;1265;g21953eb5a11_0_1133"/>
          <p:cNvSpPr txBox="1"/>
          <p:nvPr/>
        </p:nvSpPr>
        <p:spPr>
          <a:xfrm>
            <a:off x="1762249" y="4680048"/>
            <a:ext cx="547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out of all positive predictions made by the model.</a:t>
            </a:r>
            <a:endParaRPr/>
          </a:p>
        </p:txBody>
      </p:sp>
      <p:sp>
        <p:nvSpPr>
          <p:cNvPr id="1266" name="Google Shape;1266;g21953eb5a11_0_1133"/>
          <p:cNvSpPr txBox="1"/>
          <p:nvPr/>
        </p:nvSpPr>
        <p:spPr>
          <a:xfrm>
            <a:off x="1484161" y="2423583"/>
            <a:ext cx="730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dk1"/>
                </a:solidFill>
              </a:rPr>
              <a:t>of the predicted probabilities for the positive and negative outcomes in the model.</a:t>
            </a:r>
            <a:endParaRPr>
              <a:latin typeface="Calibri"/>
              <a:ea typeface="Calibri"/>
              <a:cs typeface="Calibri"/>
              <a:sym typeface="Calibri"/>
            </a:endParaRPr>
          </a:p>
        </p:txBody>
      </p:sp>
      <p:grpSp>
        <p:nvGrpSpPr>
          <p:cNvPr id="1267" name="Google Shape;1267;g21953eb5a11_0_1133"/>
          <p:cNvGrpSpPr/>
          <p:nvPr/>
        </p:nvGrpSpPr>
        <p:grpSpPr>
          <a:xfrm>
            <a:off x="0" y="0"/>
            <a:ext cx="9144091" cy="484579"/>
            <a:chOff x="0" y="0"/>
            <a:chExt cx="10058400" cy="549160"/>
          </a:xfrm>
        </p:grpSpPr>
        <p:pic>
          <p:nvPicPr>
            <p:cNvPr id="1268" name="Google Shape;1268;g21953eb5a11_0_1133"/>
            <p:cNvPicPr preferRelativeResize="0"/>
            <p:nvPr/>
          </p:nvPicPr>
          <p:blipFill rotWithShape="1">
            <a:blip r:embed="rId4">
              <a:alphaModFix/>
            </a:blip>
            <a:srcRect b="0" l="0" r="0" t="0"/>
            <a:stretch/>
          </p:blipFill>
          <p:spPr>
            <a:xfrm>
              <a:off x="9354311" y="425875"/>
              <a:ext cx="246888" cy="123285"/>
            </a:xfrm>
            <a:prstGeom prst="rect">
              <a:avLst/>
            </a:prstGeom>
            <a:noFill/>
            <a:ln>
              <a:noFill/>
            </a:ln>
          </p:spPr>
        </p:pic>
        <p:sp>
          <p:nvSpPr>
            <p:cNvPr id="1269" name="Google Shape;1269;g21953eb5a11_0_1133"/>
            <p:cNvSpPr/>
            <p:nvPr/>
          </p:nvSpPr>
          <p:spPr>
            <a:xfrm>
              <a:off x="0" y="0"/>
              <a:ext cx="10058400" cy="179705"/>
            </a:xfrm>
            <a:custGeom>
              <a:rect b="b" l="l" r="r" t="t"/>
              <a:pathLst>
                <a:path extrusionOk="0" h="179705" w="10058400">
                  <a:moveTo>
                    <a:pt x="0" y="179324"/>
                  </a:moveTo>
                  <a:lnTo>
                    <a:pt x="10058400" y="179324"/>
                  </a:lnTo>
                  <a:lnTo>
                    <a:pt x="10058400" y="0"/>
                  </a:lnTo>
                  <a:lnTo>
                    <a:pt x="0" y="0"/>
                  </a:lnTo>
                  <a:lnTo>
                    <a:pt x="0" y="179324"/>
                  </a:lnTo>
                  <a:close/>
                </a:path>
              </a:pathLst>
            </a:custGeom>
            <a:solidFill>
              <a:srgbClr val="29B5E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300"/>
            </a:p>
          </p:txBody>
        </p:sp>
      </p:grpSp>
      <p:sp>
        <p:nvSpPr>
          <p:cNvPr id="1270" name="Google Shape;1270;g21953eb5a11_0_1133"/>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sp>
        <p:nvSpPr>
          <p:cNvPr id="1271" name="Google Shape;1271;g21953eb5a11_0_1133"/>
          <p:cNvSpPr txBox="1"/>
          <p:nvPr>
            <p:ph idx="12" type="sldNum"/>
          </p:nvPr>
        </p:nvSpPr>
        <p:spPr>
          <a:xfrm>
            <a:off x="8009501" y="6482075"/>
            <a:ext cx="9213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b="0">
              <a:solidFill>
                <a:srgbClr val="A1A0A0"/>
              </a:solidFill>
              <a:latin typeface="Lucida Sans"/>
              <a:ea typeface="Lucida Sans"/>
              <a:cs typeface="Lucida Sans"/>
              <a:sym typeface="Lucida Sans"/>
            </a:endParaRPr>
          </a:p>
        </p:txBody>
      </p:sp>
      <p:sp>
        <p:nvSpPr>
          <p:cNvPr id="1272" name="Google Shape;1272;g21953eb5a11_0_1133"/>
          <p:cNvSpPr txBox="1"/>
          <p:nvPr>
            <p:ph type="title"/>
          </p:nvPr>
        </p:nvSpPr>
        <p:spPr>
          <a:xfrm>
            <a:off x="293730" y="165065"/>
            <a:ext cx="7578000" cy="381000"/>
          </a:xfrm>
          <a:prstGeom prst="rect">
            <a:avLst/>
          </a:prstGeom>
          <a:noFill/>
          <a:ln>
            <a:noFill/>
          </a:ln>
        </p:spPr>
        <p:txBody>
          <a:bodyPr anchorCtr="0" anchor="t" bIns="0" lIns="0" spcFirstLastPara="1" rIns="0" wrap="square" tIns="11425">
            <a:spAutoFit/>
          </a:bodyPr>
          <a:lstStyle/>
          <a:p>
            <a:pPr indent="0" lvl="0" marL="0" rtl="0" algn="l">
              <a:spcBef>
                <a:spcPts val="0"/>
              </a:spcBef>
              <a:spcAft>
                <a:spcPts val="0"/>
              </a:spcAft>
              <a:buNone/>
            </a:pPr>
            <a:r>
              <a:rPr lang="en-US" sz="2400">
                <a:solidFill>
                  <a:srgbClr val="24467D"/>
                </a:solidFill>
                <a:latin typeface="Gill Sans"/>
                <a:ea typeface="Gill Sans"/>
                <a:cs typeface="Gill Sans"/>
                <a:sym typeface="Gill Sans"/>
              </a:rPr>
              <a:t>Model Results</a:t>
            </a:r>
            <a:endParaRPr sz="2400">
              <a:solidFill>
                <a:srgbClr val="24467D"/>
              </a:solidFill>
              <a:latin typeface="Gill Sans"/>
              <a:ea typeface="Gill Sans"/>
              <a:cs typeface="Gill Sans"/>
              <a:sym typeface="Gill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76" name="Shape 1276"/>
        <p:cNvGrpSpPr/>
        <p:nvPr/>
      </p:nvGrpSpPr>
      <p:grpSpPr>
        <a:xfrm>
          <a:off x="0" y="0"/>
          <a:ext cx="0" cy="0"/>
          <a:chOff x="0" y="0"/>
          <a:chExt cx="0" cy="0"/>
        </a:xfrm>
      </p:grpSpPr>
      <p:pic>
        <p:nvPicPr>
          <p:cNvPr id="1277" name="Google Shape;1277;g21953eb5a11_0_1325"/>
          <p:cNvPicPr preferRelativeResize="0"/>
          <p:nvPr/>
        </p:nvPicPr>
        <p:blipFill>
          <a:blip r:embed="rId3">
            <a:alphaModFix/>
          </a:blip>
          <a:stretch>
            <a:fillRect/>
          </a:stretch>
        </p:blipFill>
        <p:spPr>
          <a:xfrm>
            <a:off x="1244125" y="238300"/>
            <a:ext cx="6655851" cy="2747625"/>
          </a:xfrm>
          <a:prstGeom prst="rect">
            <a:avLst/>
          </a:prstGeom>
          <a:noFill/>
          <a:ln>
            <a:noFill/>
          </a:ln>
        </p:spPr>
      </p:pic>
      <p:pic>
        <p:nvPicPr>
          <p:cNvPr id="1278" name="Google Shape;1278;g21953eb5a11_0_1325"/>
          <p:cNvPicPr preferRelativeResize="0"/>
          <p:nvPr/>
        </p:nvPicPr>
        <p:blipFill>
          <a:blip r:embed="rId4">
            <a:alphaModFix/>
          </a:blip>
          <a:stretch>
            <a:fillRect/>
          </a:stretch>
        </p:blipFill>
        <p:spPr>
          <a:xfrm>
            <a:off x="1244125" y="2985949"/>
            <a:ext cx="6655851" cy="1878530"/>
          </a:xfrm>
          <a:prstGeom prst="rect">
            <a:avLst/>
          </a:prstGeom>
          <a:noFill/>
          <a:ln>
            <a:noFill/>
          </a:ln>
        </p:spPr>
      </p:pic>
      <p:sp>
        <p:nvSpPr>
          <p:cNvPr id="1279" name="Google Shape;1279;g21953eb5a11_0_1325"/>
          <p:cNvSpPr txBox="1"/>
          <p:nvPr/>
        </p:nvSpPr>
        <p:spPr>
          <a:xfrm>
            <a:off x="7394700" y="6519300"/>
            <a:ext cx="1749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u="sng">
                <a:solidFill>
                  <a:schemeClr val="hlink"/>
                </a:solidFill>
                <a:hlinkClick r:id="rId5"/>
              </a:rPr>
              <a:t>source: Model Results.xlsx</a:t>
            </a:r>
            <a:endParaRPr sz="1000"/>
          </a:p>
        </p:txBody>
      </p:sp>
      <p:pic>
        <p:nvPicPr>
          <p:cNvPr id="1280" name="Google Shape;1280;g21953eb5a11_0_1325"/>
          <p:cNvPicPr preferRelativeResize="0"/>
          <p:nvPr/>
        </p:nvPicPr>
        <p:blipFill>
          <a:blip r:embed="rId6">
            <a:alphaModFix/>
          </a:blip>
          <a:stretch>
            <a:fillRect/>
          </a:stretch>
        </p:blipFill>
        <p:spPr>
          <a:xfrm>
            <a:off x="1244125" y="4864462"/>
            <a:ext cx="6655851" cy="1622064"/>
          </a:xfrm>
          <a:prstGeom prst="rect">
            <a:avLst/>
          </a:prstGeom>
          <a:noFill/>
          <a:ln>
            <a:noFill/>
          </a:ln>
        </p:spPr>
      </p:pic>
      <p:grpSp>
        <p:nvGrpSpPr>
          <p:cNvPr id="1281" name="Google Shape;1281;g21953eb5a11_0_1325"/>
          <p:cNvGrpSpPr/>
          <p:nvPr/>
        </p:nvGrpSpPr>
        <p:grpSpPr>
          <a:xfrm>
            <a:off x="0" y="0"/>
            <a:ext cx="9144091" cy="484579"/>
            <a:chOff x="0" y="0"/>
            <a:chExt cx="10058400" cy="549160"/>
          </a:xfrm>
        </p:grpSpPr>
        <p:pic>
          <p:nvPicPr>
            <p:cNvPr id="1282" name="Google Shape;1282;g21953eb5a11_0_1325"/>
            <p:cNvPicPr preferRelativeResize="0"/>
            <p:nvPr/>
          </p:nvPicPr>
          <p:blipFill rotWithShape="1">
            <a:blip r:embed="rId7">
              <a:alphaModFix/>
            </a:blip>
            <a:srcRect b="0" l="0" r="0" t="0"/>
            <a:stretch/>
          </p:blipFill>
          <p:spPr>
            <a:xfrm>
              <a:off x="9354311" y="425875"/>
              <a:ext cx="246888" cy="123285"/>
            </a:xfrm>
            <a:prstGeom prst="rect">
              <a:avLst/>
            </a:prstGeom>
            <a:noFill/>
            <a:ln>
              <a:noFill/>
            </a:ln>
          </p:spPr>
        </p:pic>
        <p:sp>
          <p:nvSpPr>
            <p:cNvPr id="1283" name="Google Shape;1283;g21953eb5a11_0_1325"/>
            <p:cNvSpPr/>
            <p:nvPr/>
          </p:nvSpPr>
          <p:spPr>
            <a:xfrm>
              <a:off x="0" y="0"/>
              <a:ext cx="10058400" cy="179705"/>
            </a:xfrm>
            <a:custGeom>
              <a:rect b="b" l="l" r="r" t="t"/>
              <a:pathLst>
                <a:path extrusionOk="0" h="179705" w="10058400">
                  <a:moveTo>
                    <a:pt x="0" y="179324"/>
                  </a:moveTo>
                  <a:lnTo>
                    <a:pt x="10058400" y="179324"/>
                  </a:lnTo>
                  <a:lnTo>
                    <a:pt x="10058400" y="0"/>
                  </a:lnTo>
                  <a:lnTo>
                    <a:pt x="0" y="0"/>
                  </a:lnTo>
                  <a:lnTo>
                    <a:pt x="0" y="179324"/>
                  </a:lnTo>
                  <a:close/>
                </a:path>
              </a:pathLst>
            </a:custGeom>
            <a:solidFill>
              <a:srgbClr val="29B5E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300"/>
            </a:p>
          </p:txBody>
        </p:sp>
      </p:grpSp>
      <p:sp>
        <p:nvSpPr>
          <p:cNvPr id="1284" name="Google Shape;1284;g21953eb5a11_0_1325"/>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sp>
        <p:nvSpPr>
          <p:cNvPr id="1285" name="Google Shape;1285;g21953eb5a11_0_1325"/>
          <p:cNvSpPr txBox="1"/>
          <p:nvPr>
            <p:ph idx="12" type="sldNum"/>
          </p:nvPr>
        </p:nvSpPr>
        <p:spPr>
          <a:xfrm>
            <a:off x="8009501" y="6482075"/>
            <a:ext cx="921300" cy="143700"/>
          </a:xfrm>
          <a:prstGeom prst="rect">
            <a:avLst/>
          </a:prstGeom>
          <a:noFill/>
          <a:ln>
            <a:noFill/>
          </a:ln>
        </p:spPr>
        <p:txBody>
          <a:bodyPr anchorCtr="0" anchor="t" bIns="0" lIns="0" spcFirstLastPara="1" rIns="0" wrap="square" tIns="5125">
            <a:spAutoFit/>
          </a:bodyPr>
          <a:lstStyle/>
          <a:p>
            <a:pPr indent="0" lvl="0" marL="1270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89" name="Shape 1289"/>
        <p:cNvGrpSpPr/>
        <p:nvPr/>
      </p:nvGrpSpPr>
      <p:grpSpPr>
        <a:xfrm>
          <a:off x="0" y="0"/>
          <a:ext cx="0" cy="0"/>
          <a:chOff x="0" y="0"/>
          <a:chExt cx="0" cy="0"/>
        </a:xfrm>
      </p:grpSpPr>
      <p:sp>
        <p:nvSpPr>
          <p:cNvPr id="1290" name="Google Shape;1290;g21953eb5a11_0_1335"/>
          <p:cNvSpPr txBox="1"/>
          <p:nvPr/>
        </p:nvSpPr>
        <p:spPr>
          <a:xfrm>
            <a:off x="7394700" y="6519300"/>
            <a:ext cx="1749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u="sng">
                <a:solidFill>
                  <a:schemeClr val="hlink"/>
                </a:solidFill>
                <a:hlinkClick r:id="rId3"/>
              </a:rPr>
              <a:t>source: Model Results.xlsx</a:t>
            </a:r>
            <a:endParaRPr sz="1000"/>
          </a:p>
        </p:txBody>
      </p:sp>
      <p:pic>
        <p:nvPicPr>
          <p:cNvPr id="1291" name="Google Shape;1291;g21953eb5a11_0_1335"/>
          <p:cNvPicPr preferRelativeResize="0"/>
          <p:nvPr/>
        </p:nvPicPr>
        <p:blipFill>
          <a:blip r:embed="rId4">
            <a:alphaModFix/>
          </a:blip>
          <a:stretch>
            <a:fillRect/>
          </a:stretch>
        </p:blipFill>
        <p:spPr>
          <a:xfrm>
            <a:off x="609600" y="1069663"/>
            <a:ext cx="7924803" cy="3039575"/>
          </a:xfrm>
          <a:prstGeom prst="rect">
            <a:avLst/>
          </a:prstGeom>
          <a:noFill/>
          <a:ln>
            <a:noFill/>
          </a:ln>
        </p:spPr>
      </p:pic>
      <p:grpSp>
        <p:nvGrpSpPr>
          <p:cNvPr id="1292" name="Google Shape;1292;g21953eb5a11_0_1335"/>
          <p:cNvGrpSpPr/>
          <p:nvPr/>
        </p:nvGrpSpPr>
        <p:grpSpPr>
          <a:xfrm>
            <a:off x="0" y="0"/>
            <a:ext cx="9144091" cy="484579"/>
            <a:chOff x="0" y="0"/>
            <a:chExt cx="10058400" cy="549160"/>
          </a:xfrm>
        </p:grpSpPr>
        <p:pic>
          <p:nvPicPr>
            <p:cNvPr id="1293" name="Google Shape;1293;g21953eb5a11_0_1335"/>
            <p:cNvPicPr preferRelativeResize="0"/>
            <p:nvPr/>
          </p:nvPicPr>
          <p:blipFill rotWithShape="1">
            <a:blip r:embed="rId5">
              <a:alphaModFix/>
            </a:blip>
            <a:srcRect b="0" l="0" r="0" t="0"/>
            <a:stretch/>
          </p:blipFill>
          <p:spPr>
            <a:xfrm>
              <a:off x="9354311" y="425875"/>
              <a:ext cx="246888" cy="123285"/>
            </a:xfrm>
            <a:prstGeom prst="rect">
              <a:avLst/>
            </a:prstGeom>
            <a:noFill/>
            <a:ln>
              <a:noFill/>
            </a:ln>
          </p:spPr>
        </p:pic>
        <p:sp>
          <p:nvSpPr>
            <p:cNvPr id="1294" name="Google Shape;1294;g21953eb5a11_0_1335"/>
            <p:cNvSpPr/>
            <p:nvPr/>
          </p:nvSpPr>
          <p:spPr>
            <a:xfrm>
              <a:off x="0" y="0"/>
              <a:ext cx="10058400" cy="179705"/>
            </a:xfrm>
            <a:custGeom>
              <a:rect b="b" l="l" r="r" t="t"/>
              <a:pathLst>
                <a:path extrusionOk="0" h="179705" w="10058400">
                  <a:moveTo>
                    <a:pt x="0" y="179324"/>
                  </a:moveTo>
                  <a:lnTo>
                    <a:pt x="10058400" y="179324"/>
                  </a:lnTo>
                  <a:lnTo>
                    <a:pt x="10058400" y="0"/>
                  </a:lnTo>
                  <a:lnTo>
                    <a:pt x="0" y="0"/>
                  </a:lnTo>
                  <a:lnTo>
                    <a:pt x="0" y="179324"/>
                  </a:lnTo>
                  <a:close/>
                </a:path>
              </a:pathLst>
            </a:custGeom>
            <a:solidFill>
              <a:srgbClr val="29B5E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300"/>
            </a:p>
          </p:txBody>
        </p:sp>
      </p:grpSp>
      <p:sp>
        <p:nvSpPr>
          <p:cNvPr id="1295" name="Google Shape;1295;g21953eb5a11_0_1335"/>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sp>
        <p:nvSpPr>
          <p:cNvPr id="1296" name="Google Shape;1296;g21953eb5a11_0_1335"/>
          <p:cNvSpPr txBox="1"/>
          <p:nvPr>
            <p:ph idx="12" type="sldNum"/>
          </p:nvPr>
        </p:nvSpPr>
        <p:spPr>
          <a:xfrm>
            <a:off x="8009501" y="6482075"/>
            <a:ext cx="921300" cy="143700"/>
          </a:xfrm>
          <a:prstGeom prst="rect">
            <a:avLst/>
          </a:prstGeom>
          <a:noFill/>
          <a:ln>
            <a:noFill/>
          </a:ln>
        </p:spPr>
        <p:txBody>
          <a:bodyPr anchorCtr="0" anchor="t" bIns="0" lIns="0" spcFirstLastPara="1" rIns="0" wrap="square" tIns="5125">
            <a:spAutoFit/>
          </a:bodyPr>
          <a:lstStyle/>
          <a:p>
            <a:pPr indent="0" lvl="0" marL="1270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a:p>
        </p:txBody>
      </p:sp>
      <p:pic>
        <p:nvPicPr>
          <p:cNvPr id="1297" name="Google Shape;1297;g21953eb5a11_0_1335"/>
          <p:cNvPicPr preferRelativeResize="0"/>
          <p:nvPr/>
        </p:nvPicPr>
        <p:blipFill>
          <a:blip r:embed="rId6">
            <a:alphaModFix/>
          </a:blip>
          <a:stretch>
            <a:fillRect/>
          </a:stretch>
        </p:blipFill>
        <p:spPr>
          <a:xfrm>
            <a:off x="609650" y="4392113"/>
            <a:ext cx="7924803" cy="1807078"/>
          </a:xfrm>
          <a:prstGeom prst="rect">
            <a:avLst/>
          </a:prstGeom>
          <a:noFill/>
          <a:ln>
            <a:noFill/>
          </a:ln>
        </p:spPr>
      </p:pic>
      <p:sp>
        <p:nvSpPr>
          <p:cNvPr id="1298" name="Google Shape;1298;g21953eb5a11_0_1335"/>
          <p:cNvSpPr txBox="1"/>
          <p:nvPr>
            <p:ph type="title"/>
          </p:nvPr>
        </p:nvSpPr>
        <p:spPr>
          <a:xfrm>
            <a:off x="293730" y="165065"/>
            <a:ext cx="7578000" cy="381000"/>
          </a:xfrm>
          <a:prstGeom prst="rect">
            <a:avLst/>
          </a:prstGeom>
          <a:noFill/>
          <a:ln>
            <a:noFill/>
          </a:ln>
        </p:spPr>
        <p:txBody>
          <a:bodyPr anchorCtr="0" anchor="t" bIns="0" lIns="0" spcFirstLastPara="1" rIns="0" wrap="square" tIns="11425">
            <a:spAutoFit/>
          </a:bodyPr>
          <a:lstStyle/>
          <a:p>
            <a:pPr indent="0" lvl="0" marL="0" rtl="0" algn="l">
              <a:spcBef>
                <a:spcPts val="0"/>
              </a:spcBef>
              <a:spcAft>
                <a:spcPts val="0"/>
              </a:spcAft>
              <a:buNone/>
            </a:pPr>
            <a:r>
              <a:rPr lang="en-US" sz="2400">
                <a:solidFill>
                  <a:srgbClr val="24467D"/>
                </a:solidFill>
                <a:latin typeface="Gill Sans"/>
                <a:ea typeface="Gill Sans"/>
                <a:cs typeface="Gill Sans"/>
                <a:sym typeface="Gill Sans"/>
              </a:rPr>
              <a:t>Champion Model</a:t>
            </a:r>
            <a:endParaRPr sz="2400">
              <a:solidFill>
                <a:srgbClr val="24467D"/>
              </a:solidFill>
              <a:latin typeface="Gill Sans"/>
              <a:ea typeface="Gill Sans"/>
              <a:cs typeface="Gill Sans"/>
              <a:sym typeface="Gill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02" name="Shape 1302"/>
        <p:cNvGrpSpPr/>
        <p:nvPr/>
      </p:nvGrpSpPr>
      <p:grpSpPr>
        <a:xfrm>
          <a:off x="0" y="0"/>
          <a:ext cx="0" cy="0"/>
          <a:chOff x="0" y="0"/>
          <a:chExt cx="0" cy="0"/>
        </a:xfrm>
      </p:grpSpPr>
      <p:pic>
        <p:nvPicPr>
          <p:cNvPr id="1303" name="Google Shape;1303;g21953eb5a11_0_1345"/>
          <p:cNvPicPr preferRelativeResize="0"/>
          <p:nvPr/>
        </p:nvPicPr>
        <p:blipFill>
          <a:blip r:embed="rId3">
            <a:alphaModFix/>
          </a:blip>
          <a:stretch>
            <a:fillRect/>
          </a:stretch>
        </p:blipFill>
        <p:spPr>
          <a:xfrm>
            <a:off x="508994" y="1457250"/>
            <a:ext cx="2023625" cy="1396775"/>
          </a:xfrm>
          <a:prstGeom prst="rect">
            <a:avLst/>
          </a:prstGeom>
          <a:noFill/>
          <a:ln>
            <a:noFill/>
          </a:ln>
        </p:spPr>
      </p:pic>
      <p:pic>
        <p:nvPicPr>
          <p:cNvPr id="1304" name="Google Shape;1304;g21953eb5a11_0_1345"/>
          <p:cNvPicPr preferRelativeResize="0"/>
          <p:nvPr/>
        </p:nvPicPr>
        <p:blipFill>
          <a:blip r:embed="rId4">
            <a:alphaModFix/>
          </a:blip>
          <a:stretch>
            <a:fillRect/>
          </a:stretch>
        </p:blipFill>
        <p:spPr>
          <a:xfrm>
            <a:off x="4587750" y="1457259"/>
            <a:ext cx="2023625" cy="1396767"/>
          </a:xfrm>
          <a:prstGeom prst="rect">
            <a:avLst/>
          </a:prstGeom>
          <a:noFill/>
          <a:ln>
            <a:noFill/>
          </a:ln>
        </p:spPr>
      </p:pic>
      <p:pic>
        <p:nvPicPr>
          <p:cNvPr id="1305" name="Google Shape;1305;g21953eb5a11_0_1345"/>
          <p:cNvPicPr preferRelativeResize="0"/>
          <p:nvPr/>
        </p:nvPicPr>
        <p:blipFill>
          <a:blip r:embed="rId5">
            <a:alphaModFix/>
          </a:blip>
          <a:stretch>
            <a:fillRect/>
          </a:stretch>
        </p:blipFill>
        <p:spPr>
          <a:xfrm>
            <a:off x="2532625" y="1457250"/>
            <a:ext cx="2055133" cy="1396775"/>
          </a:xfrm>
          <a:prstGeom prst="rect">
            <a:avLst/>
          </a:prstGeom>
          <a:noFill/>
          <a:ln>
            <a:noFill/>
          </a:ln>
        </p:spPr>
      </p:pic>
      <p:pic>
        <p:nvPicPr>
          <p:cNvPr id="1306" name="Google Shape;1306;g21953eb5a11_0_1345"/>
          <p:cNvPicPr preferRelativeResize="0"/>
          <p:nvPr/>
        </p:nvPicPr>
        <p:blipFill>
          <a:blip r:embed="rId6">
            <a:alphaModFix/>
          </a:blip>
          <a:stretch>
            <a:fillRect/>
          </a:stretch>
        </p:blipFill>
        <p:spPr>
          <a:xfrm>
            <a:off x="6611378" y="1499374"/>
            <a:ext cx="2023625" cy="1354641"/>
          </a:xfrm>
          <a:prstGeom prst="rect">
            <a:avLst/>
          </a:prstGeom>
          <a:noFill/>
          <a:ln>
            <a:noFill/>
          </a:ln>
        </p:spPr>
      </p:pic>
      <p:grpSp>
        <p:nvGrpSpPr>
          <p:cNvPr id="1307" name="Google Shape;1307;g21953eb5a11_0_1345"/>
          <p:cNvGrpSpPr/>
          <p:nvPr/>
        </p:nvGrpSpPr>
        <p:grpSpPr>
          <a:xfrm>
            <a:off x="0" y="0"/>
            <a:ext cx="9144091" cy="484579"/>
            <a:chOff x="0" y="0"/>
            <a:chExt cx="10058400" cy="549160"/>
          </a:xfrm>
        </p:grpSpPr>
        <p:pic>
          <p:nvPicPr>
            <p:cNvPr id="1308" name="Google Shape;1308;g21953eb5a11_0_1345"/>
            <p:cNvPicPr preferRelativeResize="0"/>
            <p:nvPr/>
          </p:nvPicPr>
          <p:blipFill rotWithShape="1">
            <a:blip r:embed="rId7">
              <a:alphaModFix/>
            </a:blip>
            <a:srcRect b="0" l="0" r="0" t="0"/>
            <a:stretch/>
          </p:blipFill>
          <p:spPr>
            <a:xfrm>
              <a:off x="9354311" y="425875"/>
              <a:ext cx="246888" cy="123285"/>
            </a:xfrm>
            <a:prstGeom prst="rect">
              <a:avLst/>
            </a:prstGeom>
            <a:noFill/>
            <a:ln>
              <a:noFill/>
            </a:ln>
          </p:spPr>
        </p:pic>
        <p:sp>
          <p:nvSpPr>
            <p:cNvPr id="1309" name="Google Shape;1309;g21953eb5a11_0_1345"/>
            <p:cNvSpPr/>
            <p:nvPr/>
          </p:nvSpPr>
          <p:spPr>
            <a:xfrm>
              <a:off x="0" y="0"/>
              <a:ext cx="10058400" cy="179705"/>
            </a:xfrm>
            <a:custGeom>
              <a:rect b="b" l="l" r="r" t="t"/>
              <a:pathLst>
                <a:path extrusionOk="0" h="179705" w="10058400">
                  <a:moveTo>
                    <a:pt x="0" y="179324"/>
                  </a:moveTo>
                  <a:lnTo>
                    <a:pt x="10058400" y="179324"/>
                  </a:lnTo>
                  <a:lnTo>
                    <a:pt x="10058400" y="0"/>
                  </a:lnTo>
                  <a:lnTo>
                    <a:pt x="0" y="0"/>
                  </a:lnTo>
                  <a:lnTo>
                    <a:pt x="0" y="179324"/>
                  </a:lnTo>
                  <a:close/>
                </a:path>
              </a:pathLst>
            </a:custGeom>
            <a:solidFill>
              <a:srgbClr val="29B5E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300"/>
            </a:p>
          </p:txBody>
        </p:sp>
      </p:grpSp>
      <p:sp>
        <p:nvSpPr>
          <p:cNvPr id="1310" name="Google Shape;1310;g21953eb5a11_0_1345"/>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sp>
        <p:nvSpPr>
          <p:cNvPr id="1311" name="Google Shape;1311;g21953eb5a11_0_1345"/>
          <p:cNvSpPr txBox="1"/>
          <p:nvPr>
            <p:ph idx="12" type="sldNum"/>
          </p:nvPr>
        </p:nvSpPr>
        <p:spPr>
          <a:xfrm>
            <a:off x="8009501" y="6482075"/>
            <a:ext cx="921300" cy="143700"/>
          </a:xfrm>
          <a:prstGeom prst="rect">
            <a:avLst/>
          </a:prstGeom>
          <a:noFill/>
          <a:ln>
            <a:noFill/>
          </a:ln>
        </p:spPr>
        <p:txBody>
          <a:bodyPr anchorCtr="0" anchor="t" bIns="0" lIns="0" spcFirstLastPara="1" rIns="0" wrap="square" tIns="5125">
            <a:spAutoFit/>
          </a:bodyPr>
          <a:lstStyle/>
          <a:p>
            <a:pPr indent="0" lvl="0" marL="1270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b="0">
              <a:solidFill>
                <a:srgbClr val="A1A0A0"/>
              </a:solidFill>
              <a:latin typeface="Lucida Sans"/>
              <a:ea typeface="Lucida Sans"/>
              <a:cs typeface="Lucida Sans"/>
              <a:sym typeface="Lucida Sans"/>
            </a:endParaRPr>
          </a:p>
        </p:txBody>
      </p:sp>
      <p:pic>
        <p:nvPicPr>
          <p:cNvPr id="1312" name="Google Shape;1312;g21953eb5a11_0_1345"/>
          <p:cNvPicPr preferRelativeResize="0"/>
          <p:nvPr/>
        </p:nvPicPr>
        <p:blipFill>
          <a:blip r:embed="rId8">
            <a:alphaModFix/>
          </a:blip>
          <a:stretch>
            <a:fillRect/>
          </a:stretch>
        </p:blipFill>
        <p:spPr>
          <a:xfrm>
            <a:off x="1512939" y="2854020"/>
            <a:ext cx="2023625" cy="1406421"/>
          </a:xfrm>
          <a:prstGeom prst="rect">
            <a:avLst/>
          </a:prstGeom>
          <a:noFill/>
          <a:ln>
            <a:noFill/>
          </a:ln>
        </p:spPr>
      </p:pic>
      <p:pic>
        <p:nvPicPr>
          <p:cNvPr id="1313" name="Google Shape;1313;g21953eb5a11_0_1345"/>
          <p:cNvPicPr preferRelativeResize="0"/>
          <p:nvPr/>
        </p:nvPicPr>
        <p:blipFill>
          <a:blip r:embed="rId9">
            <a:alphaModFix/>
          </a:blip>
          <a:stretch>
            <a:fillRect/>
          </a:stretch>
        </p:blipFill>
        <p:spPr>
          <a:xfrm>
            <a:off x="3536563" y="2854021"/>
            <a:ext cx="2055125" cy="1457468"/>
          </a:xfrm>
          <a:prstGeom prst="rect">
            <a:avLst/>
          </a:prstGeom>
          <a:noFill/>
          <a:ln>
            <a:noFill/>
          </a:ln>
        </p:spPr>
      </p:pic>
      <p:pic>
        <p:nvPicPr>
          <p:cNvPr id="1314" name="Google Shape;1314;g21953eb5a11_0_1345"/>
          <p:cNvPicPr preferRelativeResize="0"/>
          <p:nvPr/>
        </p:nvPicPr>
        <p:blipFill>
          <a:blip r:embed="rId10">
            <a:alphaModFix/>
          </a:blip>
          <a:stretch>
            <a:fillRect/>
          </a:stretch>
        </p:blipFill>
        <p:spPr>
          <a:xfrm>
            <a:off x="5575938" y="2854045"/>
            <a:ext cx="2055125" cy="1457428"/>
          </a:xfrm>
          <a:prstGeom prst="rect">
            <a:avLst/>
          </a:prstGeom>
          <a:noFill/>
          <a:ln>
            <a:noFill/>
          </a:ln>
        </p:spPr>
      </p:pic>
      <p:sp>
        <p:nvSpPr>
          <p:cNvPr id="1315" name="Google Shape;1315;g21953eb5a11_0_1345"/>
          <p:cNvSpPr txBox="1"/>
          <p:nvPr/>
        </p:nvSpPr>
        <p:spPr>
          <a:xfrm>
            <a:off x="381000" y="4533900"/>
            <a:ext cx="860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24467D"/>
                </a:solidFill>
              </a:rPr>
              <a:t>Positive</a:t>
            </a:r>
            <a:r>
              <a:rPr lang="en-US">
                <a:solidFill>
                  <a:srgbClr val="24467D"/>
                </a:solidFill>
              </a:rPr>
              <a:t>:</a:t>
            </a:r>
            <a:r>
              <a:rPr lang="en-US"/>
              <a:t> ffiec msa md median family income, tract population, tract one to four family homes,</a:t>
            </a:r>
            <a:endParaRPr/>
          </a:p>
        </p:txBody>
      </p:sp>
      <p:sp>
        <p:nvSpPr>
          <p:cNvPr id="1316" name="Google Shape;1316;g21953eb5a11_0_1345"/>
          <p:cNvSpPr txBox="1"/>
          <p:nvPr/>
        </p:nvSpPr>
        <p:spPr>
          <a:xfrm>
            <a:off x="1161688" y="4900613"/>
            <a:ext cx="498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dk1"/>
                </a:solidFill>
              </a:rPr>
              <a:t>tract to msa income percentage</a:t>
            </a:r>
            <a:endParaRPr/>
          </a:p>
        </p:txBody>
      </p:sp>
      <p:sp>
        <p:nvSpPr>
          <p:cNvPr id="1317" name="Google Shape;1317;g21953eb5a11_0_1345"/>
          <p:cNvSpPr txBox="1"/>
          <p:nvPr/>
        </p:nvSpPr>
        <p:spPr>
          <a:xfrm>
            <a:off x="404100" y="5297825"/>
            <a:ext cx="860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24467D"/>
                </a:solidFill>
              </a:rPr>
              <a:t>Negative</a:t>
            </a:r>
            <a:r>
              <a:rPr b="1" lang="en-US">
                <a:solidFill>
                  <a:srgbClr val="24467D"/>
                </a:solidFill>
              </a:rPr>
              <a:t>:</a:t>
            </a:r>
            <a:r>
              <a:rPr lang="en-US"/>
              <a:t> tract owner occupied units</a:t>
            </a:r>
            <a:endParaRPr/>
          </a:p>
        </p:txBody>
      </p:sp>
      <p:sp>
        <p:nvSpPr>
          <p:cNvPr id="1318" name="Google Shape;1318;g21953eb5a11_0_1345"/>
          <p:cNvSpPr txBox="1"/>
          <p:nvPr/>
        </p:nvSpPr>
        <p:spPr>
          <a:xfrm>
            <a:off x="404100" y="5756775"/>
            <a:ext cx="883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24467D"/>
                </a:solidFill>
              </a:rPr>
              <a:t>Different Trend in Different Bucket</a:t>
            </a:r>
            <a:r>
              <a:rPr b="1" lang="en-US">
                <a:solidFill>
                  <a:srgbClr val="24467D"/>
                </a:solidFill>
              </a:rPr>
              <a:t>:</a:t>
            </a:r>
            <a:r>
              <a:rPr lang="en-US"/>
              <a:t> tract minority population percent, tract median age of housing unit</a:t>
            </a:r>
            <a:endParaRPr/>
          </a:p>
        </p:txBody>
      </p:sp>
      <p:sp>
        <p:nvSpPr>
          <p:cNvPr id="1319" name="Google Shape;1319;g21953eb5a11_0_1345"/>
          <p:cNvSpPr txBox="1"/>
          <p:nvPr>
            <p:ph type="title"/>
          </p:nvPr>
        </p:nvSpPr>
        <p:spPr>
          <a:xfrm>
            <a:off x="293730" y="165065"/>
            <a:ext cx="7578000" cy="381000"/>
          </a:xfrm>
          <a:prstGeom prst="rect">
            <a:avLst/>
          </a:prstGeom>
          <a:noFill/>
          <a:ln>
            <a:noFill/>
          </a:ln>
        </p:spPr>
        <p:txBody>
          <a:bodyPr anchorCtr="0" anchor="t" bIns="0" lIns="0" spcFirstLastPara="1" rIns="0" wrap="square" tIns="11425">
            <a:spAutoFit/>
          </a:bodyPr>
          <a:lstStyle/>
          <a:p>
            <a:pPr indent="0" lvl="0" marL="0" rtl="0" algn="l">
              <a:spcBef>
                <a:spcPts val="0"/>
              </a:spcBef>
              <a:spcAft>
                <a:spcPts val="0"/>
              </a:spcAft>
              <a:buNone/>
            </a:pPr>
            <a:r>
              <a:rPr lang="en-US" sz="2400">
                <a:solidFill>
                  <a:srgbClr val="24467D"/>
                </a:solidFill>
                <a:latin typeface="Gill Sans"/>
                <a:ea typeface="Gill Sans"/>
                <a:cs typeface="Gill Sans"/>
                <a:sym typeface="Gill Sans"/>
              </a:rPr>
              <a:t>Statistical Inference - Partial Dependence Plot</a:t>
            </a:r>
            <a:endParaRPr sz="2400">
              <a:solidFill>
                <a:srgbClr val="24467D"/>
              </a:solidFill>
              <a:latin typeface="Gill Sans"/>
              <a:ea typeface="Gill Sans"/>
              <a:cs typeface="Gill Sans"/>
              <a:sym typeface="Gill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3" name="Shape 133"/>
        <p:cNvGrpSpPr/>
        <p:nvPr/>
      </p:nvGrpSpPr>
      <p:grpSpPr>
        <a:xfrm>
          <a:off x="0" y="0"/>
          <a:ext cx="0" cy="0"/>
          <a:chOff x="0" y="0"/>
          <a:chExt cx="0" cy="0"/>
        </a:xfrm>
      </p:grpSpPr>
      <p:grpSp>
        <p:nvGrpSpPr>
          <p:cNvPr id="134" name="Google Shape;134;g21953eb5a11_0_416"/>
          <p:cNvGrpSpPr/>
          <p:nvPr/>
        </p:nvGrpSpPr>
        <p:grpSpPr>
          <a:xfrm>
            <a:off x="0" y="0"/>
            <a:ext cx="9144091" cy="6858589"/>
            <a:chOff x="0" y="0"/>
            <a:chExt cx="10058400" cy="7772653"/>
          </a:xfrm>
        </p:grpSpPr>
        <p:sp>
          <p:nvSpPr>
            <p:cNvPr id="135" name="Google Shape;135;g21953eb5a11_0_416"/>
            <p:cNvSpPr/>
            <p:nvPr/>
          </p:nvSpPr>
          <p:spPr>
            <a:xfrm>
              <a:off x="0" y="179323"/>
              <a:ext cx="10058400" cy="7593330"/>
            </a:xfrm>
            <a:custGeom>
              <a:rect b="b" l="l" r="r" t="t"/>
              <a:pathLst>
                <a:path extrusionOk="0" h="7593330" w="10058400">
                  <a:moveTo>
                    <a:pt x="0" y="7593076"/>
                  </a:moveTo>
                  <a:lnTo>
                    <a:pt x="10058400" y="7593076"/>
                  </a:lnTo>
                  <a:lnTo>
                    <a:pt x="10058400" y="0"/>
                  </a:lnTo>
                  <a:lnTo>
                    <a:pt x="0" y="0"/>
                  </a:lnTo>
                  <a:lnTo>
                    <a:pt x="0" y="7593076"/>
                  </a:lnTo>
                  <a:close/>
                </a:path>
              </a:pathLst>
            </a:custGeom>
            <a:solidFill>
              <a:srgbClr val="24467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300"/>
            </a:p>
          </p:txBody>
        </p:sp>
        <p:pic>
          <p:nvPicPr>
            <p:cNvPr id="136" name="Google Shape;136;g21953eb5a11_0_416"/>
            <p:cNvPicPr preferRelativeResize="0"/>
            <p:nvPr/>
          </p:nvPicPr>
          <p:blipFill rotWithShape="1">
            <a:blip r:embed="rId3">
              <a:alphaModFix/>
            </a:blip>
            <a:srcRect b="0" l="0" r="0" t="0"/>
            <a:stretch/>
          </p:blipFill>
          <p:spPr>
            <a:xfrm>
              <a:off x="9354311" y="425875"/>
              <a:ext cx="246888" cy="123285"/>
            </a:xfrm>
            <a:prstGeom prst="rect">
              <a:avLst/>
            </a:prstGeom>
            <a:noFill/>
            <a:ln>
              <a:noFill/>
            </a:ln>
          </p:spPr>
        </p:pic>
        <p:sp>
          <p:nvSpPr>
            <p:cNvPr id="137" name="Google Shape;137;g21953eb5a11_0_416"/>
            <p:cNvSpPr/>
            <p:nvPr/>
          </p:nvSpPr>
          <p:spPr>
            <a:xfrm>
              <a:off x="0" y="0"/>
              <a:ext cx="10058400" cy="3383279"/>
            </a:xfrm>
            <a:custGeom>
              <a:rect b="b" l="l" r="r" t="t"/>
              <a:pathLst>
                <a:path extrusionOk="0" h="3383279" w="10058400">
                  <a:moveTo>
                    <a:pt x="10058400" y="0"/>
                  </a:moveTo>
                  <a:lnTo>
                    <a:pt x="3000375" y="0"/>
                  </a:lnTo>
                  <a:lnTo>
                    <a:pt x="457200" y="0"/>
                  </a:lnTo>
                  <a:lnTo>
                    <a:pt x="0" y="0"/>
                  </a:lnTo>
                  <a:lnTo>
                    <a:pt x="0" y="179324"/>
                  </a:lnTo>
                  <a:lnTo>
                    <a:pt x="457200" y="179324"/>
                  </a:lnTo>
                  <a:lnTo>
                    <a:pt x="457200" y="3382911"/>
                  </a:lnTo>
                  <a:lnTo>
                    <a:pt x="3000375" y="3382911"/>
                  </a:lnTo>
                  <a:lnTo>
                    <a:pt x="3000375" y="179324"/>
                  </a:lnTo>
                  <a:lnTo>
                    <a:pt x="10058400" y="179324"/>
                  </a:lnTo>
                  <a:lnTo>
                    <a:pt x="10058400" y="0"/>
                  </a:lnTo>
                  <a:close/>
                </a:path>
              </a:pathLst>
            </a:custGeom>
            <a:solidFill>
              <a:srgbClr val="29B5E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300"/>
            </a:p>
          </p:txBody>
        </p:sp>
      </p:grpSp>
      <p:sp>
        <p:nvSpPr>
          <p:cNvPr id="138" name="Google Shape;138;g21953eb5a11_0_416"/>
          <p:cNvSpPr txBox="1"/>
          <p:nvPr/>
        </p:nvSpPr>
        <p:spPr>
          <a:xfrm>
            <a:off x="963229" y="645651"/>
            <a:ext cx="1488300" cy="2919600"/>
          </a:xfrm>
          <a:prstGeom prst="rect">
            <a:avLst/>
          </a:prstGeom>
          <a:noFill/>
          <a:ln>
            <a:noFill/>
          </a:ln>
        </p:spPr>
        <p:txBody>
          <a:bodyPr anchorCtr="0" anchor="t" bIns="0" lIns="0" spcFirstLastPara="1" rIns="0" wrap="square" tIns="10275">
            <a:spAutoFit/>
          </a:bodyPr>
          <a:lstStyle/>
          <a:p>
            <a:pPr indent="0" lvl="0" marL="12700" rtl="0" algn="l">
              <a:lnSpc>
                <a:spcPct val="100000"/>
              </a:lnSpc>
              <a:spcBef>
                <a:spcPts val="0"/>
              </a:spcBef>
              <a:spcAft>
                <a:spcPts val="0"/>
              </a:spcAft>
              <a:buNone/>
            </a:pPr>
            <a:r>
              <a:rPr lang="en-US" sz="18900">
                <a:solidFill>
                  <a:srgbClr val="24467D"/>
                </a:solidFill>
                <a:latin typeface="Lucida Sans"/>
                <a:ea typeface="Lucida Sans"/>
                <a:cs typeface="Lucida Sans"/>
                <a:sym typeface="Lucida Sans"/>
              </a:rPr>
              <a:t>1</a:t>
            </a:r>
            <a:endParaRPr sz="18900">
              <a:latin typeface="Lucida Sans"/>
              <a:ea typeface="Lucida Sans"/>
              <a:cs typeface="Lucida Sans"/>
              <a:sym typeface="Lucida Sans"/>
            </a:endParaRPr>
          </a:p>
        </p:txBody>
      </p:sp>
      <p:sp>
        <p:nvSpPr>
          <p:cNvPr id="139" name="Google Shape;139;g21953eb5a11_0_416"/>
          <p:cNvSpPr txBox="1"/>
          <p:nvPr>
            <p:ph type="title"/>
          </p:nvPr>
        </p:nvSpPr>
        <p:spPr>
          <a:xfrm>
            <a:off x="3405446" y="918877"/>
            <a:ext cx="4878000" cy="1578000"/>
          </a:xfrm>
          <a:prstGeom prst="rect">
            <a:avLst/>
          </a:prstGeom>
          <a:noFill/>
          <a:ln>
            <a:noFill/>
          </a:ln>
        </p:spPr>
        <p:txBody>
          <a:bodyPr anchorCtr="0" anchor="t" bIns="0" lIns="0" spcFirstLastPara="1" rIns="0" wrap="square" tIns="64000">
            <a:spAutoFit/>
          </a:bodyPr>
          <a:lstStyle/>
          <a:p>
            <a:pPr indent="0" lvl="0" marL="12700" marR="1625600" rtl="0" algn="l">
              <a:lnSpc>
                <a:spcPct val="108571"/>
              </a:lnSpc>
              <a:spcBef>
                <a:spcPts val="0"/>
              </a:spcBef>
              <a:spcAft>
                <a:spcPts val="0"/>
              </a:spcAft>
              <a:buNone/>
            </a:pPr>
            <a:r>
              <a:rPr lang="en-US" sz="3200">
                <a:solidFill>
                  <a:srgbClr val="FFFFFF"/>
                </a:solidFill>
              </a:rPr>
              <a:t>Overview and Roadmap</a:t>
            </a:r>
            <a:endParaRPr sz="3200"/>
          </a:p>
          <a:p>
            <a:pPr indent="0" lvl="0" marL="12700" marR="0" rtl="0" algn="l">
              <a:lnSpc>
                <a:spcPct val="116700"/>
              </a:lnSpc>
              <a:spcBef>
                <a:spcPts val="1900"/>
              </a:spcBef>
              <a:spcAft>
                <a:spcPts val="0"/>
              </a:spcAft>
              <a:buNone/>
            </a:pPr>
            <a:r>
              <a:t/>
            </a:r>
            <a:endParaRPr sz="1300">
              <a:latin typeface="Lucida Sans"/>
              <a:ea typeface="Lucida Sans"/>
              <a:cs typeface="Lucida Sans"/>
              <a:sym typeface="Lucida Sans"/>
            </a:endParaRPr>
          </a:p>
        </p:txBody>
      </p:sp>
      <p:sp>
        <p:nvSpPr>
          <p:cNvPr id="140" name="Google Shape;140;g21953eb5a11_0_416"/>
          <p:cNvSpPr txBox="1"/>
          <p:nvPr/>
        </p:nvSpPr>
        <p:spPr>
          <a:xfrm>
            <a:off x="3645326" y="4853006"/>
            <a:ext cx="1656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0.6</a:t>
            </a:r>
            <a:endParaRPr sz="800">
              <a:latin typeface="Gill Sans"/>
              <a:ea typeface="Gill Sans"/>
              <a:cs typeface="Gill Sans"/>
              <a:sym typeface="Gill Sans"/>
            </a:endParaRPr>
          </a:p>
        </p:txBody>
      </p:sp>
      <p:sp>
        <p:nvSpPr>
          <p:cNvPr id="141" name="Google Shape;141;g21953eb5a11_0_416"/>
          <p:cNvSpPr txBox="1"/>
          <p:nvPr/>
        </p:nvSpPr>
        <p:spPr>
          <a:xfrm>
            <a:off x="3651735" y="4643130"/>
            <a:ext cx="1530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1.5</a:t>
            </a:r>
            <a:endParaRPr sz="800">
              <a:latin typeface="Gill Sans"/>
              <a:ea typeface="Gill Sans"/>
              <a:cs typeface="Gill Sans"/>
              <a:sym typeface="Gill Sans"/>
            </a:endParaRPr>
          </a:p>
        </p:txBody>
      </p:sp>
      <p:sp>
        <p:nvSpPr>
          <p:cNvPr id="142" name="Google Shape;142;g21953eb5a11_0_416"/>
          <p:cNvSpPr txBox="1"/>
          <p:nvPr/>
        </p:nvSpPr>
        <p:spPr>
          <a:xfrm>
            <a:off x="4073792" y="4853006"/>
            <a:ext cx="1656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0.8</a:t>
            </a:r>
            <a:endParaRPr sz="800">
              <a:latin typeface="Gill Sans"/>
              <a:ea typeface="Gill Sans"/>
              <a:cs typeface="Gill Sans"/>
              <a:sym typeface="Gill Sans"/>
            </a:endParaRPr>
          </a:p>
        </p:txBody>
      </p:sp>
      <p:sp>
        <p:nvSpPr>
          <p:cNvPr id="143" name="Google Shape;143;g21953eb5a11_0_416"/>
          <p:cNvSpPr txBox="1"/>
          <p:nvPr/>
        </p:nvSpPr>
        <p:spPr>
          <a:xfrm>
            <a:off x="4090117" y="4569056"/>
            <a:ext cx="132900" cy="259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1.1</a:t>
            </a:r>
            <a:endParaRPr sz="800">
              <a:latin typeface="Gill Sans"/>
              <a:ea typeface="Gill Sans"/>
              <a:cs typeface="Gill Sans"/>
              <a:sym typeface="Gill Sans"/>
            </a:endParaRPr>
          </a:p>
        </p:txBody>
      </p:sp>
      <p:sp>
        <p:nvSpPr>
          <p:cNvPr id="144" name="Google Shape;144;g21953eb5a11_0_416"/>
          <p:cNvSpPr txBox="1"/>
          <p:nvPr/>
        </p:nvSpPr>
        <p:spPr>
          <a:xfrm>
            <a:off x="4504060" y="4853006"/>
            <a:ext cx="1656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0.8</a:t>
            </a:r>
            <a:endParaRPr sz="800">
              <a:latin typeface="Gill Sans"/>
              <a:ea typeface="Gill Sans"/>
              <a:cs typeface="Gill Sans"/>
              <a:sym typeface="Gill Sans"/>
            </a:endParaRPr>
          </a:p>
        </p:txBody>
      </p:sp>
      <p:sp>
        <p:nvSpPr>
          <p:cNvPr id="145" name="Google Shape;145;g21953eb5a11_0_416"/>
          <p:cNvSpPr txBox="1"/>
          <p:nvPr/>
        </p:nvSpPr>
        <p:spPr>
          <a:xfrm>
            <a:off x="4929221" y="4853006"/>
            <a:ext cx="1656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0.9</a:t>
            </a:r>
            <a:endParaRPr sz="800">
              <a:latin typeface="Gill Sans"/>
              <a:ea typeface="Gill Sans"/>
              <a:cs typeface="Gill Sans"/>
              <a:sym typeface="Gill Sans"/>
            </a:endParaRPr>
          </a:p>
        </p:txBody>
      </p:sp>
      <p:sp>
        <p:nvSpPr>
          <p:cNvPr id="146" name="Google Shape;146;g21953eb5a11_0_416"/>
          <p:cNvSpPr txBox="1"/>
          <p:nvPr/>
        </p:nvSpPr>
        <p:spPr>
          <a:xfrm>
            <a:off x="4935631" y="4537754"/>
            <a:ext cx="1656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0.9</a:t>
            </a:r>
            <a:endParaRPr sz="800">
              <a:latin typeface="Gill Sans"/>
              <a:ea typeface="Gill Sans"/>
              <a:cs typeface="Gill Sans"/>
              <a:sym typeface="Gill Sans"/>
            </a:endParaRPr>
          </a:p>
        </p:txBody>
      </p:sp>
      <p:sp>
        <p:nvSpPr>
          <p:cNvPr id="147" name="Google Shape;147;g21953eb5a11_0_416"/>
          <p:cNvSpPr txBox="1"/>
          <p:nvPr/>
        </p:nvSpPr>
        <p:spPr>
          <a:xfrm>
            <a:off x="5349675" y="4853006"/>
            <a:ext cx="1506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1.0</a:t>
            </a:r>
            <a:endParaRPr sz="800">
              <a:latin typeface="Gill Sans"/>
              <a:ea typeface="Gill Sans"/>
              <a:cs typeface="Gill Sans"/>
              <a:sym typeface="Gill Sans"/>
            </a:endParaRPr>
          </a:p>
        </p:txBody>
      </p:sp>
      <p:sp>
        <p:nvSpPr>
          <p:cNvPr id="148" name="Google Shape;148;g21953eb5a11_0_416"/>
          <p:cNvSpPr txBox="1"/>
          <p:nvPr/>
        </p:nvSpPr>
        <p:spPr>
          <a:xfrm>
            <a:off x="5356085" y="4509272"/>
            <a:ext cx="1506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1.0</a:t>
            </a:r>
            <a:endParaRPr sz="800">
              <a:latin typeface="Gill Sans"/>
              <a:ea typeface="Gill Sans"/>
              <a:cs typeface="Gill Sans"/>
              <a:sym typeface="Gill Sans"/>
            </a:endParaRPr>
          </a:p>
        </p:txBody>
      </p:sp>
      <p:sp>
        <p:nvSpPr>
          <p:cNvPr id="149" name="Google Shape;149;g21953eb5a11_0_416"/>
          <p:cNvSpPr txBox="1"/>
          <p:nvPr/>
        </p:nvSpPr>
        <p:spPr>
          <a:xfrm>
            <a:off x="5784651" y="4475054"/>
            <a:ext cx="1629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0.7</a:t>
            </a:r>
            <a:endParaRPr sz="800">
              <a:latin typeface="Gill Sans"/>
              <a:ea typeface="Gill Sans"/>
              <a:cs typeface="Gill Sans"/>
              <a:sym typeface="Gill Sans"/>
            </a:endParaRPr>
          </a:p>
        </p:txBody>
      </p:sp>
      <p:sp>
        <p:nvSpPr>
          <p:cNvPr id="150" name="Google Shape;150;g21953eb5a11_0_416"/>
          <p:cNvSpPr txBox="1"/>
          <p:nvPr/>
        </p:nvSpPr>
        <p:spPr>
          <a:xfrm>
            <a:off x="6206806" y="4853006"/>
            <a:ext cx="1530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1.2</a:t>
            </a:r>
            <a:endParaRPr sz="800">
              <a:latin typeface="Gill Sans"/>
              <a:ea typeface="Gill Sans"/>
              <a:cs typeface="Gill Sans"/>
              <a:sym typeface="Gill Sans"/>
            </a:endParaRPr>
          </a:p>
        </p:txBody>
      </p:sp>
      <p:sp>
        <p:nvSpPr>
          <p:cNvPr id="151" name="Google Shape;151;g21953eb5a11_0_416"/>
          <p:cNvSpPr txBox="1"/>
          <p:nvPr/>
        </p:nvSpPr>
        <p:spPr>
          <a:xfrm>
            <a:off x="6213217" y="4443753"/>
            <a:ext cx="1656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0.5</a:t>
            </a:r>
            <a:endParaRPr sz="800">
              <a:latin typeface="Gill Sans"/>
              <a:ea typeface="Gill Sans"/>
              <a:cs typeface="Gill Sans"/>
              <a:sym typeface="Gill Sans"/>
            </a:endParaRPr>
          </a:p>
        </p:txBody>
      </p:sp>
      <p:sp>
        <p:nvSpPr>
          <p:cNvPr id="152" name="Google Shape;152;g21953eb5a11_0_416"/>
          <p:cNvSpPr txBox="1"/>
          <p:nvPr/>
        </p:nvSpPr>
        <p:spPr>
          <a:xfrm>
            <a:off x="6635374" y="4853006"/>
            <a:ext cx="1530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1.3</a:t>
            </a:r>
            <a:endParaRPr sz="800">
              <a:latin typeface="Gill Sans"/>
              <a:ea typeface="Gill Sans"/>
              <a:cs typeface="Gill Sans"/>
              <a:sym typeface="Gill Sans"/>
            </a:endParaRPr>
          </a:p>
        </p:txBody>
      </p:sp>
      <p:sp>
        <p:nvSpPr>
          <p:cNvPr id="153" name="Google Shape;153;g21953eb5a11_0_416"/>
          <p:cNvSpPr txBox="1"/>
          <p:nvPr/>
        </p:nvSpPr>
        <p:spPr>
          <a:xfrm>
            <a:off x="6641783" y="4398161"/>
            <a:ext cx="132900" cy="259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1.1</a:t>
            </a:r>
            <a:endParaRPr sz="800">
              <a:latin typeface="Gill Sans"/>
              <a:ea typeface="Gill Sans"/>
              <a:cs typeface="Gill Sans"/>
              <a:sym typeface="Gill Sans"/>
            </a:endParaRPr>
          </a:p>
        </p:txBody>
      </p:sp>
      <p:sp>
        <p:nvSpPr>
          <p:cNvPr id="154" name="Google Shape;154;g21953eb5a11_0_416"/>
          <p:cNvSpPr txBox="1"/>
          <p:nvPr/>
        </p:nvSpPr>
        <p:spPr>
          <a:xfrm>
            <a:off x="7057930" y="4853006"/>
            <a:ext cx="1530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1.6</a:t>
            </a:r>
            <a:endParaRPr sz="800">
              <a:latin typeface="Gill Sans"/>
              <a:ea typeface="Gill Sans"/>
              <a:cs typeface="Gill Sans"/>
              <a:sym typeface="Gill Sans"/>
            </a:endParaRPr>
          </a:p>
        </p:txBody>
      </p:sp>
      <p:sp>
        <p:nvSpPr>
          <p:cNvPr id="155" name="Google Shape;155;g21953eb5a11_0_416"/>
          <p:cNvSpPr txBox="1"/>
          <p:nvPr/>
        </p:nvSpPr>
        <p:spPr>
          <a:xfrm>
            <a:off x="7064340" y="4275677"/>
            <a:ext cx="1674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2.9</a:t>
            </a:r>
            <a:endParaRPr sz="800">
              <a:latin typeface="Gill Sans"/>
              <a:ea typeface="Gill Sans"/>
              <a:cs typeface="Gill Sans"/>
              <a:sym typeface="Gill Sans"/>
            </a:endParaRPr>
          </a:p>
        </p:txBody>
      </p:sp>
      <p:sp>
        <p:nvSpPr>
          <p:cNvPr id="156" name="Google Shape;156;g21953eb5a11_0_416"/>
          <p:cNvSpPr txBox="1"/>
          <p:nvPr/>
        </p:nvSpPr>
        <p:spPr>
          <a:xfrm>
            <a:off x="7488399" y="4853006"/>
            <a:ext cx="1656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2.0</a:t>
            </a:r>
            <a:endParaRPr sz="800">
              <a:latin typeface="Gill Sans"/>
              <a:ea typeface="Gill Sans"/>
              <a:cs typeface="Gill Sans"/>
              <a:sym typeface="Gill Sans"/>
            </a:endParaRPr>
          </a:p>
        </p:txBody>
      </p:sp>
      <p:sp>
        <p:nvSpPr>
          <p:cNvPr id="157" name="Google Shape;157;g21953eb5a11_0_416"/>
          <p:cNvSpPr txBox="1"/>
          <p:nvPr/>
        </p:nvSpPr>
        <p:spPr>
          <a:xfrm>
            <a:off x="7494809" y="4130348"/>
            <a:ext cx="1674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2.8</a:t>
            </a:r>
            <a:endParaRPr sz="800">
              <a:latin typeface="Gill Sans"/>
              <a:ea typeface="Gill Sans"/>
              <a:cs typeface="Gill Sans"/>
              <a:sym typeface="Gill Sans"/>
            </a:endParaRPr>
          </a:p>
        </p:txBody>
      </p:sp>
      <p:sp>
        <p:nvSpPr>
          <p:cNvPr id="158" name="Google Shape;158;g21953eb5a11_0_416"/>
          <p:cNvSpPr txBox="1"/>
          <p:nvPr/>
        </p:nvSpPr>
        <p:spPr>
          <a:xfrm>
            <a:off x="7913559" y="4853006"/>
            <a:ext cx="1530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1.8</a:t>
            </a:r>
            <a:endParaRPr sz="800">
              <a:latin typeface="Gill Sans"/>
              <a:ea typeface="Gill Sans"/>
              <a:cs typeface="Gill Sans"/>
              <a:sym typeface="Gill Sans"/>
            </a:endParaRPr>
          </a:p>
        </p:txBody>
      </p:sp>
      <p:sp>
        <p:nvSpPr>
          <p:cNvPr id="159" name="Google Shape;159;g21953eb5a11_0_416"/>
          <p:cNvSpPr txBox="1"/>
          <p:nvPr/>
        </p:nvSpPr>
        <p:spPr>
          <a:xfrm>
            <a:off x="7919970" y="4207241"/>
            <a:ext cx="1629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0.7</a:t>
            </a:r>
            <a:endParaRPr sz="800">
              <a:latin typeface="Gill Sans"/>
              <a:ea typeface="Gill Sans"/>
              <a:cs typeface="Gill Sans"/>
              <a:sym typeface="Gill Sans"/>
            </a:endParaRPr>
          </a:p>
        </p:txBody>
      </p:sp>
      <p:sp>
        <p:nvSpPr>
          <p:cNvPr id="160" name="Google Shape;160;g21953eb5a11_0_416"/>
          <p:cNvSpPr txBox="1"/>
          <p:nvPr/>
        </p:nvSpPr>
        <p:spPr>
          <a:xfrm>
            <a:off x="8341525" y="4853006"/>
            <a:ext cx="1530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1.6</a:t>
            </a:r>
            <a:endParaRPr sz="800">
              <a:latin typeface="Gill Sans"/>
              <a:ea typeface="Gill Sans"/>
              <a:cs typeface="Gill Sans"/>
              <a:sym typeface="Gill Sans"/>
            </a:endParaRPr>
          </a:p>
        </p:txBody>
      </p:sp>
      <p:sp>
        <p:nvSpPr>
          <p:cNvPr id="161" name="Google Shape;161;g21953eb5a11_0_416"/>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rtl="0" algn="l">
              <a:lnSpc>
                <a:spcPct val="100000"/>
              </a:lnSpc>
              <a:spcBef>
                <a:spcPts val="0"/>
              </a:spcBef>
              <a:spcAft>
                <a:spcPts val="0"/>
              </a:spcAft>
              <a:buNone/>
            </a:pPr>
            <a:r>
              <a:rPr lang="en-US"/>
              <a:t>Mortgage Climate Risk Report</a:t>
            </a:r>
            <a:endParaRPr/>
          </a:p>
        </p:txBody>
      </p:sp>
      <p:sp>
        <p:nvSpPr>
          <p:cNvPr id="162" name="Google Shape;162;g21953eb5a11_0_416"/>
          <p:cNvSpPr txBox="1"/>
          <p:nvPr>
            <p:ph idx="12" type="sldNum"/>
          </p:nvPr>
        </p:nvSpPr>
        <p:spPr>
          <a:xfrm>
            <a:off x="8009493" y="6482074"/>
            <a:ext cx="765600" cy="143700"/>
          </a:xfrm>
          <a:prstGeom prst="rect">
            <a:avLst/>
          </a:prstGeom>
          <a:noFill/>
          <a:ln>
            <a:noFill/>
          </a:ln>
        </p:spPr>
        <p:txBody>
          <a:bodyPr anchorCtr="0" anchor="t" bIns="0" lIns="0" spcFirstLastPara="1" rIns="0" wrap="square" tIns="5125">
            <a:spAutoFit/>
          </a:bodyPr>
          <a:lstStyle/>
          <a:p>
            <a:pPr indent="0" lvl="0" marL="12700" rtl="0" algn="l">
              <a:lnSpc>
                <a:spcPct val="100000"/>
              </a:lnSpc>
              <a:spcBef>
                <a:spcPts val="0"/>
              </a:spcBef>
              <a:spcAft>
                <a:spcPts val="0"/>
              </a:spcAft>
              <a:buNone/>
            </a:pPr>
            <a:r>
              <a:rPr lang="en-US"/>
              <a:t>Mar 2023 | </a:t>
            </a: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23" name="Shape 1323"/>
        <p:cNvGrpSpPr/>
        <p:nvPr/>
      </p:nvGrpSpPr>
      <p:grpSpPr>
        <a:xfrm>
          <a:off x="0" y="0"/>
          <a:ext cx="0" cy="0"/>
          <a:chOff x="0" y="0"/>
          <a:chExt cx="0" cy="0"/>
        </a:xfrm>
      </p:grpSpPr>
      <p:pic>
        <p:nvPicPr>
          <p:cNvPr id="1324" name="Google Shape;1324;g21953eb5a11_0_1373"/>
          <p:cNvPicPr preferRelativeResize="0"/>
          <p:nvPr/>
        </p:nvPicPr>
        <p:blipFill>
          <a:blip r:embed="rId3">
            <a:alphaModFix/>
          </a:blip>
          <a:stretch>
            <a:fillRect/>
          </a:stretch>
        </p:blipFill>
        <p:spPr>
          <a:xfrm>
            <a:off x="838525" y="2829450"/>
            <a:ext cx="7779601" cy="3178525"/>
          </a:xfrm>
          <a:prstGeom prst="rect">
            <a:avLst/>
          </a:prstGeom>
          <a:noFill/>
          <a:ln>
            <a:noFill/>
          </a:ln>
        </p:spPr>
      </p:pic>
      <p:grpSp>
        <p:nvGrpSpPr>
          <p:cNvPr id="1325" name="Google Shape;1325;g21953eb5a11_0_1373"/>
          <p:cNvGrpSpPr/>
          <p:nvPr/>
        </p:nvGrpSpPr>
        <p:grpSpPr>
          <a:xfrm>
            <a:off x="0" y="0"/>
            <a:ext cx="9144091" cy="484579"/>
            <a:chOff x="0" y="0"/>
            <a:chExt cx="10058400" cy="549160"/>
          </a:xfrm>
        </p:grpSpPr>
        <p:pic>
          <p:nvPicPr>
            <p:cNvPr id="1326" name="Google Shape;1326;g21953eb5a11_0_1373"/>
            <p:cNvPicPr preferRelativeResize="0"/>
            <p:nvPr/>
          </p:nvPicPr>
          <p:blipFill rotWithShape="1">
            <a:blip r:embed="rId4">
              <a:alphaModFix/>
            </a:blip>
            <a:srcRect b="0" l="0" r="0" t="0"/>
            <a:stretch/>
          </p:blipFill>
          <p:spPr>
            <a:xfrm>
              <a:off x="9354311" y="425875"/>
              <a:ext cx="246888" cy="123285"/>
            </a:xfrm>
            <a:prstGeom prst="rect">
              <a:avLst/>
            </a:prstGeom>
            <a:noFill/>
            <a:ln>
              <a:noFill/>
            </a:ln>
          </p:spPr>
        </p:pic>
        <p:sp>
          <p:nvSpPr>
            <p:cNvPr id="1327" name="Google Shape;1327;g21953eb5a11_0_1373"/>
            <p:cNvSpPr/>
            <p:nvPr/>
          </p:nvSpPr>
          <p:spPr>
            <a:xfrm>
              <a:off x="0" y="0"/>
              <a:ext cx="10058400" cy="179705"/>
            </a:xfrm>
            <a:custGeom>
              <a:rect b="b" l="l" r="r" t="t"/>
              <a:pathLst>
                <a:path extrusionOk="0" h="179705" w="10058400">
                  <a:moveTo>
                    <a:pt x="0" y="179324"/>
                  </a:moveTo>
                  <a:lnTo>
                    <a:pt x="10058400" y="179324"/>
                  </a:lnTo>
                  <a:lnTo>
                    <a:pt x="10058400" y="0"/>
                  </a:lnTo>
                  <a:lnTo>
                    <a:pt x="0" y="0"/>
                  </a:lnTo>
                  <a:lnTo>
                    <a:pt x="0" y="179324"/>
                  </a:lnTo>
                  <a:close/>
                </a:path>
              </a:pathLst>
            </a:custGeom>
            <a:solidFill>
              <a:srgbClr val="29B5E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300"/>
            </a:p>
          </p:txBody>
        </p:sp>
      </p:grpSp>
      <p:sp>
        <p:nvSpPr>
          <p:cNvPr id="1328" name="Google Shape;1328;g21953eb5a11_0_1373"/>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sp>
        <p:nvSpPr>
          <p:cNvPr id="1329" name="Google Shape;1329;g21953eb5a11_0_1373"/>
          <p:cNvSpPr txBox="1"/>
          <p:nvPr>
            <p:ph idx="12" type="sldNum"/>
          </p:nvPr>
        </p:nvSpPr>
        <p:spPr>
          <a:xfrm>
            <a:off x="8009501" y="6482075"/>
            <a:ext cx="9213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b="0">
              <a:solidFill>
                <a:srgbClr val="A1A0A0"/>
              </a:solidFill>
              <a:latin typeface="Lucida Sans"/>
              <a:ea typeface="Lucida Sans"/>
              <a:cs typeface="Lucida Sans"/>
              <a:sym typeface="Lucida Sans"/>
            </a:endParaRPr>
          </a:p>
        </p:txBody>
      </p:sp>
      <p:sp>
        <p:nvSpPr>
          <p:cNvPr id="1330" name="Google Shape;1330;g21953eb5a11_0_1373"/>
          <p:cNvSpPr txBox="1"/>
          <p:nvPr/>
        </p:nvSpPr>
        <p:spPr>
          <a:xfrm>
            <a:off x="293725" y="968100"/>
            <a:ext cx="803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dk1"/>
                </a:solidFill>
              </a:rPr>
              <a:t>The location of the cluster decides the relationship between features and Target Variable.</a:t>
            </a:r>
            <a:endParaRPr>
              <a:latin typeface="Calibri"/>
              <a:ea typeface="Calibri"/>
              <a:cs typeface="Calibri"/>
              <a:sym typeface="Calibri"/>
            </a:endParaRPr>
          </a:p>
        </p:txBody>
      </p:sp>
      <p:sp>
        <p:nvSpPr>
          <p:cNvPr id="1331" name="Google Shape;1331;g21953eb5a11_0_1373"/>
          <p:cNvSpPr txBox="1"/>
          <p:nvPr/>
        </p:nvSpPr>
        <p:spPr>
          <a:xfrm>
            <a:off x="293725" y="1409725"/>
            <a:ext cx="886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If the cluster falls onto the </a:t>
            </a:r>
            <a:r>
              <a:rPr b="1" lang="en-US">
                <a:solidFill>
                  <a:srgbClr val="29B5E9"/>
                </a:solidFill>
              </a:rPr>
              <a:t>left</a:t>
            </a:r>
            <a:r>
              <a:rPr lang="en-US">
                <a:solidFill>
                  <a:schemeClr val="dk1"/>
                </a:solidFill>
              </a:rPr>
              <a:t> to the 0, then the feature has the </a:t>
            </a:r>
            <a:r>
              <a:rPr b="1" lang="en-US">
                <a:solidFill>
                  <a:srgbClr val="29B5E9"/>
                </a:solidFill>
              </a:rPr>
              <a:t>Negative</a:t>
            </a:r>
            <a:r>
              <a:rPr lang="en-US">
                <a:solidFill>
                  <a:schemeClr val="dk1"/>
                </a:solidFill>
              </a:rPr>
              <a:t> relationship with the target variable.</a:t>
            </a:r>
            <a:endParaRPr>
              <a:solidFill>
                <a:schemeClr val="dk1"/>
              </a:solidFill>
            </a:endParaRPr>
          </a:p>
        </p:txBody>
      </p:sp>
      <p:sp>
        <p:nvSpPr>
          <p:cNvPr id="1332" name="Google Shape;1332;g21953eb5a11_0_1373"/>
          <p:cNvSpPr txBox="1"/>
          <p:nvPr/>
        </p:nvSpPr>
        <p:spPr>
          <a:xfrm>
            <a:off x="293725" y="1851350"/>
            <a:ext cx="914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If the cluster falls onto the</a:t>
            </a:r>
            <a:r>
              <a:rPr b="1" lang="en-US">
                <a:solidFill>
                  <a:srgbClr val="29B5E9"/>
                </a:solidFill>
              </a:rPr>
              <a:t> Right</a:t>
            </a:r>
            <a:r>
              <a:rPr lang="en-US">
                <a:solidFill>
                  <a:schemeClr val="dk1"/>
                </a:solidFill>
              </a:rPr>
              <a:t> to the 0, then the feature has the </a:t>
            </a:r>
            <a:r>
              <a:rPr b="1" lang="en-US">
                <a:solidFill>
                  <a:srgbClr val="29B5E9"/>
                </a:solidFill>
              </a:rPr>
              <a:t>Positive</a:t>
            </a:r>
            <a:r>
              <a:rPr lang="en-US">
                <a:solidFill>
                  <a:schemeClr val="dk1"/>
                </a:solidFill>
              </a:rPr>
              <a:t> relationship with the target variable.</a:t>
            </a:r>
            <a:endParaRPr>
              <a:solidFill>
                <a:schemeClr val="dk1"/>
              </a:solidFill>
            </a:endParaRPr>
          </a:p>
        </p:txBody>
      </p:sp>
      <p:sp>
        <p:nvSpPr>
          <p:cNvPr id="1333" name="Google Shape;1333;g21953eb5a11_0_1373"/>
          <p:cNvSpPr txBox="1"/>
          <p:nvPr/>
        </p:nvSpPr>
        <p:spPr>
          <a:xfrm>
            <a:off x="293725" y="2292975"/>
            <a:ext cx="886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Feature Importance Rank: The </a:t>
            </a:r>
            <a:r>
              <a:rPr b="1" lang="en-US">
                <a:solidFill>
                  <a:srgbClr val="29B5E9"/>
                </a:solidFill>
              </a:rPr>
              <a:t>more scattered</a:t>
            </a:r>
            <a:r>
              <a:rPr lang="en-US">
                <a:solidFill>
                  <a:schemeClr val="dk1"/>
                </a:solidFill>
              </a:rPr>
              <a:t> the points, the </a:t>
            </a:r>
            <a:r>
              <a:rPr b="1" lang="en-US">
                <a:solidFill>
                  <a:srgbClr val="29B5E9"/>
                </a:solidFill>
              </a:rPr>
              <a:t>more important</a:t>
            </a:r>
            <a:r>
              <a:rPr lang="en-US">
                <a:solidFill>
                  <a:schemeClr val="dk1"/>
                </a:solidFill>
              </a:rPr>
              <a:t> the variable is.</a:t>
            </a:r>
            <a:endParaRPr>
              <a:latin typeface="Calibri"/>
              <a:ea typeface="Calibri"/>
              <a:cs typeface="Calibri"/>
              <a:sym typeface="Calibri"/>
            </a:endParaRPr>
          </a:p>
        </p:txBody>
      </p:sp>
      <p:sp>
        <p:nvSpPr>
          <p:cNvPr id="1334" name="Google Shape;1334;g21953eb5a11_0_1373"/>
          <p:cNvSpPr txBox="1"/>
          <p:nvPr>
            <p:ph type="title"/>
          </p:nvPr>
        </p:nvSpPr>
        <p:spPr>
          <a:xfrm>
            <a:off x="293730" y="165065"/>
            <a:ext cx="7578000" cy="381000"/>
          </a:xfrm>
          <a:prstGeom prst="rect">
            <a:avLst/>
          </a:prstGeom>
          <a:noFill/>
          <a:ln>
            <a:noFill/>
          </a:ln>
        </p:spPr>
        <p:txBody>
          <a:bodyPr anchorCtr="0" anchor="t" bIns="0" lIns="0" spcFirstLastPara="1" rIns="0" wrap="square" tIns="11425">
            <a:spAutoFit/>
          </a:bodyPr>
          <a:lstStyle/>
          <a:p>
            <a:pPr indent="0" lvl="0" marL="0" rtl="0" algn="l">
              <a:spcBef>
                <a:spcPts val="0"/>
              </a:spcBef>
              <a:spcAft>
                <a:spcPts val="0"/>
              </a:spcAft>
              <a:buNone/>
            </a:pPr>
            <a:r>
              <a:rPr lang="en-US" sz="2400">
                <a:solidFill>
                  <a:srgbClr val="24467D"/>
                </a:solidFill>
                <a:latin typeface="Gill Sans"/>
                <a:ea typeface="Gill Sans"/>
                <a:cs typeface="Gill Sans"/>
                <a:sym typeface="Gill Sans"/>
              </a:rPr>
              <a:t>Statistical Inference - Beeswarm Plot</a:t>
            </a:r>
            <a:endParaRPr sz="2400">
              <a:solidFill>
                <a:srgbClr val="24467D"/>
              </a:solidFill>
              <a:latin typeface="Gill Sans"/>
              <a:ea typeface="Gill Sans"/>
              <a:cs typeface="Gill Sans"/>
              <a:sym typeface="Gill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38" name="Shape 1338"/>
        <p:cNvGrpSpPr/>
        <p:nvPr/>
      </p:nvGrpSpPr>
      <p:grpSpPr>
        <a:xfrm>
          <a:off x="0" y="0"/>
          <a:ext cx="0" cy="0"/>
          <a:chOff x="0" y="0"/>
          <a:chExt cx="0" cy="0"/>
        </a:xfrm>
      </p:grpSpPr>
      <p:grpSp>
        <p:nvGrpSpPr>
          <p:cNvPr id="1339" name="Google Shape;1339;g21953eb5a11_0_1381"/>
          <p:cNvGrpSpPr/>
          <p:nvPr/>
        </p:nvGrpSpPr>
        <p:grpSpPr>
          <a:xfrm>
            <a:off x="1558281" y="797948"/>
            <a:ext cx="6027605" cy="1547072"/>
            <a:chOff x="1017900" y="1279950"/>
            <a:chExt cx="7924803" cy="2034015"/>
          </a:xfrm>
        </p:grpSpPr>
        <p:pic>
          <p:nvPicPr>
            <p:cNvPr id="1340" name="Google Shape;1340;g21953eb5a11_0_1381"/>
            <p:cNvPicPr preferRelativeResize="0"/>
            <p:nvPr/>
          </p:nvPicPr>
          <p:blipFill rotWithShape="1">
            <a:blip r:embed="rId3">
              <a:alphaModFix/>
            </a:blip>
            <a:srcRect b="92533" l="0" r="0" t="0"/>
            <a:stretch/>
          </p:blipFill>
          <p:spPr>
            <a:xfrm>
              <a:off x="1017900" y="1279950"/>
              <a:ext cx="7924799" cy="226951"/>
            </a:xfrm>
            <a:prstGeom prst="rect">
              <a:avLst/>
            </a:prstGeom>
            <a:noFill/>
            <a:ln>
              <a:noFill/>
            </a:ln>
          </p:spPr>
        </p:pic>
        <p:pic>
          <p:nvPicPr>
            <p:cNvPr id="1341" name="Google Shape;1341;g21953eb5a11_0_1381"/>
            <p:cNvPicPr preferRelativeResize="0"/>
            <p:nvPr/>
          </p:nvPicPr>
          <p:blipFill>
            <a:blip r:embed="rId4">
              <a:alphaModFix/>
            </a:blip>
            <a:stretch>
              <a:fillRect/>
            </a:stretch>
          </p:blipFill>
          <p:spPr>
            <a:xfrm>
              <a:off x="1017900" y="1506888"/>
              <a:ext cx="7924803" cy="1807078"/>
            </a:xfrm>
            <a:prstGeom prst="rect">
              <a:avLst/>
            </a:prstGeom>
            <a:noFill/>
            <a:ln>
              <a:noFill/>
            </a:ln>
          </p:spPr>
        </p:pic>
      </p:grpSp>
      <p:sp>
        <p:nvSpPr>
          <p:cNvPr id="1342" name="Google Shape;1342;g21953eb5a11_0_1381"/>
          <p:cNvSpPr/>
          <p:nvPr/>
        </p:nvSpPr>
        <p:spPr>
          <a:xfrm>
            <a:off x="1558225" y="1808640"/>
            <a:ext cx="6027300" cy="117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g21953eb5a11_0_1381"/>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sp>
        <p:nvSpPr>
          <p:cNvPr id="1344" name="Google Shape;1344;g21953eb5a11_0_1381"/>
          <p:cNvSpPr txBox="1"/>
          <p:nvPr>
            <p:ph idx="12" type="sldNum"/>
          </p:nvPr>
        </p:nvSpPr>
        <p:spPr>
          <a:xfrm>
            <a:off x="8009501" y="6482075"/>
            <a:ext cx="9213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b="0">
              <a:solidFill>
                <a:srgbClr val="A1A0A0"/>
              </a:solidFill>
              <a:latin typeface="Lucida Sans"/>
              <a:ea typeface="Lucida Sans"/>
              <a:cs typeface="Lucida Sans"/>
              <a:sym typeface="Lucida Sans"/>
            </a:endParaRPr>
          </a:p>
        </p:txBody>
      </p:sp>
      <p:grpSp>
        <p:nvGrpSpPr>
          <p:cNvPr id="1345" name="Google Shape;1345;g21953eb5a11_0_1381"/>
          <p:cNvGrpSpPr/>
          <p:nvPr/>
        </p:nvGrpSpPr>
        <p:grpSpPr>
          <a:xfrm>
            <a:off x="0" y="0"/>
            <a:ext cx="9144091" cy="484579"/>
            <a:chOff x="0" y="0"/>
            <a:chExt cx="10058400" cy="549160"/>
          </a:xfrm>
        </p:grpSpPr>
        <p:pic>
          <p:nvPicPr>
            <p:cNvPr id="1346" name="Google Shape;1346;g21953eb5a11_0_1381"/>
            <p:cNvPicPr preferRelativeResize="0"/>
            <p:nvPr/>
          </p:nvPicPr>
          <p:blipFill rotWithShape="1">
            <a:blip r:embed="rId5">
              <a:alphaModFix/>
            </a:blip>
            <a:srcRect b="0" l="0" r="0" t="0"/>
            <a:stretch/>
          </p:blipFill>
          <p:spPr>
            <a:xfrm>
              <a:off x="9354311" y="425875"/>
              <a:ext cx="246888" cy="123285"/>
            </a:xfrm>
            <a:prstGeom prst="rect">
              <a:avLst/>
            </a:prstGeom>
            <a:noFill/>
            <a:ln>
              <a:noFill/>
            </a:ln>
          </p:spPr>
        </p:pic>
        <p:sp>
          <p:nvSpPr>
            <p:cNvPr id="1347" name="Google Shape;1347;g21953eb5a11_0_1381"/>
            <p:cNvSpPr/>
            <p:nvPr/>
          </p:nvSpPr>
          <p:spPr>
            <a:xfrm>
              <a:off x="0" y="0"/>
              <a:ext cx="10058400" cy="179705"/>
            </a:xfrm>
            <a:custGeom>
              <a:rect b="b" l="l" r="r" t="t"/>
              <a:pathLst>
                <a:path extrusionOk="0" h="179705" w="10058400">
                  <a:moveTo>
                    <a:pt x="0" y="179324"/>
                  </a:moveTo>
                  <a:lnTo>
                    <a:pt x="10058400" y="179324"/>
                  </a:lnTo>
                  <a:lnTo>
                    <a:pt x="10058400" y="0"/>
                  </a:lnTo>
                  <a:lnTo>
                    <a:pt x="0" y="0"/>
                  </a:lnTo>
                  <a:lnTo>
                    <a:pt x="0" y="179324"/>
                  </a:lnTo>
                  <a:close/>
                </a:path>
              </a:pathLst>
            </a:custGeom>
            <a:solidFill>
              <a:srgbClr val="29B5E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300"/>
            </a:p>
          </p:txBody>
        </p:sp>
      </p:grpSp>
      <p:sp>
        <p:nvSpPr>
          <p:cNvPr id="1348" name="Google Shape;1348;g21953eb5a11_0_1381"/>
          <p:cNvSpPr txBox="1"/>
          <p:nvPr>
            <p:ph type="title"/>
          </p:nvPr>
        </p:nvSpPr>
        <p:spPr>
          <a:xfrm>
            <a:off x="293730" y="165065"/>
            <a:ext cx="7578000" cy="381000"/>
          </a:xfrm>
          <a:prstGeom prst="rect">
            <a:avLst/>
          </a:prstGeom>
          <a:noFill/>
          <a:ln>
            <a:noFill/>
          </a:ln>
        </p:spPr>
        <p:txBody>
          <a:bodyPr anchorCtr="0" anchor="t" bIns="0" lIns="0" spcFirstLastPara="1" rIns="0" wrap="square" tIns="11425">
            <a:spAutoFit/>
          </a:bodyPr>
          <a:lstStyle/>
          <a:p>
            <a:pPr indent="0" lvl="0" marL="0" rtl="0" algn="l">
              <a:spcBef>
                <a:spcPts val="0"/>
              </a:spcBef>
              <a:spcAft>
                <a:spcPts val="0"/>
              </a:spcAft>
              <a:buNone/>
            </a:pPr>
            <a:r>
              <a:rPr lang="en-US" sz="2400">
                <a:solidFill>
                  <a:srgbClr val="24467D"/>
                </a:solidFill>
                <a:latin typeface="Gill Sans"/>
                <a:ea typeface="Gill Sans"/>
                <a:cs typeface="Gill Sans"/>
                <a:sym typeface="Gill Sans"/>
              </a:rPr>
              <a:t>Statistical Inference - </a:t>
            </a:r>
            <a:r>
              <a:rPr lang="en-US" sz="2400">
                <a:solidFill>
                  <a:srgbClr val="24467D"/>
                </a:solidFill>
                <a:latin typeface="Gill Sans"/>
                <a:ea typeface="Gill Sans"/>
                <a:cs typeface="Gill Sans"/>
                <a:sym typeface="Gill Sans"/>
              </a:rPr>
              <a:t>Change in Odds</a:t>
            </a:r>
            <a:endParaRPr sz="2400">
              <a:solidFill>
                <a:srgbClr val="24467D"/>
              </a:solidFill>
              <a:latin typeface="Gill Sans"/>
              <a:ea typeface="Gill Sans"/>
              <a:cs typeface="Gill Sans"/>
              <a:sym typeface="Gill Sans"/>
            </a:endParaRPr>
          </a:p>
        </p:txBody>
      </p:sp>
      <p:sp>
        <p:nvSpPr>
          <p:cNvPr id="1349" name="Google Shape;1349;g21953eb5a11_0_1381"/>
          <p:cNvSpPr txBox="1"/>
          <p:nvPr/>
        </p:nvSpPr>
        <p:spPr>
          <a:xfrm>
            <a:off x="1540375" y="4834225"/>
            <a:ext cx="6063000" cy="1446000"/>
          </a:xfrm>
          <a:prstGeom prst="rect">
            <a:avLst/>
          </a:prstGeom>
          <a:noFill/>
          <a:ln>
            <a:noFill/>
          </a:ln>
        </p:spPr>
        <p:txBody>
          <a:bodyPr anchorCtr="0" anchor="t" bIns="0" lIns="0" spcFirstLastPara="1" rIns="0" wrap="square" tIns="11425">
            <a:spAutoFit/>
          </a:bodyPr>
          <a:lstStyle/>
          <a:p>
            <a:pPr indent="0" lvl="0" marL="12700" marR="0" rtl="0" algn="l">
              <a:lnSpc>
                <a:spcPct val="116700"/>
              </a:lnSpc>
              <a:spcBef>
                <a:spcPts val="0"/>
              </a:spcBef>
              <a:spcAft>
                <a:spcPts val="0"/>
              </a:spcAft>
              <a:buNone/>
            </a:pPr>
            <a:r>
              <a:rPr lang="en-US" sz="1300">
                <a:solidFill>
                  <a:srgbClr val="444444"/>
                </a:solidFill>
                <a:latin typeface="Gill Sans"/>
                <a:ea typeface="Gill Sans"/>
                <a:cs typeface="Gill Sans"/>
                <a:sym typeface="Gill Sans"/>
              </a:rPr>
              <a:t>The coefficients of the logistic regression in terms of the change in odds can be interpreted as if the census tract has 1 more unit of 1-4 family home, then the loan is exposed to </a:t>
            </a:r>
            <a:r>
              <a:rPr b="1" lang="en-US" sz="1500">
                <a:solidFill>
                  <a:srgbClr val="444444"/>
                </a:solidFill>
                <a:latin typeface="Gill Sans"/>
                <a:ea typeface="Gill Sans"/>
                <a:cs typeface="Gill Sans"/>
                <a:sym typeface="Gill Sans"/>
              </a:rPr>
              <a:t>0.07% more odds</a:t>
            </a:r>
            <a:r>
              <a:rPr lang="en-US" sz="1300">
                <a:solidFill>
                  <a:srgbClr val="444444"/>
                </a:solidFill>
                <a:latin typeface="Gill Sans"/>
                <a:ea typeface="Gill Sans"/>
                <a:cs typeface="Gill Sans"/>
                <a:sym typeface="Gill Sans"/>
              </a:rPr>
              <a:t> of being in a high loss area. </a:t>
            </a:r>
            <a:endParaRPr sz="1300">
              <a:solidFill>
                <a:srgbClr val="444444"/>
              </a:solidFill>
              <a:latin typeface="Gill Sans"/>
              <a:ea typeface="Gill Sans"/>
              <a:cs typeface="Gill Sans"/>
              <a:sym typeface="Gill Sans"/>
            </a:endParaRPr>
          </a:p>
          <a:p>
            <a:pPr indent="0" lvl="0" marL="12700" marR="0" rtl="0" algn="l">
              <a:lnSpc>
                <a:spcPct val="116700"/>
              </a:lnSpc>
              <a:spcBef>
                <a:spcPts val="0"/>
              </a:spcBef>
              <a:spcAft>
                <a:spcPts val="0"/>
              </a:spcAft>
              <a:buNone/>
            </a:pPr>
            <a:r>
              <a:t/>
            </a:r>
            <a:endParaRPr sz="1300">
              <a:solidFill>
                <a:srgbClr val="444444"/>
              </a:solidFill>
              <a:latin typeface="Gill Sans"/>
              <a:ea typeface="Gill Sans"/>
              <a:cs typeface="Gill Sans"/>
              <a:sym typeface="Gill Sans"/>
            </a:endParaRPr>
          </a:p>
          <a:p>
            <a:pPr indent="0" lvl="0" marL="12700" marR="0" rtl="0" algn="l">
              <a:lnSpc>
                <a:spcPct val="116700"/>
              </a:lnSpc>
              <a:spcBef>
                <a:spcPts val="0"/>
              </a:spcBef>
              <a:spcAft>
                <a:spcPts val="0"/>
              </a:spcAft>
              <a:buNone/>
            </a:pPr>
            <a:r>
              <a:rPr lang="en-US" sz="1300">
                <a:solidFill>
                  <a:srgbClr val="444444"/>
                </a:solidFill>
                <a:latin typeface="Gill Sans"/>
                <a:ea typeface="Gill Sans"/>
                <a:cs typeface="Gill Sans"/>
                <a:sym typeface="Gill Sans"/>
              </a:rPr>
              <a:t>A second example would be if loan is issued and insured by VA then the odds of a loan in this tract will have a </a:t>
            </a:r>
            <a:r>
              <a:rPr b="1" lang="en-US" sz="1500">
                <a:solidFill>
                  <a:srgbClr val="444444"/>
                </a:solidFill>
                <a:latin typeface="Gill Sans"/>
                <a:ea typeface="Gill Sans"/>
                <a:cs typeface="Gill Sans"/>
                <a:sym typeface="Gill Sans"/>
              </a:rPr>
              <a:t>decreased odds of 87.34%</a:t>
            </a:r>
            <a:r>
              <a:rPr lang="en-US" sz="1300">
                <a:solidFill>
                  <a:srgbClr val="444444"/>
                </a:solidFill>
                <a:latin typeface="Gill Sans"/>
                <a:ea typeface="Gill Sans"/>
                <a:cs typeface="Gill Sans"/>
                <a:sym typeface="Gill Sans"/>
              </a:rPr>
              <a:t>.</a:t>
            </a:r>
            <a:endParaRPr sz="1300">
              <a:solidFill>
                <a:srgbClr val="444444"/>
              </a:solidFill>
              <a:latin typeface="Gill Sans"/>
              <a:ea typeface="Gill Sans"/>
              <a:cs typeface="Gill Sans"/>
              <a:sym typeface="Gill Sans"/>
            </a:endParaRPr>
          </a:p>
        </p:txBody>
      </p:sp>
      <p:pic>
        <p:nvPicPr>
          <p:cNvPr id="1350" name="Google Shape;1350;g21953eb5a11_0_1381"/>
          <p:cNvPicPr preferRelativeResize="0"/>
          <p:nvPr/>
        </p:nvPicPr>
        <p:blipFill>
          <a:blip r:embed="rId6">
            <a:alphaModFix/>
          </a:blip>
          <a:stretch>
            <a:fillRect/>
          </a:stretch>
        </p:blipFill>
        <p:spPr>
          <a:xfrm>
            <a:off x="1558225" y="2489837"/>
            <a:ext cx="6027300" cy="219957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54" name="Shape 1354"/>
        <p:cNvGrpSpPr/>
        <p:nvPr/>
      </p:nvGrpSpPr>
      <p:grpSpPr>
        <a:xfrm>
          <a:off x="0" y="0"/>
          <a:ext cx="0" cy="0"/>
          <a:chOff x="0" y="0"/>
          <a:chExt cx="0" cy="0"/>
        </a:xfrm>
      </p:grpSpPr>
      <p:sp>
        <p:nvSpPr>
          <p:cNvPr id="1355" name="Google Shape;1355;g21953eb5a11_0_1401"/>
          <p:cNvSpPr txBox="1"/>
          <p:nvPr/>
        </p:nvSpPr>
        <p:spPr>
          <a:xfrm>
            <a:off x="7394700" y="6519300"/>
            <a:ext cx="1749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u="sng">
                <a:solidFill>
                  <a:schemeClr val="hlink"/>
                </a:solidFill>
                <a:hlinkClick r:id="rId3"/>
              </a:rPr>
              <a:t>source: Model Results.xlsx</a:t>
            </a:r>
            <a:endParaRPr sz="1000"/>
          </a:p>
        </p:txBody>
      </p:sp>
      <p:pic>
        <p:nvPicPr>
          <p:cNvPr id="1356" name="Google Shape;1356;g21953eb5a11_0_1401"/>
          <p:cNvPicPr preferRelativeResize="0"/>
          <p:nvPr/>
        </p:nvPicPr>
        <p:blipFill>
          <a:blip r:embed="rId4">
            <a:alphaModFix/>
          </a:blip>
          <a:stretch>
            <a:fillRect/>
          </a:stretch>
        </p:blipFill>
        <p:spPr>
          <a:xfrm>
            <a:off x="2074963" y="947675"/>
            <a:ext cx="2420832" cy="5715525"/>
          </a:xfrm>
          <a:prstGeom prst="rect">
            <a:avLst/>
          </a:prstGeom>
          <a:noFill/>
          <a:ln>
            <a:noFill/>
          </a:ln>
        </p:spPr>
      </p:pic>
      <p:pic>
        <p:nvPicPr>
          <p:cNvPr id="1357" name="Google Shape;1357;g21953eb5a11_0_1401"/>
          <p:cNvPicPr preferRelativeResize="0"/>
          <p:nvPr/>
        </p:nvPicPr>
        <p:blipFill>
          <a:blip r:embed="rId5">
            <a:alphaModFix/>
          </a:blip>
          <a:stretch>
            <a:fillRect/>
          </a:stretch>
        </p:blipFill>
        <p:spPr>
          <a:xfrm>
            <a:off x="4648194" y="946625"/>
            <a:ext cx="2420832" cy="5715525"/>
          </a:xfrm>
          <a:prstGeom prst="rect">
            <a:avLst/>
          </a:prstGeom>
          <a:noFill/>
          <a:ln>
            <a:noFill/>
          </a:ln>
        </p:spPr>
      </p:pic>
      <p:grpSp>
        <p:nvGrpSpPr>
          <p:cNvPr id="1358" name="Google Shape;1358;g21953eb5a11_0_1401"/>
          <p:cNvGrpSpPr/>
          <p:nvPr/>
        </p:nvGrpSpPr>
        <p:grpSpPr>
          <a:xfrm>
            <a:off x="0" y="0"/>
            <a:ext cx="9144091" cy="484579"/>
            <a:chOff x="0" y="0"/>
            <a:chExt cx="10058400" cy="549160"/>
          </a:xfrm>
        </p:grpSpPr>
        <p:pic>
          <p:nvPicPr>
            <p:cNvPr id="1359" name="Google Shape;1359;g21953eb5a11_0_1401"/>
            <p:cNvPicPr preferRelativeResize="0"/>
            <p:nvPr/>
          </p:nvPicPr>
          <p:blipFill rotWithShape="1">
            <a:blip r:embed="rId6">
              <a:alphaModFix/>
            </a:blip>
            <a:srcRect b="0" l="0" r="0" t="0"/>
            <a:stretch/>
          </p:blipFill>
          <p:spPr>
            <a:xfrm>
              <a:off x="9354311" y="425875"/>
              <a:ext cx="246888" cy="123285"/>
            </a:xfrm>
            <a:prstGeom prst="rect">
              <a:avLst/>
            </a:prstGeom>
            <a:noFill/>
            <a:ln>
              <a:noFill/>
            </a:ln>
          </p:spPr>
        </p:pic>
        <p:sp>
          <p:nvSpPr>
            <p:cNvPr id="1360" name="Google Shape;1360;g21953eb5a11_0_1401"/>
            <p:cNvSpPr/>
            <p:nvPr/>
          </p:nvSpPr>
          <p:spPr>
            <a:xfrm>
              <a:off x="0" y="0"/>
              <a:ext cx="10058400" cy="179705"/>
            </a:xfrm>
            <a:custGeom>
              <a:rect b="b" l="l" r="r" t="t"/>
              <a:pathLst>
                <a:path extrusionOk="0" h="179705" w="10058400">
                  <a:moveTo>
                    <a:pt x="0" y="179324"/>
                  </a:moveTo>
                  <a:lnTo>
                    <a:pt x="10058400" y="179324"/>
                  </a:lnTo>
                  <a:lnTo>
                    <a:pt x="10058400" y="0"/>
                  </a:lnTo>
                  <a:lnTo>
                    <a:pt x="0" y="0"/>
                  </a:lnTo>
                  <a:lnTo>
                    <a:pt x="0" y="179324"/>
                  </a:lnTo>
                  <a:close/>
                </a:path>
              </a:pathLst>
            </a:custGeom>
            <a:solidFill>
              <a:srgbClr val="29B5E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300"/>
            </a:p>
          </p:txBody>
        </p:sp>
      </p:grpSp>
      <p:sp>
        <p:nvSpPr>
          <p:cNvPr id="1361" name="Google Shape;1361;g21953eb5a11_0_1401"/>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sp>
        <p:nvSpPr>
          <p:cNvPr id="1362" name="Google Shape;1362;g21953eb5a11_0_1401"/>
          <p:cNvSpPr txBox="1"/>
          <p:nvPr>
            <p:ph idx="12" type="sldNum"/>
          </p:nvPr>
        </p:nvSpPr>
        <p:spPr>
          <a:xfrm>
            <a:off x="8009501" y="6482075"/>
            <a:ext cx="921300" cy="143700"/>
          </a:xfrm>
          <a:prstGeom prst="rect">
            <a:avLst/>
          </a:prstGeom>
          <a:noFill/>
          <a:ln>
            <a:noFill/>
          </a:ln>
        </p:spPr>
        <p:txBody>
          <a:bodyPr anchorCtr="0" anchor="t" bIns="0" lIns="0" spcFirstLastPara="1" rIns="0" wrap="square" tIns="5125">
            <a:spAutoFit/>
          </a:bodyPr>
          <a:lstStyle/>
          <a:p>
            <a:pPr indent="0" lvl="0" marL="1270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a:p>
        </p:txBody>
      </p:sp>
      <p:sp>
        <p:nvSpPr>
          <p:cNvPr id="1363" name="Google Shape;1363;g21953eb5a11_0_1401"/>
          <p:cNvSpPr txBox="1"/>
          <p:nvPr>
            <p:ph type="title"/>
          </p:nvPr>
        </p:nvSpPr>
        <p:spPr>
          <a:xfrm>
            <a:off x="293730" y="165065"/>
            <a:ext cx="7578000" cy="381000"/>
          </a:xfrm>
          <a:prstGeom prst="rect">
            <a:avLst/>
          </a:prstGeom>
          <a:noFill/>
          <a:ln>
            <a:noFill/>
          </a:ln>
        </p:spPr>
        <p:txBody>
          <a:bodyPr anchorCtr="0" anchor="t" bIns="0" lIns="0" spcFirstLastPara="1" rIns="0" wrap="square" tIns="11425">
            <a:spAutoFit/>
          </a:bodyPr>
          <a:lstStyle/>
          <a:p>
            <a:pPr indent="0" lvl="0" marL="0" rtl="0" algn="l">
              <a:spcBef>
                <a:spcPts val="0"/>
              </a:spcBef>
              <a:spcAft>
                <a:spcPts val="0"/>
              </a:spcAft>
              <a:buNone/>
            </a:pPr>
            <a:r>
              <a:rPr lang="en-US" sz="2400">
                <a:solidFill>
                  <a:srgbClr val="24467D"/>
                </a:solidFill>
                <a:latin typeface="Gill Sans"/>
                <a:ea typeface="Gill Sans"/>
                <a:cs typeface="Gill Sans"/>
                <a:sym typeface="Gill Sans"/>
              </a:rPr>
              <a:t>Further Refinement</a:t>
            </a:r>
            <a:endParaRPr sz="2400">
              <a:solidFill>
                <a:srgbClr val="24467D"/>
              </a:solidFill>
              <a:latin typeface="Gill Sans"/>
              <a:ea typeface="Gill Sans"/>
              <a:cs typeface="Gill Sans"/>
              <a:sym typeface="Gill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67" name="Shape 1367"/>
        <p:cNvGrpSpPr/>
        <p:nvPr/>
      </p:nvGrpSpPr>
      <p:grpSpPr>
        <a:xfrm>
          <a:off x="0" y="0"/>
          <a:ext cx="0" cy="0"/>
          <a:chOff x="0" y="0"/>
          <a:chExt cx="0" cy="0"/>
        </a:xfrm>
      </p:grpSpPr>
      <p:grpSp>
        <p:nvGrpSpPr>
          <p:cNvPr id="1368" name="Google Shape;1368;g21953eb5a11_0_1411"/>
          <p:cNvGrpSpPr/>
          <p:nvPr/>
        </p:nvGrpSpPr>
        <p:grpSpPr>
          <a:xfrm>
            <a:off x="0" y="0"/>
            <a:ext cx="9144091" cy="484579"/>
            <a:chOff x="0" y="0"/>
            <a:chExt cx="10058400" cy="549160"/>
          </a:xfrm>
        </p:grpSpPr>
        <p:pic>
          <p:nvPicPr>
            <p:cNvPr id="1369" name="Google Shape;1369;g21953eb5a11_0_1411"/>
            <p:cNvPicPr preferRelativeResize="0"/>
            <p:nvPr/>
          </p:nvPicPr>
          <p:blipFill rotWithShape="1">
            <a:blip r:embed="rId3">
              <a:alphaModFix/>
            </a:blip>
            <a:srcRect b="0" l="0" r="0" t="0"/>
            <a:stretch/>
          </p:blipFill>
          <p:spPr>
            <a:xfrm>
              <a:off x="9354311" y="425875"/>
              <a:ext cx="246888" cy="123285"/>
            </a:xfrm>
            <a:prstGeom prst="rect">
              <a:avLst/>
            </a:prstGeom>
            <a:noFill/>
            <a:ln>
              <a:noFill/>
            </a:ln>
          </p:spPr>
        </p:pic>
        <p:sp>
          <p:nvSpPr>
            <p:cNvPr id="1370" name="Google Shape;1370;g21953eb5a11_0_1411"/>
            <p:cNvSpPr/>
            <p:nvPr/>
          </p:nvSpPr>
          <p:spPr>
            <a:xfrm>
              <a:off x="0" y="0"/>
              <a:ext cx="10058400" cy="179705"/>
            </a:xfrm>
            <a:custGeom>
              <a:rect b="b" l="l" r="r" t="t"/>
              <a:pathLst>
                <a:path extrusionOk="0" h="179705" w="10058400">
                  <a:moveTo>
                    <a:pt x="0" y="179324"/>
                  </a:moveTo>
                  <a:lnTo>
                    <a:pt x="10058400" y="179324"/>
                  </a:lnTo>
                  <a:lnTo>
                    <a:pt x="10058400" y="0"/>
                  </a:lnTo>
                  <a:lnTo>
                    <a:pt x="0" y="0"/>
                  </a:lnTo>
                  <a:lnTo>
                    <a:pt x="0" y="179324"/>
                  </a:lnTo>
                  <a:close/>
                </a:path>
              </a:pathLst>
            </a:custGeom>
            <a:solidFill>
              <a:srgbClr val="29B5E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300"/>
            </a:p>
          </p:txBody>
        </p:sp>
      </p:grpSp>
      <p:sp>
        <p:nvSpPr>
          <p:cNvPr id="1371" name="Google Shape;1371;g21953eb5a11_0_1411"/>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sp>
        <p:nvSpPr>
          <p:cNvPr id="1372" name="Google Shape;1372;g21953eb5a11_0_1411"/>
          <p:cNvSpPr txBox="1"/>
          <p:nvPr>
            <p:ph idx="12" type="sldNum"/>
          </p:nvPr>
        </p:nvSpPr>
        <p:spPr>
          <a:xfrm>
            <a:off x="8009501" y="6482075"/>
            <a:ext cx="921300" cy="143700"/>
          </a:xfrm>
          <a:prstGeom prst="rect">
            <a:avLst/>
          </a:prstGeom>
          <a:noFill/>
          <a:ln>
            <a:noFill/>
          </a:ln>
        </p:spPr>
        <p:txBody>
          <a:bodyPr anchorCtr="0" anchor="t" bIns="0" lIns="0" spcFirstLastPara="1" rIns="0" wrap="square" tIns="5125">
            <a:spAutoFit/>
          </a:bodyPr>
          <a:lstStyle/>
          <a:p>
            <a:pPr indent="0" lvl="0" marL="1270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b="0">
              <a:solidFill>
                <a:srgbClr val="A1A0A0"/>
              </a:solidFill>
              <a:latin typeface="Lucida Sans"/>
              <a:ea typeface="Lucida Sans"/>
              <a:cs typeface="Lucida Sans"/>
              <a:sym typeface="Lucida Sans"/>
            </a:endParaRPr>
          </a:p>
        </p:txBody>
      </p:sp>
      <p:pic>
        <p:nvPicPr>
          <p:cNvPr id="1373" name="Google Shape;1373;g21953eb5a11_0_1411"/>
          <p:cNvPicPr preferRelativeResize="0"/>
          <p:nvPr/>
        </p:nvPicPr>
        <p:blipFill>
          <a:blip r:embed="rId4">
            <a:alphaModFix/>
          </a:blip>
          <a:stretch>
            <a:fillRect/>
          </a:stretch>
        </p:blipFill>
        <p:spPr>
          <a:xfrm>
            <a:off x="4809650" y="2717700"/>
            <a:ext cx="3924300" cy="1531246"/>
          </a:xfrm>
          <a:prstGeom prst="rect">
            <a:avLst/>
          </a:prstGeom>
          <a:noFill/>
          <a:ln>
            <a:noFill/>
          </a:ln>
        </p:spPr>
      </p:pic>
      <p:pic>
        <p:nvPicPr>
          <p:cNvPr id="1374" name="Google Shape;1374;g21953eb5a11_0_1411"/>
          <p:cNvPicPr preferRelativeResize="0"/>
          <p:nvPr/>
        </p:nvPicPr>
        <p:blipFill>
          <a:blip r:embed="rId5">
            <a:alphaModFix/>
          </a:blip>
          <a:stretch>
            <a:fillRect/>
          </a:stretch>
        </p:blipFill>
        <p:spPr>
          <a:xfrm>
            <a:off x="853638" y="1237875"/>
            <a:ext cx="2997913" cy="5244949"/>
          </a:xfrm>
          <a:prstGeom prst="rect">
            <a:avLst/>
          </a:prstGeom>
          <a:noFill/>
          <a:ln>
            <a:noFill/>
          </a:ln>
        </p:spPr>
      </p:pic>
      <p:sp>
        <p:nvSpPr>
          <p:cNvPr id="1375" name="Google Shape;1375;g21953eb5a11_0_1411"/>
          <p:cNvSpPr/>
          <p:nvPr/>
        </p:nvSpPr>
        <p:spPr>
          <a:xfrm>
            <a:off x="4013200" y="3238500"/>
            <a:ext cx="666600" cy="400200"/>
          </a:xfrm>
          <a:prstGeom prst="rightArrow">
            <a:avLst>
              <a:gd fmla="val 50000" name="adj1"/>
              <a:gd fmla="val 50000" name="adj2"/>
            </a:avLst>
          </a:prstGeom>
          <a:solidFill>
            <a:srgbClr val="96CA57"/>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g21953eb5a11_0_1411"/>
          <p:cNvSpPr/>
          <p:nvPr/>
        </p:nvSpPr>
        <p:spPr>
          <a:xfrm>
            <a:off x="853800" y="1384300"/>
            <a:ext cx="2997900" cy="1625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g21953eb5a11_0_1411"/>
          <p:cNvSpPr/>
          <p:nvPr/>
        </p:nvSpPr>
        <p:spPr>
          <a:xfrm>
            <a:off x="4809800" y="2933700"/>
            <a:ext cx="3924300" cy="558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g21953eb5a11_0_1411"/>
          <p:cNvSpPr txBox="1"/>
          <p:nvPr>
            <p:ph type="title"/>
          </p:nvPr>
        </p:nvSpPr>
        <p:spPr>
          <a:xfrm>
            <a:off x="293730" y="165065"/>
            <a:ext cx="7578000" cy="381000"/>
          </a:xfrm>
          <a:prstGeom prst="rect">
            <a:avLst/>
          </a:prstGeom>
          <a:noFill/>
          <a:ln>
            <a:noFill/>
          </a:ln>
        </p:spPr>
        <p:txBody>
          <a:bodyPr anchorCtr="0" anchor="t" bIns="0" lIns="0" spcFirstLastPara="1" rIns="0" wrap="square" tIns="11425">
            <a:spAutoFit/>
          </a:bodyPr>
          <a:lstStyle/>
          <a:p>
            <a:pPr indent="0" lvl="0" marL="0" rtl="0" algn="l">
              <a:spcBef>
                <a:spcPts val="0"/>
              </a:spcBef>
              <a:spcAft>
                <a:spcPts val="0"/>
              </a:spcAft>
              <a:buNone/>
            </a:pPr>
            <a:r>
              <a:rPr lang="en-US" sz="2400">
                <a:solidFill>
                  <a:srgbClr val="24467D"/>
                </a:solidFill>
                <a:latin typeface="Gill Sans"/>
                <a:ea typeface="Gill Sans"/>
                <a:cs typeface="Gill Sans"/>
                <a:sym typeface="Gill Sans"/>
              </a:rPr>
              <a:t>Further Refinement</a:t>
            </a:r>
            <a:endParaRPr sz="2400">
              <a:solidFill>
                <a:srgbClr val="24467D"/>
              </a:solidFill>
              <a:latin typeface="Gill Sans"/>
              <a:ea typeface="Gill Sans"/>
              <a:cs typeface="Gill Sans"/>
              <a:sym typeface="Gill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82" name="Shape 1382"/>
        <p:cNvGrpSpPr/>
        <p:nvPr/>
      </p:nvGrpSpPr>
      <p:grpSpPr>
        <a:xfrm>
          <a:off x="0" y="0"/>
          <a:ext cx="0" cy="0"/>
          <a:chOff x="0" y="0"/>
          <a:chExt cx="0" cy="0"/>
        </a:xfrm>
      </p:grpSpPr>
      <p:graphicFrame>
        <p:nvGraphicFramePr>
          <p:cNvPr id="1383" name="Google Shape;1383;g21953eb5a11_0_1420"/>
          <p:cNvGraphicFramePr/>
          <p:nvPr/>
        </p:nvGraphicFramePr>
        <p:xfrm>
          <a:off x="734700" y="4158200"/>
          <a:ext cx="3000000" cy="3000000"/>
        </p:xfrm>
        <a:graphic>
          <a:graphicData uri="http://schemas.openxmlformats.org/drawingml/2006/table">
            <a:tbl>
              <a:tblPr>
                <a:noFill/>
                <a:tableStyleId>{BE699092-9A77-4C85-9C48-A77FD11CDAB5}</a:tableStyleId>
              </a:tblPr>
              <a:tblGrid>
                <a:gridCol w="575425"/>
                <a:gridCol w="2316825"/>
                <a:gridCol w="2321775"/>
                <a:gridCol w="2460575"/>
              </a:tblGrid>
              <a:tr h="396200">
                <a:tc>
                  <a:txBody>
                    <a:bodyPr/>
                    <a:lstStyle/>
                    <a:p>
                      <a:pPr indent="0" lvl="0" marL="0" marR="0" rtl="0" algn="l">
                        <a:lnSpc>
                          <a:spcPct val="100000"/>
                        </a:lnSpc>
                        <a:spcBef>
                          <a:spcPts val="0"/>
                        </a:spcBef>
                        <a:spcAft>
                          <a:spcPts val="0"/>
                        </a:spcAft>
                        <a:buClr>
                          <a:srgbClr val="000000"/>
                        </a:buClr>
                        <a:buSzPts val="1400"/>
                        <a:buFont typeface="Arial"/>
                        <a:buNone/>
                      </a:pPr>
                      <a:r>
                        <a:rPr b="1" lang="en-US" sz="1200" u="none" cap="none" strike="noStrike"/>
                        <a:t>Rank</a:t>
                      </a:r>
                      <a:endParaRPr sz="1400" u="none" cap="none" strike="noStrike"/>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Variable 1</a:t>
                      </a:r>
                      <a:endParaRPr b="1" sz="12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4D053"/>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Variable 2</a:t>
                      </a:r>
                      <a:endParaRPr b="1" sz="12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4D053"/>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Variable 3</a:t>
                      </a:r>
                      <a:endParaRPr b="1" sz="12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4D053"/>
                    </a:solidFill>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 1</a:t>
                      </a:r>
                      <a:endParaRPr b="1" sz="1200" u="none" cap="none" strike="noStrike"/>
                    </a:p>
                  </a:txBody>
                  <a:tcPr marT="91425" marB="91425" marR="91425" marL="91425">
                    <a:solidFill>
                      <a:srgbClr val="1FB5E8"/>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000" u="none" cap="none" strike="noStrike">
                          <a:solidFill>
                            <a:schemeClr val="dk1"/>
                          </a:solidFill>
                          <a:highlight>
                            <a:srgbClr val="FFFFFF"/>
                          </a:highlight>
                          <a:latin typeface="Roboto"/>
                          <a:ea typeface="Roboto"/>
                          <a:cs typeface="Roboto"/>
                          <a:sym typeface="Roboto"/>
                        </a:rPr>
                        <a:t>tract</a:t>
                      </a:r>
                      <a:r>
                        <a:rPr lang="en-US" sz="1000">
                          <a:solidFill>
                            <a:schemeClr val="dk1"/>
                          </a:solidFill>
                          <a:highlight>
                            <a:srgbClr val="FFFFFF"/>
                          </a:highlight>
                          <a:latin typeface="Roboto"/>
                          <a:ea typeface="Roboto"/>
                          <a:cs typeface="Roboto"/>
                          <a:sym typeface="Roboto"/>
                        </a:rPr>
                        <a:t> </a:t>
                      </a:r>
                      <a:r>
                        <a:rPr lang="en-US" sz="1000" u="none" cap="none" strike="noStrike">
                          <a:solidFill>
                            <a:schemeClr val="dk1"/>
                          </a:solidFill>
                          <a:highlight>
                            <a:srgbClr val="FFFFFF"/>
                          </a:highlight>
                          <a:latin typeface="Roboto"/>
                          <a:ea typeface="Roboto"/>
                          <a:cs typeface="Roboto"/>
                          <a:sym typeface="Roboto"/>
                        </a:rPr>
                        <a:t>population</a:t>
                      </a:r>
                      <a:endParaRPr b="1" sz="1100" u="none" cap="none" strike="noStrike">
                        <a:solidFill>
                          <a:schemeClr val="dk1"/>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chemeClr val="dk1"/>
                        </a:buClr>
                        <a:buSzPts val="1100"/>
                        <a:buFont typeface="Arial"/>
                        <a:buNone/>
                      </a:pPr>
                      <a:r>
                        <a:rPr lang="en-US" sz="1000" u="none" cap="none" strike="noStrike">
                          <a:solidFill>
                            <a:schemeClr val="dk1"/>
                          </a:solidFill>
                          <a:highlight>
                            <a:srgbClr val="FFFFFF"/>
                          </a:highlight>
                          <a:latin typeface="Roboto"/>
                          <a:ea typeface="Roboto"/>
                          <a:cs typeface="Roboto"/>
                          <a:sym typeface="Roboto"/>
                        </a:rPr>
                        <a:t>tract</a:t>
                      </a:r>
                      <a:r>
                        <a:rPr lang="en-US" sz="1000">
                          <a:solidFill>
                            <a:schemeClr val="dk1"/>
                          </a:solidFill>
                          <a:highlight>
                            <a:srgbClr val="FFFFFF"/>
                          </a:highlight>
                          <a:latin typeface="Roboto"/>
                          <a:ea typeface="Roboto"/>
                          <a:cs typeface="Roboto"/>
                          <a:sym typeface="Roboto"/>
                        </a:rPr>
                        <a:t> </a:t>
                      </a:r>
                      <a:r>
                        <a:rPr lang="en-US" sz="1000" u="none" cap="none" strike="noStrike">
                          <a:solidFill>
                            <a:schemeClr val="dk1"/>
                          </a:solidFill>
                          <a:highlight>
                            <a:srgbClr val="FFFFFF"/>
                          </a:highlight>
                          <a:latin typeface="Roboto"/>
                          <a:ea typeface="Roboto"/>
                          <a:cs typeface="Roboto"/>
                          <a:sym typeface="Roboto"/>
                        </a:rPr>
                        <a:t>to</a:t>
                      </a:r>
                      <a:r>
                        <a:rPr lang="en-US" sz="1000">
                          <a:solidFill>
                            <a:schemeClr val="dk1"/>
                          </a:solidFill>
                          <a:highlight>
                            <a:srgbClr val="FFFFFF"/>
                          </a:highlight>
                          <a:latin typeface="Roboto"/>
                          <a:ea typeface="Roboto"/>
                          <a:cs typeface="Roboto"/>
                          <a:sym typeface="Roboto"/>
                        </a:rPr>
                        <a:t> </a:t>
                      </a:r>
                      <a:r>
                        <a:rPr lang="en-US" sz="1000" u="none" cap="none" strike="noStrike">
                          <a:solidFill>
                            <a:schemeClr val="dk1"/>
                          </a:solidFill>
                          <a:highlight>
                            <a:srgbClr val="FFFFFF"/>
                          </a:highlight>
                          <a:latin typeface="Roboto"/>
                          <a:ea typeface="Roboto"/>
                          <a:cs typeface="Roboto"/>
                          <a:sym typeface="Roboto"/>
                        </a:rPr>
                        <a:t>msa</a:t>
                      </a:r>
                      <a:r>
                        <a:rPr lang="en-US" sz="1000">
                          <a:solidFill>
                            <a:schemeClr val="dk1"/>
                          </a:solidFill>
                          <a:highlight>
                            <a:srgbClr val="FFFFFF"/>
                          </a:highlight>
                          <a:latin typeface="Roboto"/>
                          <a:ea typeface="Roboto"/>
                          <a:cs typeface="Roboto"/>
                          <a:sym typeface="Roboto"/>
                        </a:rPr>
                        <a:t> </a:t>
                      </a:r>
                      <a:r>
                        <a:rPr lang="en-US" sz="1000" u="none" cap="none" strike="noStrike">
                          <a:solidFill>
                            <a:schemeClr val="dk1"/>
                          </a:solidFill>
                          <a:highlight>
                            <a:srgbClr val="FFFFFF"/>
                          </a:highlight>
                          <a:latin typeface="Roboto"/>
                          <a:ea typeface="Roboto"/>
                          <a:cs typeface="Roboto"/>
                          <a:sym typeface="Roboto"/>
                        </a:rPr>
                        <a:t>income</a:t>
                      </a:r>
                      <a:r>
                        <a:rPr lang="en-US" sz="1000">
                          <a:solidFill>
                            <a:schemeClr val="dk1"/>
                          </a:solidFill>
                          <a:highlight>
                            <a:srgbClr val="FFFFFF"/>
                          </a:highlight>
                          <a:latin typeface="Roboto"/>
                          <a:ea typeface="Roboto"/>
                          <a:cs typeface="Roboto"/>
                          <a:sym typeface="Roboto"/>
                        </a:rPr>
                        <a:t> </a:t>
                      </a:r>
                      <a:r>
                        <a:rPr lang="en-US" sz="1000" u="none" cap="none" strike="noStrike">
                          <a:solidFill>
                            <a:schemeClr val="dk1"/>
                          </a:solidFill>
                          <a:highlight>
                            <a:srgbClr val="FFFFFF"/>
                          </a:highlight>
                          <a:latin typeface="Roboto"/>
                          <a:ea typeface="Roboto"/>
                          <a:cs typeface="Roboto"/>
                          <a:sym typeface="Roboto"/>
                        </a:rPr>
                        <a:t>percentage</a:t>
                      </a:r>
                      <a:endParaRPr b="1" sz="1100" u="none" cap="none" strike="noStrike">
                        <a:solidFill>
                          <a:schemeClr val="dk1"/>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chemeClr val="dk1"/>
                        </a:buClr>
                        <a:buSzPts val="1100"/>
                        <a:buFont typeface="Arial"/>
                        <a:buNone/>
                      </a:pPr>
                      <a:r>
                        <a:rPr lang="en-US" sz="1000" u="none" cap="none" strike="noStrike">
                          <a:solidFill>
                            <a:schemeClr val="dk1"/>
                          </a:solidFill>
                          <a:highlight>
                            <a:srgbClr val="FFFFFF"/>
                          </a:highlight>
                          <a:latin typeface="Roboto"/>
                          <a:ea typeface="Roboto"/>
                          <a:cs typeface="Roboto"/>
                          <a:sym typeface="Roboto"/>
                        </a:rPr>
                        <a:t>ffiec</a:t>
                      </a:r>
                      <a:r>
                        <a:rPr lang="en-US" sz="1000">
                          <a:solidFill>
                            <a:schemeClr val="dk1"/>
                          </a:solidFill>
                          <a:highlight>
                            <a:srgbClr val="FFFFFF"/>
                          </a:highlight>
                          <a:latin typeface="Roboto"/>
                          <a:ea typeface="Roboto"/>
                          <a:cs typeface="Roboto"/>
                          <a:sym typeface="Roboto"/>
                        </a:rPr>
                        <a:t> </a:t>
                      </a:r>
                      <a:r>
                        <a:rPr lang="en-US" sz="1000" u="none" cap="none" strike="noStrike">
                          <a:solidFill>
                            <a:schemeClr val="dk1"/>
                          </a:solidFill>
                          <a:highlight>
                            <a:srgbClr val="FFFFFF"/>
                          </a:highlight>
                          <a:latin typeface="Roboto"/>
                          <a:ea typeface="Roboto"/>
                          <a:cs typeface="Roboto"/>
                          <a:sym typeface="Roboto"/>
                        </a:rPr>
                        <a:t>msa</a:t>
                      </a:r>
                      <a:r>
                        <a:rPr lang="en-US" sz="1000">
                          <a:solidFill>
                            <a:schemeClr val="dk1"/>
                          </a:solidFill>
                          <a:highlight>
                            <a:srgbClr val="FFFFFF"/>
                          </a:highlight>
                          <a:latin typeface="Roboto"/>
                          <a:ea typeface="Roboto"/>
                          <a:cs typeface="Roboto"/>
                          <a:sym typeface="Roboto"/>
                        </a:rPr>
                        <a:t> </a:t>
                      </a:r>
                      <a:r>
                        <a:rPr lang="en-US" sz="1000" u="none" cap="none" strike="noStrike">
                          <a:solidFill>
                            <a:schemeClr val="dk1"/>
                          </a:solidFill>
                          <a:highlight>
                            <a:srgbClr val="FFFFFF"/>
                          </a:highlight>
                          <a:latin typeface="Roboto"/>
                          <a:ea typeface="Roboto"/>
                          <a:cs typeface="Roboto"/>
                          <a:sym typeface="Roboto"/>
                        </a:rPr>
                        <a:t>md</a:t>
                      </a:r>
                      <a:r>
                        <a:rPr lang="en-US" sz="1000">
                          <a:solidFill>
                            <a:schemeClr val="dk1"/>
                          </a:solidFill>
                          <a:highlight>
                            <a:srgbClr val="FFFFFF"/>
                          </a:highlight>
                          <a:latin typeface="Roboto"/>
                          <a:ea typeface="Roboto"/>
                          <a:cs typeface="Roboto"/>
                          <a:sym typeface="Roboto"/>
                        </a:rPr>
                        <a:t> </a:t>
                      </a:r>
                      <a:r>
                        <a:rPr lang="en-US" sz="1000" u="none" cap="none" strike="noStrike">
                          <a:solidFill>
                            <a:schemeClr val="dk1"/>
                          </a:solidFill>
                          <a:highlight>
                            <a:srgbClr val="FFFFFF"/>
                          </a:highlight>
                          <a:latin typeface="Roboto"/>
                          <a:ea typeface="Roboto"/>
                          <a:cs typeface="Roboto"/>
                          <a:sym typeface="Roboto"/>
                        </a:rPr>
                        <a:t>median</a:t>
                      </a:r>
                      <a:r>
                        <a:rPr lang="en-US" sz="1000">
                          <a:solidFill>
                            <a:schemeClr val="dk1"/>
                          </a:solidFill>
                          <a:highlight>
                            <a:srgbClr val="FFFFFF"/>
                          </a:highlight>
                          <a:latin typeface="Roboto"/>
                          <a:ea typeface="Roboto"/>
                          <a:cs typeface="Roboto"/>
                          <a:sym typeface="Roboto"/>
                        </a:rPr>
                        <a:t> </a:t>
                      </a:r>
                      <a:r>
                        <a:rPr lang="en-US" sz="1000" u="none" cap="none" strike="noStrike">
                          <a:solidFill>
                            <a:schemeClr val="dk1"/>
                          </a:solidFill>
                          <a:highlight>
                            <a:srgbClr val="FFFFFF"/>
                          </a:highlight>
                          <a:latin typeface="Roboto"/>
                          <a:ea typeface="Roboto"/>
                          <a:cs typeface="Roboto"/>
                          <a:sym typeface="Roboto"/>
                        </a:rPr>
                        <a:t>family</a:t>
                      </a:r>
                      <a:r>
                        <a:rPr lang="en-US" sz="1000">
                          <a:solidFill>
                            <a:schemeClr val="dk1"/>
                          </a:solidFill>
                          <a:highlight>
                            <a:srgbClr val="FFFFFF"/>
                          </a:highlight>
                          <a:latin typeface="Roboto"/>
                          <a:ea typeface="Roboto"/>
                          <a:cs typeface="Roboto"/>
                          <a:sym typeface="Roboto"/>
                        </a:rPr>
                        <a:t> </a:t>
                      </a:r>
                      <a:r>
                        <a:rPr lang="en-US" sz="1000" u="none" cap="none" strike="noStrike">
                          <a:solidFill>
                            <a:schemeClr val="dk1"/>
                          </a:solidFill>
                          <a:highlight>
                            <a:srgbClr val="FFFFFF"/>
                          </a:highlight>
                          <a:latin typeface="Roboto"/>
                          <a:ea typeface="Roboto"/>
                          <a:cs typeface="Roboto"/>
                          <a:sym typeface="Roboto"/>
                        </a:rPr>
                        <a:t>income</a:t>
                      </a:r>
                      <a:endParaRPr b="1" sz="1100" u="none" cap="none" strike="noStrike">
                        <a:solidFill>
                          <a:schemeClr val="dk1"/>
                        </a:solidFill>
                      </a:endParaRPr>
                    </a:p>
                  </a:txBody>
                  <a:tcPr marT="91425" marB="91425" marR="91425" marL="91425">
                    <a:lnT cap="flat" cmpd="sng" w="9525">
                      <a:solidFill>
                        <a:srgbClr val="9E9E9E"/>
                      </a:solidFill>
                      <a:prstDash val="solid"/>
                      <a:round/>
                      <a:headEnd len="sm" w="sm" type="none"/>
                      <a:tailEnd len="sm" w="sm" type="none"/>
                    </a:lnT>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 6</a:t>
                      </a:r>
                      <a:endParaRPr b="1" sz="1200" u="none" cap="none" strike="noStrike"/>
                    </a:p>
                  </a:txBody>
                  <a:tcPr marT="91425" marB="91425" marR="91425" marL="91425">
                    <a:solidFill>
                      <a:srgbClr val="1FB5E8"/>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000" u="none" cap="none" strike="noStrike">
                          <a:solidFill>
                            <a:schemeClr val="dk1"/>
                          </a:solidFill>
                          <a:highlight>
                            <a:srgbClr val="FFFFFF"/>
                          </a:highlight>
                          <a:latin typeface="Roboto"/>
                          <a:ea typeface="Roboto"/>
                          <a:cs typeface="Roboto"/>
                          <a:sym typeface="Roboto"/>
                        </a:rPr>
                        <a:t>tract</a:t>
                      </a:r>
                      <a:r>
                        <a:rPr lang="en-US" sz="1000">
                          <a:solidFill>
                            <a:schemeClr val="dk1"/>
                          </a:solidFill>
                          <a:highlight>
                            <a:srgbClr val="FFFFFF"/>
                          </a:highlight>
                          <a:latin typeface="Roboto"/>
                          <a:ea typeface="Roboto"/>
                          <a:cs typeface="Roboto"/>
                          <a:sym typeface="Roboto"/>
                        </a:rPr>
                        <a:t> </a:t>
                      </a:r>
                      <a:r>
                        <a:rPr lang="en-US" sz="1000" u="none" cap="none" strike="noStrike">
                          <a:solidFill>
                            <a:schemeClr val="dk1"/>
                          </a:solidFill>
                          <a:highlight>
                            <a:srgbClr val="FFFFFF"/>
                          </a:highlight>
                          <a:latin typeface="Roboto"/>
                          <a:ea typeface="Roboto"/>
                          <a:cs typeface="Roboto"/>
                          <a:sym typeface="Roboto"/>
                        </a:rPr>
                        <a:t>one</a:t>
                      </a:r>
                      <a:r>
                        <a:rPr lang="en-US" sz="1000">
                          <a:solidFill>
                            <a:schemeClr val="dk1"/>
                          </a:solidFill>
                          <a:highlight>
                            <a:srgbClr val="FFFFFF"/>
                          </a:highlight>
                          <a:latin typeface="Roboto"/>
                          <a:ea typeface="Roboto"/>
                          <a:cs typeface="Roboto"/>
                          <a:sym typeface="Roboto"/>
                        </a:rPr>
                        <a:t> </a:t>
                      </a:r>
                      <a:r>
                        <a:rPr lang="en-US" sz="1000" u="none" cap="none" strike="noStrike">
                          <a:solidFill>
                            <a:schemeClr val="dk1"/>
                          </a:solidFill>
                          <a:highlight>
                            <a:srgbClr val="FFFFFF"/>
                          </a:highlight>
                          <a:latin typeface="Roboto"/>
                          <a:ea typeface="Roboto"/>
                          <a:cs typeface="Roboto"/>
                          <a:sym typeface="Roboto"/>
                        </a:rPr>
                        <a:t>to</a:t>
                      </a:r>
                      <a:r>
                        <a:rPr lang="en-US" sz="1000">
                          <a:solidFill>
                            <a:schemeClr val="dk1"/>
                          </a:solidFill>
                          <a:highlight>
                            <a:srgbClr val="FFFFFF"/>
                          </a:highlight>
                          <a:latin typeface="Roboto"/>
                          <a:ea typeface="Roboto"/>
                          <a:cs typeface="Roboto"/>
                          <a:sym typeface="Roboto"/>
                        </a:rPr>
                        <a:t> </a:t>
                      </a:r>
                      <a:r>
                        <a:rPr lang="en-US" sz="1000" u="none" cap="none" strike="noStrike">
                          <a:solidFill>
                            <a:schemeClr val="dk1"/>
                          </a:solidFill>
                          <a:highlight>
                            <a:srgbClr val="FFFFFF"/>
                          </a:highlight>
                          <a:latin typeface="Roboto"/>
                          <a:ea typeface="Roboto"/>
                          <a:cs typeface="Roboto"/>
                          <a:sym typeface="Roboto"/>
                        </a:rPr>
                        <a:t>four</a:t>
                      </a:r>
                      <a:r>
                        <a:rPr lang="en-US" sz="1000">
                          <a:solidFill>
                            <a:schemeClr val="dk1"/>
                          </a:solidFill>
                          <a:highlight>
                            <a:srgbClr val="FFFFFF"/>
                          </a:highlight>
                          <a:latin typeface="Roboto"/>
                          <a:ea typeface="Roboto"/>
                          <a:cs typeface="Roboto"/>
                          <a:sym typeface="Roboto"/>
                        </a:rPr>
                        <a:t> </a:t>
                      </a:r>
                      <a:r>
                        <a:rPr lang="en-US" sz="1000" u="none" cap="none" strike="noStrike">
                          <a:solidFill>
                            <a:schemeClr val="dk1"/>
                          </a:solidFill>
                          <a:highlight>
                            <a:srgbClr val="FFFFFF"/>
                          </a:highlight>
                          <a:latin typeface="Roboto"/>
                          <a:ea typeface="Roboto"/>
                          <a:cs typeface="Roboto"/>
                          <a:sym typeface="Roboto"/>
                        </a:rPr>
                        <a:t>family</a:t>
                      </a:r>
                      <a:r>
                        <a:rPr lang="en-US" sz="1000">
                          <a:solidFill>
                            <a:schemeClr val="dk1"/>
                          </a:solidFill>
                          <a:highlight>
                            <a:srgbClr val="FFFFFF"/>
                          </a:highlight>
                          <a:latin typeface="Roboto"/>
                          <a:ea typeface="Roboto"/>
                          <a:cs typeface="Roboto"/>
                          <a:sym typeface="Roboto"/>
                        </a:rPr>
                        <a:t> </a:t>
                      </a:r>
                      <a:r>
                        <a:rPr lang="en-US" sz="1000" u="none" cap="none" strike="noStrike">
                          <a:solidFill>
                            <a:schemeClr val="dk1"/>
                          </a:solidFill>
                          <a:highlight>
                            <a:srgbClr val="FFFFFF"/>
                          </a:highlight>
                          <a:latin typeface="Roboto"/>
                          <a:ea typeface="Roboto"/>
                          <a:cs typeface="Roboto"/>
                          <a:sym typeface="Roboto"/>
                        </a:rPr>
                        <a:t>homes</a:t>
                      </a:r>
                      <a:endParaRPr b="1" sz="11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n-US" sz="1000" u="none" cap="none" strike="noStrike">
                          <a:solidFill>
                            <a:schemeClr val="dk1"/>
                          </a:solidFill>
                          <a:highlight>
                            <a:srgbClr val="FFFFFF"/>
                          </a:highlight>
                          <a:latin typeface="Roboto"/>
                          <a:ea typeface="Roboto"/>
                          <a:cs typeface="Roboto"/>
                          <a:sym typeface="Roboto"/>
                        </a:rPr>
                        <a:t>tract</a:t>
                      </a:r>
                      <a:r>
                        <a:rPr lang="en-US" sz="1000">
                          <a:solidFill>
                            <a:schemeClr val="dk1"/>
                          </a:solidFill>
                          <a:highlight>
                            <a:srgbClr val="FFFFFF"/>
                          </a:highlight>
                          <a:latin typeface="Roboto"/>
                          <a:ea typeface="Roboto"/>
                          <a:cs typeface="Roboto"/>
                          <a:sym typeface="Roboto"/>
                        </a:rPr>
                        <a:t> </a:t>
                      </a:r>
                      <a:r>
                        <a:rPr lang="en-US" sz="1000" u="none" cap="none" strike="noStrike">
                          <a:solidFill>
                            <a:schemeClr val="dk1"/>
                          </a:solidFill>
                          <a:highlight>
                            <a:srgbClr val="FFFFFF"/>
                          </a:highlight>
                          <a:latin typeface="Roboto"/>
                          <a:ea typeface="Roboto"/>
                          <a:cs typeface="Roboto"/>
                          <a:sym typeface="Roboto"/>
                        </a:rPr>
                        <a:t>owner</a:t>
                      </a:r>
                      <a:r>
                        <a:rPr lang="en-US" sz="1000">
                          <a:solidFill>
                            <a:schemeClr val="dk1"/>
                          </a:solidFill>
                          <a:highlight>
                            <a:srgbClr val="FFFFFF"/>
                          </a:highlight>
                          <a:latin typeface="Roboto"/>
                          <a:ea typeface="Roboto"/>
                          <a:cs typeface="Roboto"/>
                          <a:sym typeface="Roboto"/>
                        </a:rPr>
                        <a:t> </a:t>
                      </a:r>
                      <a:r>
                        <a:rPr lang="en-US" sz="1000" u="none" cap="none" strike="noStrike">
                          <a:solidFill>
                            <a:schemeClr val="dk1"/>
                          </a:solidFill>
                          <a:highlight>
                            <a:srgbClr val="FFFFFF"/>
                          </a:highlight>
                          <a:latin typeface="Roboto"/>
                          <a:ea typeface="Roboto"/>
                          <a:cs typeface="Roboto"/>
                          <a:sym typeface="Roboto"/>
                        </a:rPr>
                        <a:t>occupied</a:t>
                      </a:r>
                      <a:r>
                        <a:rPr lang="en-US" sz="1000">
                          <a:solidFill>
                            <a:schemeClr val="dk1"/>
                          </a:solidFill>
                          <a:highlight>
                            <a:srgbClr val="FFFFFF"/>
                          </a:highlight>
                          <a:latin typeface="Roboto"/>
                          <a:ea typeface="Roboto"/>
                          <a:cs typeface="Roboto"/>
                          <a:sym typeface="Roboto"/>
                        </a:rPr>
                        <a:t> </a:t>
                      </a:r>
                      <a:r>
                        <a:rPr lang="en-US" sz="1000" u="none" cap="none" strike="noStrike">
                          <a:solidFill>
                            <a:schemeClr val="dk1"/>
                          </a:solidFill>
                          <a:highlight>
                            <a:srgbClr val="FFFFFF"/>
                          </a:highlight>
                          <a:latin typeface="Roboto"/>
                          <a:ea typeface="Roboto"/>
                          <a:cs typeface="Roboto"/>
                          <a:sym typeface="Roboto"/>
                        </a:rPr>
                        <a:t>units</a:t>
                      </a:r>
                      <a:endParaRPr b="1" sz="11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n-US" sz="1000" u="none" cap="none" strike="noStrike">
                          <a:solidFill>
                            <a:schemeClr val="dk1"/>
                          </a:solidFill>
                          <a:highlight>
                            <a:srgbClr val="FFFFFF"/>
                          </a:highlight>
                          <a:latin typeface="Roboto"/>
                          <a:ea typeface="Roboto"/>
                          <a:cs typeface="Roboto"/>
                          <a:sym typeface="Roboto"/>
                        </a:rPr>
                        <a:t>tract</a:t>
                      </a:r>
                      <a:r>
                        <a:rPr lang="en-US" sz="1000">
                          <a:solidFill>
                            <a:schemeClr val="dk1"/>
                          </a:solidFill>
                          <a:highlight>
                            <a:srgbClr val="FFFFFF"/>
                          </a:highlight>
                          <a:latin typeface="Roboto"/>
                          <a:ea typeface="Roboto"/>
                          <a:cs typeface="Roboto"/>
                          <a:sym typeface="Roboto"/>
                        </a:rPr>
                        <a:t> </a:t>
                      </a:r>
                      <a:r>
                        <a:rPr lang="en-US" sz="1000" u="none" cap="none" strike="noStrike">
                          <a:solidFill>
                            <a:schemeClr val="dk1"/>
                          </a:solidFill>
                          <a:highlight>
                            <a:srgbClr val="FFFFFF"/>
                          </a:highlight>
                          <a:latin typeface="Roboto"/>
                          <a:ea typeface="Roboto"/>
                          <a:cs typeface="Roboto"/>
                          <a:sym typeface="Roboto"/>
                        </a:rPr>
                        <a:t>minority</a:t>
                      </a:r>
                      <a:r>
                        <a:rPr lang="en-US" sz="1000">
                          <a:solidFill>
                            <a:schemeClr val="dk1"/>
                          </a:solidFill>
                          <a:highlight>
                            <a:srgbClr val="FFFFFF"/>
                          </a:highlight>
                          <a:latin typeface="Roboto"/>
                          <a:ea typeface="Roboto"/>
                          <a:cs typeface="Roboto"/>
                          <a:sym typeface="Roboto"/>
                        </a:rPr>
                        <a:t> </a:t>
                      </a:r>
                      <a:r>
                        <a:rPr lang="en-US" sz="1000" u="none" cap="none" strike="noStrike">
                          <a:solidFill>
                            <a:schemeClr val="dk1"/>
                          </a:solidFill>
                          <a:highlight>
                            <a:srgbClr val="FFFFFF"/>
                          </a:highlight>
                          <a:latin typeface="Roboto"/>
                          <a:ea typeface="Roboto"/>
                          <a:cs typeface="Roboto"/>
                          <a:sym typeface="Roboto"/>
                        </a:rPr>
                        <a:t>population</a:t>
                      </a:r>
                      <a:r>
                        <a:rPr lang="en-US" sz="1000">
                          <a:solidFill>
                            <a:schemeClr val="dk1"/>
                          </a:solidFill>
                          <a:highlight>
                            <a:srgbClr val="FFFFFF"/>
                          </a:highlight>
                          <a:latin typeface="Roboto"/>
                          <a:ea typeface="Roboto"/>
                          <a:cs typeface="Roboto"/>
                          <a:sym typeface="Roboto"/>
                        </a:rPr>
                        <a:t> </a:t>
                      </a:r>
                      <a:r>
                        <a:rPr lang="en-US" sz="1000" u="none" cap="none" strike="noStrike">
                          <a:solidFill>
                            <a:schemeClr val="dk1"/>
                          </a:solidFill>
                          <a:highlight>
                            <a:srgbClr val="FFFFFF"/>
                          </a:highlight>
                          <a:latin typeface="Roboto"/>
                          <a:ea typeface="Roboto"/>
                          <a:cs typeface="Roboto"/>
                          <a:sym typeface="Roboto"/>
                        </a:rPr>
                        <a:t>percent</a:t>
                      </a:r>
                      <a:endParaRPr b="1" sz="11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 30</a:t>
                      </a:r>
                      <a:endParaRPr b="1" sz="1200" u="none" cap="none" strike="noStrike"/>
                    </a:p>
                  </a:txBody>
                  <a:tcPr marT="91425" marB="91425" marR="91425" marL="91425">
                    <a:solidFill>
                      <a:srgbClr val="1FB5E8"/>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000" u="none" cap="none" strike="noStrike">
                          <a:solidFill>
                            <a:schemeClr val="dk1"/>
                          </a:solidFill>
                          <a:highlight>
                            <a:srgbClr val="FFFFFF"/>
                          </a:highlight>
                          <a:latin typeface="Roboto"/>
                          <a:ea typeface="Roboto"/>
                          <a:cs typeface="Roboto"/>
                          <a:sym typeface="Roboto"/>
                        </a:rPr>
                        <a:t>ffiec</a:t>
                      </a:r>
                      <a:r>
                        <a:rPr lang="en-US" sz="1000">
                          <a:solidFill>
                            <a:schemeClr val="dk1"/>
                          </a:solidFill>
                          <a:highlight>
                            <a:srgbClr val="FFFFFF"/>
                          </a:highlight>
                          <a:latin typeface="Roboto"/>
                          <a:ea typeface="Roboto"/>
                          <a:cs typeface="Roboto"/>
                          <a:sym typeface="Roboto"/>
                        </a:rPr>
                        <a:t> </a:t>
                      </a:r>
                      <a:r>
                        <a:rPr lang="en-US" sz="1000" u="none" cap="none" strike="noStrike">
                          <a:solidFill>
                            <a:schemeClr val="dk1"/>
                          </a:solidFill>
                          <a:highlight>
                            <a:srgbClr val="FFFFFF"/>
                          </a:highlight>
                          <a:latin typeface="Roboto"/>
                          <a:ea typeface="Roboto"/>
                          <a:cs typeface="Roboto"/>
                          <a:sym typeface="Roboto"/>
                        </a:rPr>
                        <a:t>msa</a:t>
                      </a:r>
                      <a:r>
                        <a:rPr lang="en-US" sz="1000">
                          <a:solidFill>
                            <a:schemeClr val="dk1"/>
                          </a:solidFill>
                          <a:highlight>
                            <a:srgbClr val="FFFFFF"/>
                          </a:highlight>
                          <a:latin typeface="Roboto"/>
                          <a:ea typeface="Roboto"/>
                          <a:cs typeface="Roboto"/>
                          <a:sym typeface="Roboto"/>
                        </a:rPr>
                        <a:t> </a:t>
                      </a:r>
                      <a:r>
                        <a:rPr lang="en-US" sz="1000" u="none" cap="none" strike="noStrike">
                          <a:solidFill>
                            <a:schemeClr val="dk1"/>
                          </a:solidFill>
                          <a:highlight>
                            <a:srgbClr val="FFFFFF"/>
                          </a:highlight>
                          <a:latin typeface="Roboto"/>
                          <a:ea typeface="Roboto"/>
                          <a:cs typeface="Roboto"/>
                          <a:sym typeface="Roboto"/>
                        </a:rPr>
                        <a:t>md</a:t>
                      </a:r>
                      <a:r>
                        <a:rPr lang="en-US" sz="1000">
                          <a:solidFill>
                            <a:schemeClr val="dk1"/>
                          </a:solidFill>
                          <a:highlight>
                            <a:srgbClr val="FFFFFF"/>
                          </a:highlight>
                          <a:latin typeface="Roboto"/>
                          <a:ea typeface="Roboto"/>
                          <a:cs typeface="Roboto"/>
                          <a:sym typeface="Roboto"/>
                        </a:rPr>
                        <a:t> </a:t>
                      </a:r>
                      <a:r>
                        <a:rPr lang="en-US" sz="1000" u="none" cap="none" strike="noStrike">
                          <a:solidFill>
                            <a:schemeClr val="dk1"/>
                          </a:solidFill>
                          <a:highlight>
                            <a:srgbClr val="FFFFFF"/>
                          </a:highlight>
                          <a:latin typeface="Roboto"/>
                          <a:ea typeface="Roboto"/>
                          <a:cs typeface="Roboto"/>
                          <a:sym typeface="Roboto"/>
                        </a:rPr>
                        <a:t>median</a:t>
                      </a:r>
                      <a:r>
                        <a:rPr lang="en-US" sz="1000">
                          <a:solidFill>
                            <a:schemeClr val="dk1"/>
                          </a:solidFill>
                          <a:highlight>
                            <a:srgbClr val="FFFFFF"/>
                          </a:highlight>
                          <a:latin typeface="Roboto"/>
                          <a:ea typeface="Roboto"/>
                          <a:cs typeface="Roboto"/>
                          <a:sym typeface="Roboto"/>
                        </a:rPr>
                        <a:t> </a:t>
                      </a:r>
                      <a:r>
                        <a:rPr lang="en-US" sz="1000" u="none" cap="none" strike="noStrike">
                          <a:solidFill>
                            <a:schemeClr val="dk1"/>
                          </a:solidFill>
                          <a:highlight>
                            <a:srgbClr val="FFFFFF"/>
                          </a:highlight>
                          <a:latin typeface="Roboto"/>
                          <a:ea typeface="Roboto"/>
                          <a:cs typeface="Roboto"/>
                          <a:sym typeface="Roboto"/>
                        </a:rPr>
                        <a:t>family</a:t>
                      </a:r>
                      <a:r>
                        <a:rPr lang="en-US" sz="1000">
                          <a:solidFill>
                            <a:schemeClr val="dk1"/>
                          </a:solidFill>
                          <a:highlight>
                            <a:srgbClr val="FFFFFF"/>
                          </a:highlight>
                          <a:latin typeface="Roboto"/>
                          <a:ea typeface="Roboto"/>
                          <a:cs typeface="Roboto"/>
                          <a:sym typeface="Roboto"/>
                        </a:rPr>
                        <a:t> </a:t>
                      </a:r>
                      <a:r>
                        <a:rPr lang="en-US" sz="1000" u="none" cap="none" strike="noStrike">
                          <a:solidFill>
                            <a:schemeClr val="dk1"/>
                          </a:solidFill>
                          <a:highlight>
                            <a:srgbClr val="FFFFFF"/>
                          </a:highlight>
                          <a:latin typeface="Roboto"/>
                          <a:ea typeface="Roboto"/>
                          <a:cs typeface="Roboto"/>
                          <a:sym typeface="Roboto"/>
                        </a:rPr>
                        <a:t>income</a:t>
                      </a:r>
                      <a:endParaRPr b="1" sz="11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n-US" sz="1000" u="none" cap="none" strike="noStrike">
                          <a:solidFill>
                            <a:schemeClr val="dk1"/>
                          </a:solidFill>
                          <a:highlight>
                            <a:srgbClr val="FFFFFF"/>
                          </a:highlight>
                          <a:latin typeface="Roboto"/>
                          <a:ea typeface="Roboto"/>
                          <a:cs typeface="Roboto"/>
                          <a:sym typeface="Roboto"/>
                        </a:rPr>
                        <a:t>tract</a:t>
                      </a:r>
                      <a:r>
                        <a:rPr lang="en-US" sz="1000">
                          <a:solidFill>
                            <a:schemeClr val="dk1"/>
                          </a:solidFill>
                          <a:highlight>
                            <a:srgbClr val="FFFFFF"/>
                          </a:highlight>
                          <a:latin typeface="Roboto"/>
                          <a:ea typeface="Roboto"/>
                          <a:cs typeface="Roboto"/>
                          <a:sym typeface="Roboto"/>
                        </a:rPr>
                        <a:t> </a:t>
                      </a:r>
                      <a:r>
                        <a:rPr lang="en-US" sz="1000" u="none" cap="none" strike="noStrike">
                          <a:solidFill>
                            <a:schemeClr val="dk1"/>
                          </a:solidFill>
                          <a:highlight>
                            <a:srgbClr val="FFFFFF"/>
                          </a:highlight>
                          <a:latin typeface="Roboto"/>
                          <a:ea typeface="Roboto"/>
                          <a:cs typeface="Roboto"/>
                          <a:sym typeface="Roboto"/>
                        </a:rPr>
                        <a:t>median</a:t>
                      </a:r>
                      <a:r>
                        <a:rPr lang="en-US" sz="1000">
                          <a:solidFill>
                            <a:schemeClr val="dk1"/>
                          </a:solidFill>
                          <a:highlight>
                            <a:srgbClr val="FFFFFF"/>
                          </a:highlight>
                          <a:latin typeface="Roboto"/>
                          <a:ea typeface="Roboto"/>
                          <a:cs typeface="Roboto"/>
                          <a:sym typeface="Roboto"/>
                        </a:rPr>
                        <a:t> </a:t>
                      </a:r>
                      <a:r>
                        <a:rPr lang="en-US" sz="1000" u="none" cap="none" strike="noStrike">
                          <a:solidFill>
                            <a:schemeClr val="dk1"/>
                          </a:solidFill>
                          <a:highlight>
                            <a:srgbClr val="FFFFFF"/>
                          </a:highlight>
                          <a:latin typeface="Roboto"/>
                          <a:ea typeface="Roboto"/>
                          <a:cs typeface="Roboto"/>
                          <a:sym typeface="Roboto"/>
                        </a:rPr>
                        <a:t>age</a:t>
                      </a:r>
                      <a:r>
                        <a:rPr lang="en-US" sz="1000">
                          <a:solidFill>
                            <a:schemeClr val="dk1"/>
                          </a:solidFill>
                          <a:highlight>
                            <a:srgbClr val="FFFFFF"/>
                          </a:highlight>
                          <a:latin typeface="Roboto"/>
                          <a:ea typeface="Roboto"/>
                          <a:cs typeface="Roboto"/>
                          <a:sym typeface="Roboto"/>
                        </a:rPr>
                        <a:t> </a:t>
                      </a:r>
                      <a:r>
                        <a:rPr lang="en-US" sz="1000" u="none" cap="none" strike="noStrike">
                          <a:solidFill>
                            <a:schemeClr val="dk1"/>
                          </a:solidFill>
                          <a:highlight>
                            <a:srgbClr val="FFFFFF"/>
                          </a:highlight>
                          <a:latin typeface="Roboto"/>
                          <a:ea typeface="Roboto"/>
                          <a:cs typeface="Roboto"/>
                          <a:sym typeface="Roboto"/>
                        </a:rPr>
                        <a:t>of</a:t>
                      </a:r>
                      <a:r>
                        <a:rPr lang="en-US" sz="1000">
                          <a:solidFill>
                            <a:schemeClr val="dk1"/>
                          </a:solidFill>
                          <a:highlight>
                            <a:srgbClr val="FFFFFF"/>
                          </a:highlight>
                          <a:latin typeface="Roboto"/>
                          <a:ea typeface="Roboto"/>
                          <a:cs typeface="Roboto"/>
                          <a:sym typeface="Roboto"/>
                        </a:rPr>
                        <a:t> </a:t>
                      </a:r>
                      <a:r>
                        <a:rPr lang="en-US" sz="1000" u="none" cap="none" strike="noStrike">
                          <a:solidFill>
                            <a:schemeClr val="dk1"/>
                          </a:solidFill>
                          <a:highlight>
                            <a:srgbClr val="FFFFFF"/>
                          </a:highlight>
                          <a:latin typeface="Roboto"/>
                          <a:ea typeface="Roboto"/>
                          <a:cs typeface="Roboto"/>
                          <a:sym typeface="Roboto"/>
                        </a:rPr>
                        <a:t>housing</a:t>
                      </a:r>
                      <a:r>
                        <a:rPr lang="en-US" sz="1000">
                          <a:solidFill>
                            <a:schemeClr val="dk1"/>
                          </a:solidFill>
                          <a:highlight>
                            <a:srgbClr val="FFFFFF"/>
                          </a:highlight>
                          <a:latin typeface="Roboto"/>
                          <a:ea typeface="Roboto"/>
                          <a:cs typeface="Roboto"/>
                          <a:sym typeface="Roboto"/>
                        </a:rPr>
                        <a:t> </a:t>
                      </a:r>
                      <a:r>
                        <a:rPr lang="en-US" sz="1000" u="none" cap="none" strike="noStrike">
                          <a:solidFill>
                            <a:schemeClr val="dk1"/>
                          </a:solidFill>
                          <a:highlight>
                            <a:srgbClr val="FFFFFF"/>
                          </a:highlight>
                          <a:latin typeface="Roboto"/>
                          <a:ea typeface="Roboto"/>
                          <a:cs typeface="Roboto"/>
                          <a:sym typeface="Roboto"/>
                        </a:rPr>
                        <a:t>unit</a:t>
                      </a:r>
                      <a:endParaRPr b="1" sz="11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n-US" sz="1000" u="none" cap="none" strike="noStrike">
                          <a:solidFill>
                            <a:schemeClr val="dk1"/>
                          </a:solidFill>
                          <a:highlight>
                            <a:srgbClr val="FFFFFF"/>
                          </a:highlight>
                          <a:latin typeface="Roboto"/>
                          <a:ea typeface="Roboto"/>
                          <a:cs typeface="Roboto"/>
                          <a:sym typeface="Roboto"/>
                        </a:rPr>
                        <a:t>tract</a:t>
                      </a:r>
                      <a:r>
                        <a:rPr lang="en-US" sz="1000">
                          <a:solidFill>
                            <a:schemeClr val="dk1"/>
                          </a:solidFill>
                          <a:highlight>
                            <a:srgbClr val="FFFFFF"/>
                          </a:highlight>
                          <a:latin typeface="Roboto"/>
                          <a:ea typeface="Roboto"/>
                          <a:cs typeface="Roboto"/>
                          <a:sym typeface="Roboto"/>
                        </a:rPr>
                        <a:t> </a:t>
                      </a:r>
                      <a:r>
                        <a:rPr lang="en-US" sz="1000" u="none" cap="none" strike="noStrike">
                          <a:solidFill>
                            <a:schemeClr val="dk1"/>
                          </a:solidFill>
                          <a:highlight>
                            <a:srgbClr val="FFFFFF"/>
                          </a:highlight>
                          <a:latin typeface="Roboto"/>
                          <a:ea typeface="Roboto"/>
                          <a:cs typeface="Roboto"/>
                          <a:sym typeface="Roboto"/>
                        </a:rPr>
                        <a:t>minority</a:t>
                      </a:r>
                      <a:r>
                        <a:rPr lang="en-US" sz="1000">
                          <a:solidFill>
                            <a:schemeClr val="dk1"/>
                          </a:solidFill>
                          <a:highlight>
                            <a:srgbClr val="FFFFFF"/>
                          </a:highlight>
                          <a:latin typeface="Roboto"/>
                          <a:ea typeface="Roboto"/>
                          <a:cs typeface="Roboto"/>
                          <a:sym typeface="Roboto"/>
                        </a:rPr>
                        <a:t> </a:t>
                      </a:r>
                      <a:r>
                        <a:rPr lang="en-US" sz="1000" u="none" cap="none" strike="noStrike">
                          <a:solidFill>
                            <a:schemeClr val="dk1"/>
                          </a:solidFill>
                          <a:highlight>
                            <a:srgbClr val="FFFFFF"/>
                          </a:highlight>
                          <a:latin typeface="Roboto"/>
                          <a:ea typeface="Roboto"/>
                          <a:cs typeface="Roboto"/>
                          <a:sym typeface="Roboto"/>
                        </a:rPr>
                        <a:t>population</a:t>
                      </a:r>
                      <a:r>
                        <a:rPr lang="en-US" sz="1000">
                          <a:solidFill>
                            <a:schemeClr val="dk1"/>
                          </a:solidFill>
                          <a:highlight>
                            <a:srgbClr val="FFFFFF"/>
                          </a:highlight>
                          <a:latin typeface="Roboto"/>
                          <a:ea typeface="Roboto"/>
                          <a:cs typeface="Roboto"/>
                          <a:sym typeface="Roboto"/>
                        </a:rPr>
                        <a:t> </a:t>
                      </a:r>
                      <a:r>
                        <a:rPr lang="en-US" sz="1000" u="none" cap="none" strike="noStrike">
                          <a:solidFill>
                            <a:schemeClr val="dk1"/>
                          </a:solidFill>
                          <a:highlight>
                            <a:srgbClr val="FFFFFF"/>
                          </a:highlight>
                          <a:latin typeface="Roboto"/>
                          <a:ea typeface="Roboto"/>
                          <a:cs typeface="Roboto"/>
                          <a:sym typeface="Roboto"/>
                        </a:rPr>
                        <a:t>percent</a:t>
                      </a:r>
                      <a:endParaRPr sz="1000" u="none" cap="none" strike="noStrike">
                        <a:solidFill>
                          <a:schemeClr val="dk1"/>
                        </a:solidFill>
                        <a:highlight>
                          <a:srgbClr val="FFFFFF"/>
                        </a:highlight>
                        <a:latin typeface="Roboto"/>
                        <a:ea typeface="Roboto"/>
                        <a:cs typeface="Roboto"/>
                        <a:sym typeface="Roboto"/>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 36</a:t>
                      </a:r>
                      <a:endParaRPr b="1" sz="1200" u="none" cap="none" strike="noStrike"/>
                    </a:p>
                  </a:txBody>
                  <a:tcPr marT="91425" marB="91425" marR="91425" marL="91425">
                    <a:solidFill>
                      <a:srgbClr val="1FB5E8"/>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chemeClr val="dk1"/>
                          </a:solidFill>
                          <a:highlight>
                            <a:srgbClr val="FFFFFF"/>
                          </a:highlight>
                          <a:latin typeface="Roboto"/>
                          <a:ea typeface="Roboto"/>
                          <a:cs typeface="Roboto"/>
                          <a:sym typeface="Roboto"/>
                        </a:rPr>
                        <a:t>cltv</a:t>
                      </a:r>
                      <a:endParaRPr b="0" i="0" sz="1000" u="none" cap="none" strike="noStrike">
                        <a:solidFill>
                          <a:schemeClr val="dk1"/>
                        </a:solidFill>
                        <a:highlight>
                          <a:srgbClr val="FFFFFF"/>
                        </a:highlight>
                        <a:latin typeface="Roboto"/>
                        <a:ea typeface="Roboto"/>
                        <a:cs typeface="Roboto"/>
                        <a:sym typeface="Roboto"/>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rgbClr val="000000"/>
                          </a:solidFill>
                          <a:latin typeface="Arial"/>
                          <a:ea typeface="Arial"/>
                          <a:cs typeface="Arial"/>
                          <a:sym typeface="Arial"/>
                        </a:rPr>
                        <a:t>tract</a:t>
                      </a:r>
                      <a:r>
                        <a:rPr lang="en-US" sz="1100"/>
                        <a:t> </a:t>
                      </a:r>
                      <a:r>
                        <a:rPr b="0" i="0" lang="en-US" sz="1100" u="none" cap="none" strike="noStrike">
                          <a:solidFill>
                            <a:srgbClr val="000000"/>
                          </a:solidFill>
                          <a:latin typeface="Arial"/>
                          <a:ea typeface="Arial"/>
                          <a:cs typeface="Arial"/>
                          <a:sym typeface="Arial"/>
                        </a:rPr>
                        <a:t>one</a:t>
                      </a:r>
                      <a:r>
                        <a:rPr lang="en-US" sz="1100"/>
                        <a:t> </a:t>
                      </a:r>
                      <a:r>
                        <a:rPr b="0" i="0" lang="en-US" sz="1100" u="none" cap="none" strike="noStrike">
                          <a:solidFill>
                            <a:srgbClr val="000000"/>
                          </a:solidFill>
                          <a:latin typeface="Arial"/>
                          <a:ea typeface="Arial"/>
                          <a:cs typeface="Arial"/>
                          <a:sym typeface="Arial"/>
                        </a:rPr>
                        <a:t>to</a:t>
                      </a:r>
                      <a:r>
                        <a:rPr lang="en-US" sz="1100"/>
                        <a:t> </a:t>
                      </a:r>
                      <a:r>
                        <a:rPr b="0" i="0" lang="en-US" sz="1100" u="none" cap="none" strike="noStrike">
                          <a:solidFill>
                            <a:srgbClr val="000000"/>
                          </a:solidFill>
                          <a:latin typeface="Arial"/>
                          <a:ea typeface="Arial"/>
                          <a:cs typeface="Arial"/>
                          <a:sym typeface="Arial"/>
                        </a:rPr>
                        <a:t>four</a:t>
                      </a:r>
                      <a:r>
                        <a:rPr lang="en-US" sz="1100"/>
                        <a:t> </a:t>
                      </a:r>
                      <a:r>
                        <a:rPr b="0" i="0" lang="en-US" sz="1100" u="none" cap="none" strike="noStrike">
                          <a:solidFill>
                            <a:srgbClr val="000000"/>
                          </a:solidFill>
                          <a:latin typeface="Arial"/>
                          <a:ea typeface="Arial"/>
                          <a:cs typeface="Arial"/>
                          <a:sym typeface="Arial"/>
                        </a:rPr>
                        <a:t>family</a:t>
                      </a:r>
                      <a:r>
                        <a:rPr lang="en-US" sz="1100"/>
                        <a:t> </a:t>
                      </a:r>
                      <a:r>
                        <a:rPr b="0" i="0" lang="en-US" sz="1100" u="none" cap="none" strike="noStrike">
                          <a:solidFill>
                            <a:srgbClr val="000000"/>
                          </a:solidFill>
                          <a:latin typeface="Arial"/>
                          <a:ea typeface="Arial"/>
                          <a:cs typeface="Arial"/>
                          <a:sym typeface="Arial"/>
                        </a:rPr>
                        <a:t>homes</a:t>
                      </a:r>
                      <a:endParaRPr b="1" sz="11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rgbClr val="000000"/>
                          </a:solidFill>
                          <a:highlight>
                            <a:srgbClr val="FFFFFF"/>
                          </a:highlight>
                          <a:latin typeface="Arial"/>
                          <a:ea typeface="Arial"/>
                          <a:cs typeface="Arial"/>
                          <a:sym typeface="Arial"/>
                        </a:rPr>
                        <a:t>ffiec</a:t>
                      </a:r>
                      <a:r>
                        <a:rPr lang="en-US" sz="1000">
                          <a:highlight>
                            <a:srgbClr val="FFFFFF"/>
                          </a:highlight>
                        </a:rPr>
                        <a:t> </a:t>
                      </a:r>
                      <a:r>
                        <a:rPr b="0" i="0" lang="en-US" sz="1000" u="none" cap="none" strike="noStrike">
                          <a:solidFill>
                            <a:srgbClr val="000000"/>
                          </a:solidFill>
                          <a:highlight>
                            <a:srgbClr val="FFFFFF"/>
                          </a:highlight>
                          <a:latin typeface="Arial"/>
                          <a:ea typeface="Arial"/>
                          <a:cs typeface="Arial"/>
                          <a:sym typeface="Arial"/>
                        </a:rPr>
                        <a:t>msa</a:t>
                      </a:r>
                      <a:r>
                        <a:rPr lang="en-US" sz="1000">
                          <a:highlight>
                            <a:srgbClr val="FFFFFF"/>
                          </a:highlight>
                        </a:rPr>
                        <a:t> </a:t>
                      </a:r>
                      <a:r>
                        <a:rPr b="0" i="0" lang="en-US" sz="1000" u="none" cap="none" strike="noStrike">
                          <a:solidFill>
                            <a:srgbClr val="000000"/>
                          </a:solidFill>
                          <a:highlight>
                            <a:srgbClr val="FFFFFF"/>
                          </a:highlight>
                          <a:latin typeface="Arial"/>
                          <a:ea typeface="Arial"/>
                          <a:cs typeface="Arial"/>
                          <a:sym typeface="Arial"/>
                        </a:rPr>
                        <a:t>md</a:t>
                      </a:r>
                      <a:r>
                        <a:rPr lang="en-US" sz="1000">
                          <a:highlight>
                            <a:srgbClr val="FFFFFF"/>
                          </a:highlight>
                        </a:rPr>
                        <a:t> </a:t>
                      </a:r>
                      <a:r>
                        <a:rPr b="0" i="0" lang="en-US" sz="1000" u="none" cap="none" strike="noStrike">
                          <a:solidFill>
                            <a:srgbClr val="000000"/>
                          </a:solidFill>
                          <a:highlight>
                            <a:srgbClr val="FFFFFF"/>
                          </a:highlight>
                          <a:latin typeface="Arial"/>
                          <a:ea typeface="Arial"/>
                          <a:cs typeface="Arial"/>
                          <a:sym typeface="Arial"/>
                        </a:rPr>
                        <a:t>median</a:t>
                      </a:r>
                      <a:r>
                        <a:rPr lang="en-US" sz="1000">
                          <a:highlight>
                            <a:srgbClr val="FFFFFF"/>
                          </a:highlight>
                        </a:rPr>
                        <a:t> </a:t>
                      </a:r>
                      <a:r>
                        <a:rPr b="0" i="0" lang="en-US" sz="1000" u="none" cap="none" strike="noStrike">
                          <a:solidFill>
                            <a:srgbClr val="000000"/>
                          </a:solidFill>
                          <a:highlight>
                            <a:srgbClr val="FFFFFF"/>
                          </a:highlight>
                          <a:latin typeface="Arial"/>
                          <a:ea typeface="Arial"/>
                          <a:cs typeface="Arial"/>
                          <a:sym typeface="Arial"/>
                        </a:rPr>
                        <a:t>family</a:t>
                      </a:r>
                      <a:r>
                        <a:rPr lang="en-US" sz="1000">
                          <a:highlight>
                            <a:srgbClr val="FFFFFF"/>
                          </a:highlight>
                        </a:rPr>
                        <a:t> </a:t>
                      </a:r>
                      <a:r>
                        <a:rPr b="0" i="0" lang="en-US" sz="1000" u="none" cap="none" strike="noStrike">
                          <a:solidFill>
                            <a:srgbClr val="000000"/>
                          </a:solidFill>
                          <a:highlight>
                            <a:srgbClr val="FFFFFF"/>
                          </a:highlight>
                          <a:latin typeface="Arial"/>
                          <a:ea typeface="Arial"/>
                          <a:cs typeface="Arial"/>
                          <a:sym typeface="Arial"/>
                        </a:rPr>
                        <a:t>income</a:t>
                      </a:r>
                      <a:endParaRPr sz="1000" u="none" cap="none" strike="noStrike">
                        <a:solidFill>
                          <a:schemeClr val="dk1"/>
                        </a:solidFill>
                        <a:highlight>
                          <a:srgbClr val="FFFFFF"/>
                        </a:highlight>
                        <a:latin typeface="Roboto"/>
                        <a:ea typeface="Roboto"/>
                        <a:cs typeface="Roboto"/>
                        <a:sym typeface="Roboto"/>
                      </a:endParaRPr>
                    </a:p>
                  </a:txBody>
                  <a:tcPr marT="91425" marB="91425" marR="91425" marL="91425"/>
                </a:tc>
              </a:tr>
            </a:tbl>
          </a:graphicData>
        </a:graphic>
      </p:graphicFrame>
      <p:pic>
        <p:nvPicPr>
          <p:cNvPr id="1384" name="Google Shape;1384;g21953eb5a11_0_1420"/>
          <p:cNvPicPr preferRelativeResize="0"/>
          <p:nvPr/>
        </p:nvPicPr>
        <p:blipFill rotWithShape="1">
          <a:blip r:embed="rId3">
            <a:alphaModFix/>
          </a:blip>
          <a:srcRect b="0" l="0" r="0" t="0"/>
          <a:stretch/>
        </p:blipFill>
        <p:spPr>
          <a:xfrm>
            <a:off x="779145" y="1644108"/>
            <a:ext cx="7585711" cy="1960442"/>
          </a:xfrm>
          <a:prstGeom prst="rect">
            <a:avLst/>
          </a:prstGeom>
          <a:noFill/>
          <a:ln>
            <a:noFill/>
          </a:ln>
        </p:spPr>
      </p:pic>
      <p:grpSp>
        <p:nvGrpSpPr>
          <p:cNvPr id="1385" name="Google Shape;1385;g21953eb5a11_0_1420"/>
          <p:cNvGrpSpPr/>
          <p:nvPr/>
        </p:nvGrpSpPr>
        <p:grpSpPr>
          <a:xfrm>
            <a:off x="0" y="0"/>
            <a:ext cx="9144091" cy="484579"/>
            <a:chOff x="0" y="0"/>
            <a:chExt cx="10058400" cy="549160"/>
          </a:xfrm>
        </p:grpSpPr>
        <p:pic>
          <p:nvPicPr>
            <p:cNvPr id="1386" name="Google Shape;1386;g21953eb5a11_0_1420"/>
            <p:cNvPicPr preferRelativeResize="0"/>
            <p:nvPr/>
          </p:nvPicPr>
          <p:blipFill rotWithShape="1">
            <a:blip r:embed="rId4">
              <a:alphaModFix/>
            </a:blip>
            <a:srcRect b="0" l="0" r="0" t="0"/>
            <a:stretch/>
          </p:blipFill>
          <p:spPr>
            <a:xfrm>
              <a:off x="9354311" y="425875"/>
              <a:ext cx="246888" cy="123285"/>
            </a:xfrm>
            <a:prstGeom prst="rect">
              <a:avLst/>
            </a:prstGeom>
            <a:noFill/>
            <a:ln>
              <a:noFill/>
            </a:ln>
          </p:spPr>
        </p:pic>
        <p:sp>
          <p:nvSpPr>
            <p:cNvPr id="1387" name="Google Shape;1387;g21953eb5a11_0_1420"/>
            <p:cNvSpPr/>
            <p:nvPr/>
          </p:nvSpPr>
          <p:spPr>
            <a:xfrm>
              <a:off x="0" y="0"/>
              <a:ext cx="10058400" cy="179705"/>
            </a:xfrm>
            <a:custGeom>
              <a:rect b="b" l="l" r="r" t="t"/>
              <a:pathLst>
                <a:path extrusionOk="0" h="179705" w="10058400">
                  <a:moveTo>
                    <a:pt x="0" y="179324"/>
                  </a:moveTo>
                  <a:lnTo>
                    <a:pt x="10058400" y="179324"/>
                  </a:lnTo>
                  <a:lnTo>
                    <a:pt x="10058400" y="0"/>
                  </a:lnTo>
                  <a:lnTo>
                    <a:pt x="0" y="0"/>
                  </a:lnTo>
                  <a:lnTo>
                    <a:pt x="0" y="179324"/>
                  </a:lnTo>
                  <a:close/>
                </a:path>
              </a:pathLst>
            </a:custGeom>
            <a:solidFill>
              <a:srgbClr val="29B5E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300"/>
            </a:p>
          </p:txBody>
        </p:sp>
      </p:grpSp>
      <p:sp>
        <p:nvSpPr>
          <p:cNvPr id="1388" name="Google Shape;1388;g21953eb5a11_0_1420"/>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sp>
        <p:nvSpPr>
          <p:cNvPr id="1389" name="Google Shape;1389;g21953eb5a11_0_1420"/>
          <p:cNvSpPr txBox="1"/>
          <p:nvPr>
            <p:ph idx="12" type="sldNum"/>
          </p:nvPr>
        </p:nvSpPr>
        <p:spPr>
          <a:xfrm>
            <a:off x="8009501" y="6482075"/>
            <a:ext cx="9213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b="0">
              <a:solidFill>
                <a:srgbClr val="A1A0A0"/>
              </a:solidFill>
              <a:latin typeface="Lucida Sans"/>
              <a:ea typeface="Lucida Sans"/>
              <a:cs typeface="Lucida Sans"/>
              <a:sym typeface="Lucida Sans"/>
            </a:endParaRPr>
          </a:p>
        </p:txBody>
      </p:sp>
      <p:sp>
        <p:nvSpPr>
          <p:cNvPr id="1390" name="Google Shape;1390;g21953eb5a11_0_1420"/>
          <p:cNvSpPr txBox="1"/>
          <p:nvPr>
            <p:ph type="title"/>
          </p:nvPr>
        </p:nvSpPr>
        <p:spPr>
          <a:xfrm>
            <a:off x="293730" y="165065"/>
            <a:ext cx="7578000" cy="381000"/>
          </a:xfrm>
          <a:prstGeom prst="rect">
            <a:avLst/>
          </a:prstGeom>
          <a:noFill/>
          <a:ln>
            <a:noFill/>
          </a:ln>
        </p:spPr>
        <p:txBody>
          <a:bodyPr anchorCtr="0" anchor="t" bIns="0" lIns="0" spcFirstLastPara="1" rIns="0" wrap="square" tIns="11425">
            <a:spAutoFit/>
          </a:bodyPr>
          <a:lstStyle/>
          <a:p>
            <a:pPr indent="0" lvl="0" marL="0" rtl="0" algn="l">
              <a:spcBef>
                <a:spcPts val="0"/>
              </a:spcBef>
              <a:spcAft>
                <a:spcPts val="0"/>
              </a:spcAft>
              <a:buNone/>
            </a:pPr>
            <a:r>
              <a:rPr lang="en-US" sz="2400">
                <a:solidFill>
                  <a:srgbClr val="24467D"/>
                </a:solidFill>
                <a:latin typeface="Gill Sans"/>
                <a:ea typeface="Gill Sans"/>
                <a:cs typeface="Gill Sans"/>
                <a:sym typeface="Gill Sans"/>
              </a:rPr>
              <a:t>Further Refinement - 3-Factor Model</a:t>
            </a:r>
            <a:endParaRPr sz="2400">
              <a:solidFill>
                <a:srgbClr val="24467D"/>
              </a:solidFill>
              <a:latin typeface="Gill Sans"/>
              <a:ea typeface="Gill Sans"/>
              <a:cs typeface="Gill Sans"/>
              <a:sym typeface="Gill Sans"/>
            </a:endParaRPr>
          </a:p>
        </p:txBody>
      </p:sp>
      <p:sp>
        <p:nvSpPr>
          <p:cNvPr id="1391" name="Google Shape;1391;g21953eb5a11_0_1420"/>
          <p:cNvSpPr txBox="1"/>
          <p:nvPr/>
        </p:nvSpPr>
        <p:spPr>
          <a:xfrm>
            <a:off x="765450" y="894988"/>
            <a:ext cx="532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Sharpley value of tract_own_occupied_units ≈ 0</a:t>
            </a:r>
            <a:endParaRPr>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95" name="Shape 1395"/>
        <p:cNvGrpSpPr/>
        <p:nvPr/>
      </p:nvGrpSpPr>
      <p:grpSpPr>
        <a:xfrm>
          <a:off x="0" y="0"/>
          <a:ext cx="0" cy="0"/>
          <a:chOff x="0" y="0"/>
          <a:chExt cx="0" cy="0"/>
        </a:xfrm>
      </p:grpSpPr>
      <p:sp>
        <p:nvSpPr>
          <p:cNvPr id="1396" name="Google Shape;1396;g21953eb5a11_0_1438"/>
          <p:cNvSpPr txBox="1"/>
          <p:nvPr/>
        </p:nvSpPr>
        <p:spPr>
          <a:xfrm>
            <a:off x="195701" y="647913"/>
            <a:ext cx="4195500" cy="3429600"/>
          </a:xfrm>
          <a:prstGeom prst="rect">
            <a:avLst/>
          </a:prstGeom>
          <a:noFill/>
          <a:ln>
            <a:noFill/>
          </a:ln>
        </p:spPr>
        <p:txBody>
          <a:bodyPr anchorCtr="0" anchor="t" bIns="0" lIns="0" spcFirstLastPara="1" rIns="0" wrap="square" tIns="11425">
            <a:spAutoFit/>
          </a:bodyPr>
          <a:lstStyle/>
          <a:p>
            <a:pPr indent="0" lvl="0" marL="12700" marR="0" rtl="0" algn="l">
              <a:lnSpc>
                <a:spcPct val="116700"/>
              </a:lnSpc>
              <a:spcBef>
                <a:spcPts val="0"/>
              </a:spcBef>
              <a:spcAft>
                <a:spcPts val="0"/>
              </a:spcAft>
              <a:buNone/>
            </a:pPr>
            <a:r>
              <a:rPr lang="en-US" sz="1200">
                <a:solidFill>
                  <a:srgbClr val="444444"/>
                </a:solidFill>
                <a:latin typeface="Gill Sans"/>
                <a:ea typeface="Gill Sans"/>
                <a:cs typeface="Gill Sans"/>
                <a:sym typeface="Gill Sans"/>
              </a:rPr>
              <a:t>If individual borrower’s attribute does not have a significant explanatory power to the loss rating, an aggregate variable might boost the predictability. </a:t>
            </a:r>
            <a:endParaRPr sz="1200">
              <a:solidFill>
                <a:srgbClr val="444444"/>
              </a:solidFill>
              <a:latin typeface="Gill Sans"/>
              <a:ea typeface="Gill Sans"/>
              <a:cs typeface="Gill Sans"/>
              <a:sym typeface="Gill Sans"/>
            </a:endParaRPr>
          </a:p>
          <a:p>
            <a:pPr indent="0" lvl="0" marL="12700" marR="0" rtl="0" algn="l">
              <a:lnSpc>
                <a:spcPct val="116700"/>
              </a:lnSpc>
              <a:spcBef>
                <a:spcPts val="0"/>
              </a:spcBef>
              <a:spcAft>
                <a:spcPts val="0"/>
              </a:spcAft>
              <a:buNone/>
            </a:pPr>
            <a:r>
              <a:t/>
            </a:r>
            <a:endParaRPr sz="1200">
              <a:solidFill>
                <a:srgbClr val="444444"/>
              </a:solidFill>
              <a:latin typeface="Gill Sans"/>
              <a:ea typeface="Gill Sans"/>
              <a:cs typeface="Gill Sans"/>
              <a:sym typeface="Gill Sans"/>
            </a:endParaRPr>
          </a:p>
          <a:p>
            <a:pPr indent="0" lvl="0" marL="12700" marR="0" rtl="0" algn="l">
              <a:lnSpc>
                <a:spcPct val="116700"/>
              </a:lnSpc>
              <a:spcBef>
                <a:spcPts val="0"/>
              </a:spcBef>
              <a:spcAft>
                <a:spcPts val="0"/>
              </a:spcAft>
              <a:buNone/>
            </a:pPr>
            <a:r>
              <a:rPr lang="en-US" sz="1200">
                <a:solidFill>
                  <a:srgbClr val="444444"/>
                </a:solidFill>
                <a:latin typeface="Gill Sans"/>
                <a:ea typeface="Gill Sans"/>
                <a:cs typeface="Gill Sans"/>
                <a:sym typeface="Gill Sans"/>
              </a:rPr>
              <a:t>An aggregate variable would be the probability of default calculated by the borrower’s attribute. By using a GSE dataset from 2017, we have obtained the logit coefficients of some of the main borrower’s attributes, and the default model has achieved a K-S statistics of 45.74%. With the obtained coefficients, we applied the logit model in our HMDA data, and produced a “probability of default” variable for each loan. </a:t>
            </a:r>
            <a:endParaRPr sz="1200">
              <a:solidFill>
                <a:srgbClr val="444444"/>
              </a:solidFill>
              <a:latin typeface="Gill Sans"/>
              <a:ea typeface="Gill Sans"/>
              <a:cs typeface="Gill Sans"/>
              <a:sym typeface="Gill Sans"/>
            </a:endParaRPr>
          </a:p>
          <a:p>
            <a:pPr indent="0" lvl="0" marL="12700" marR="0" rtl="0" algn="l">
              <a:lnSpc>
                <a:spcPct val="116700"/>
              </a:lnSpc>
              <a:spcBef>
                <a:spcPts val="0"/>
              </a:spcBef>
              <a:spcAft>
                <a:spcPts val="0"/>
              </a:spcAft>
              <a:buNone/>
            </a:pPr>
            <a:r>
              <a:t/>
            </a:r>
            <a:endParaRPr sz="1200">
              <a:solidFill>
                <a:srgbClr val="444444"/>
              </a:solidFill>
              <a:latin typeface="Gill Sans"/>
              <a:ea typeface="Gill Sans"/>
              <a:cs typeface="Gill Sans"/>
              <a:sym typeface="Gill Sans"/>
            </a:endParaRPr>
          </a:p>
          <a:p>
            <a:pPr indent="0" lvl="0" marL="12700" marR="0" rtl="0" algn="l">
              <a:lnSpc>
                <a:spcPct val="116700"/>
              </a:lnSpc>
              <a:spcBef>
                <a:spcPts val="0"/>
              </a:spcBef>
              <a:spcAft>
                <a:spcPts val="0"/>
              </a:spcAft>
              <a:buNone/>
            </a:pPr>
            <a:r>
              <a:rPr lang="en-US" sz="1200">
                <a:solidFill>
                  <a:srgbClr val="444444"/>
                </a:solidFill>
                <a:latin typeface="Gill Sans"/>
                <a:ea typeface="Gill Sans"/>
                <a:cs typeface="Gill Sans"/>
                <a:sym typeface="Gill Sans"/>
              </a:rPr>
              <a:t>The variable is then used in the Random Forest model with the top 3 tract-only variables. However, the borrower’s importance remains a low importance in predictability. Which led to a worse result than the 3-factor model, and the model is discarded.</a:t>
            </a:r>
            <a:endParaRPr sz="1200">
              <a:solidFill>
                <a:srgbClr val="444444"/>
              </a:solidFill>
              <a:latin typeface="Gill Sans"/>
              <a:ea typeface="Gill Sans"/>
              <a:cs typeface="Gill Sans"/>
              <a:sym typeface="Gill Sans"/>
            </a:endParaRPr>
          </a:p>
        </p:txBody>
      </p:sp>
      <p:sp>
        <p:nvSpPr>
          <p:cNvPr id="1397" name="Google Shape;1397;g21953eb5a11_0_1438"/>
          <p:cNvSpPr/>
          <p:nvPr/>
        </p:nvSpPr>
        <p:spPr>
          <a:xfrm>
            <a:off x="0" y="4179345"/>
            <a:ext cx="9153144" cy="2095289"/>
          </a:xfrm>
          <a:custGeom>
            <a:rect b="b" l="l" r="r" t="t"/>
            <a:pathLst>
              <a:path extrusionOk="0" h="2374265" w="10058400">
                <a:moveTo>
                  <a:pt x="10058400" y="0"/>
                </a:moveTo>
                <a:lnTo>
                  <a:pt x="0" y="0"/>
                </a:lnTo>
                <a:lnTo>
                  <a:pt x="0" y="2374011"/>
                </a:lnTo>
                <a:lnTo>
                  <a:pt x="10058400" y="2374011"/>
                </a:lnTo>
                <a:lnTo>
                  <a:pt x="10058400" y="0"/>
                </a:lnTo>
                <a:close/>
              </a:path>
            </a:pathLst>
          </a:custGeom>
          <a:solidFill>
            <a:srgbClr val="24467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300"/>
          </a:p>
        </p:txBody>
      </p:sp>
      <p:sp>
        <p:nvSpPr>
          <p:cNvPr id="1398" name="Google Shape;1398;g21953eb5a11_0_1438"/>
          <p:cNvSpPr txBox="1"/>
          <p:nvPr/>
        </p:nvSpPr>
        <p:spPr>
          <a:xfrm>
            <a:off x="53272" y="4737995"/>
            <a:ext cx="1874400" cy="601500"/>
          </a:xfrm>
          <a:prstGeom prst="rect">
            <a:avLst/>
          </a:prstGeom>
          <a:noFill/>
          <a:ln>
            <a:noFill/>
          </a:ln>
        </p:spPr>
        <p:txBody>
          <a:bodyPr anchorCtr="0" anchor="t" bIns="0" lIns="0" spcFirstLastPara="1" rIns="0" wrap="square" tIns="18850">
            <a:spAutoFit/>
          </a:bodyPr>
          <a:lstStyle/>
          <a:p>
            <a:pPr indent="0" lvl="0" marL="12700" rtl="0" algn="l">
              <a:lnSpc>
                <a:spcPct val="100000"/>
              </a:lnSpc>
              <a:spcBef>
                <a:spcPts val="0"/>
              </a:spcBef>
              <a:spcAft>
                <a:spcPts val="0"/>
              </a:spcAft>
              <a:buNone/>
            </a:pPr>
            <a:r>
              <a:rPr lang="en-US" sz="900">
                <a:solidFill>
                  <a:srgbClr val="29B5E9"/>
                </a:solidFill>
                <a:latin typeface="Lucida Sans"/>
                <a:ea typeface="Lucida Sans"/>
                <a:cs typeface="Lucida Sans"/>
                <a:sym typeface="Lucida Sans"/>
              </a:rPr>
              <a:t>Exhibit</a:t>
            </a:r>
            <a:endParaRPr sz="900">
              <a:latin typeface="Lucida Sans"/>
              <a:ea typeface="Lucida Sans"/>
              <a:cs typeface="Lucida Sans"/>
              <a:sym typeface="Lucida Sans"/>
            </a:endParaRPr>
          </a:p>
          <a:p>
            <a:pPr indent="0" lvl="0" marL="12700" marR="0" rtl="0" algn="l">
              <a:lnSpc>
                <a:spcPct val="100000"/>
              </a:lnSpc>
              <a:spcBef>
                <a:spcPts val="100"/>
              </a:spcBef>
              <a:spcAft>
                <a:spcPts val="0"/>
              </a:spcAft>
              <a:buNone/>
            </a:pPr>
            <a:r>
              <a:rPr lang="en-US">
                <a:solidFill>
                  <a:srgbClr val="FFFFFF"/>
                </a:solidFill>
                <a:latin typeface="Gill Sans"/>
                <a:ea typeface="Gill Sans"/>
                <a:cs typeface="Gill Sans"/>
                <a:sym typeface="Gill Sans"/>
              </a:rPr>
              <a:t>Default </a:t>
            </a:r>
            <a:r>
              <a:rPr lang="en-US">
                <a:solidFill>
                  <a:srgbClr val="FFFFFF"/>
                </a:solidFill>
                <a:latin typeface="Gill Sans"/>
                <a:ea typeface="Gill Sans"/>
                <a:cs typeface="Gill Sans"/>
                <a:sym typeface="Gill Sans"/>
              </a:rPr>
              <a:t>Probability</a:t>
            </a:r>
            <a:r>
              <a:rPr lang="en-US">
                <a:solidFill>
                  <a:srgbClr val="FFFFFF"/>
                </a:solidFill>
                <a:latin typeface="Gill Sans"/>
                <a:ea typeface="Gill Sans"/>
                <a:cs typeface="Gill Sans"/>
                <a:sym typeface="Gill Sans"/>
              </a:rPr>
              <a:t> Prediction</a:t>
            </a:r>
            <a:endParaRPr sz="1400">
              <a:latin typeface="Gill Sans"/>
              <a:ea typeface="Gill Sans"/>
              <a:cs typeface="Gill Sans"/>
              <a:sym typeface="Gill Sans"/>
            </a:endParaRPr>
          </a:p>
        </p:txBody>
      </p:sp>
      <p:pic>
        <p:nvPicPr>
          <p:cNvPr id="1399" name="Google Shape;1399;g21953eb5a11_0_1438"/>
          <p:cNvPicPr preferRelativeResize="0"/>
          <p:nvPr/>
        </p:nvPicPr>
        <p:blipFill rotWithShape="1">
          <a:blip r:embed="rId3">
            <a:alphaModFix/>
          </a:blip>
          <a:srcRect b="0" l="0" r="0" t="0"/>
          <a:stretch/>
        </p:blipFill>
        <p:spPr>
          <a:xfrm>
            <a:off x="8503919" y="375772"/>
            <a:ext cx="217842" cy="108781"/>
          </a:xfrm>
          <a:prstGeom prst="rect">
            <a:avLst/>
          </a:prstGeom>
          <a:noFill/>
          <a:ln>
            <a:noFill/>
          </a:ln>
        </p:spPr>
      </p:pic>
      <p:sp>
        <p:nvSpPr>
          <p:cNvPr id="1400" name="Google Shape;1400;g21953eb5a11_0_1438"/>
          <p:cNvSpPr/>
          <p:nvPr/>
        </p:nvSpPr>
        <p:spPr>
          <a:xfrm>
            <a:off x="0" y="0"/>
            <a:ext cx="9153144" cy="158590"/>
          </a:xfrm>
          <a:custGeom>
            <a:rect b="b" l="l" r="r" t="t"/>
            <a:pathLst>
              <a:path extrusionOk="0" h="179705" w="10058400">
                <a:moveTo>
                  <a:pt x="0" y="179324"/>
                </a:moveTo>
                <a:lnTo>
                  <a:pt x="10058400" y="179324"/>
                </a:lnTo>
                <a:lnTo>
                  <a:pt x="10058400" y="0"/>
                </a:lnTo>
                <a:lnTo>
                  <a:pt x="0" y="0"/>
                </a:lnTo>
                <a:lnTo>
                  <a:pt x="0" y="179324"/>
                </a:lnTo>
                <a:close/>
              </a:path>
            </a:pathLst>
          </a:custGeom>
          <a:solidFill>
            <a:srgbClr val="29B5E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300"/>
          </a:p>
        </p:txBody>
      </p:sp>
      <p:sp>
        <p:nvSpPr>
          <p:cNvPr id="1401" name="Google Shape;1401;g21953eb5a11_0_1438"/>
          <p:cNvSpPr txBox="1"/>
          <p:nvPr/>
        </p:nvSpPr>
        <p:spPr>
          <a:xfrm>
            <a:off x="8009501" y="6482075"/>
            <a:ext cx="868200" cy="143700"/>
          </a:xfrm>
          <a:prstGeom prst="rect">
            <a:avLst/>
          </a:prstGeom>
          <a:noFill/>
          <a:ln>
            <a:noFill/>
          </a:ln>
        </p:spPr>
        <p:txBody>
          <a:bodyPr anchorCtr="0" anchor="t" bIns="0" lIns="0" spcFirstLastPara="1" rIns="0" wrap="square" tIns="5125">
            <a:spAutoFit/>
          </a:bodyPr>
          <a:lstStyle/>
          <a:p>
            <a:pPr indent="0" lvl="0" marL="12700" rtl="0" algn="l">
              <a:spcBef>
                <a:spcPts val="0"/>
              </a:spcBef>
              <a:spcAft>
                <a:spcPts val="0"/>
              </a:spcAft>
              <a:buNone/>
            </a:pPr>
            <a:r>
              <a:rPr lang="en-US" sz="900">
                <a:solidFill>
                  <a:srgbClr val="A1A0A0"/>
                </a:solidFill>
                <a:latin typeface="Lucida Sans"/>
                <a:ea typeface="Lucida Sans"/>
                <a:cs typeface="Lucida Sans"/>
                <a:sym typeface="Lucida Sans"/>
              </a:rPr>
              <a:t>Mar 2023 | </a:t>
            </a:r>
            <a:fld id="{00000000-1234-1234-1234-123412341234}" type="slidenum">
              <a:rPr lang="en-US" sz="900">
                <a:solidFill>
                  <a:srgbClr val="A1A0A0"/>
                </a:solidFill>
                <a:latin typeface="Lucida Sans"/>
                <a:ea typeface="Lucida Sans"/>
                <a:cs typeface="Lucida Sans"/>
                <a:sym typeface="Lucida Sans"/>
              </a:rPr>
              <a:t>‹#›</a:t>
            </a:fld>
            <a:endParaRPr sz="900">
              <a:solidFill>
                <a:srgbClr val="A1A0A0"/>
              </a:solidFill>
              <a:latin typeface="Lucida Sans"/>
              <a:ea typeface="Lucida Sans"/>
              <a:cs typeface="Lucida Sans"/>
              <a:sym typeface="Lucida Sans"/>
            </a:endParaRPr>
          </a:p>
        </p:txBody>
      </p:sp>
      <p:sp>
        <p:nvSpPr>
          <p:cNvPr id="1402" name="Google Shape;1402;g21953eb5a11_0_1438"/>
          <p:cNvSpPr txBox="1"/>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Clr>
                <a:srgbClr val="000000"/>
              </a:buClr>
              <a:buFont typeface="Arial"/>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pic>
        <p:nvPicPr>
          <p:cNvPr id="1403" name="Google Shape;1403;g21953eb5a11_0_1438"/>
          <p:cNvPicPr preferRelativeResize="0"/>
          <p:nvPr/>
        </p:nvPicPr>
        <p:blipFill>
          <a:blip r:embed="rId4">
            <a:alphaModFix/>
          </a:blip>
          <a:stretch>
            <a:fillRect/>
          </a:stretch>
        </p:blipFill>
        <p:spPr>
          <a:xfrm>
            <a:off x="1504825" y="4174731"/>
            <a:ext cx="2785226" cy="2088919"/>
          </a:xfrm>
          <a:prstGeom prst="rect">
            <a:avLst/>
          </a:prstGeom>
          <a:noFill/>
          <a:ln>
            <a:noFill/>
          </a:ln>
        </p:spPr>
      </p:pic>
      <p:pic>
        <p:nvPicPr>
          <p:cNvPr id="1404" name="Google Shape;1404;g21953eb5a11_0_1438"/>
          <p:cNvPicPr preferRelativeResize="0"/>
          <p:nvPr/>
        </p:nvPicPr>
        <p:blipFill>
          <a:blip r:embed="rId5">
            <a:alphaModFix/>
          </a:blip>
          <a:stretch>
            <a:fillRect/>
          </a:stretch>
        </p:blipFill>
        <p:spPr>
          <a:xfrm>
            <a:off x="5240626" y="4170701"/>
            <a:ext cx="3833700" cy="2097009"/>
          </a:xfrm>
          <a:prstGeom prst="rect">
            <a:avLst/>
          </a:prstGeom>
          <a:noFill/>
          <a:ln>
            <a:noFill/>
          </a:ln>
        </p:spPr>
      </p:pic>
      <p:sp>
        <p:nvSpPr>
          <p:cNvPr id="1405" name="Google Shape;1405;g21953eb5a11_0_1438"/>
          <p:cNvSpPr txBox="1"/>
          <p:nvPr/>
        </p:nvSpPr>
        <p:spPr>
          <a:xfrm>
            <a:off x="4360800" y="4738000"/>
            <a:ext cx="950700" cy="601500"/>
          </a:xfrm>
          <a:prstGeom prst="rect">
            <a:avLst/>
          </a:prstGeom>
          <a:noFill/>
          <a:ln>
            <a:noFill/>
          </a:ln>
        </p:spPr>
        <p:txBody>
          <a:bodyPr anchorCtr="0" anchor="t" bIns="0" lIns="0" spcFirstLastPara="1" rIns="0" wrap="square" tIns="18850">
            <a:spAutoFit/>
          </a:bodyPr>
          <a:lstStyle/>
          <a:p>
            <a:pPr indent="0" lvl="0" marL="12700" rtl="0" algn="l">
              <a:lnSpc>
                <a:spcPct val="100000"/>
              </a:lnSpc>
              <a:spcBef>
                <a:spcPts val="0"/>
              </a:spcBef>
              <a:spcAft>
                <a:spcPts val="0"/>
              </a:spcAft>
              <a:buNone/>
            </a:pPr>
            <a:r>
              <a:rPr lang="en-US" sz="900">
                <a:solidFill>
                  <a:srgbClr val="29B5E9"/>
                </a:solidFill>
                <a:latin typeface="Lucida Sans"/>
                <a:ea typeface="Lucida Sans"/>
                <a:cs typeface="Lucida Sans"/>
                <a:sym typeface="Lucida Sans"/>
              </a:rPr>
              <a:t>Table</a:t>
            </a:r>
            <a:endParaRPr sz="900">
              <a:latin typeface="Lucida Sans"/>
              <a:ea typeface="Lucida Sans"/>
              <a:cs typeface="Lucida Sans"/>
              <a:sym typeface="Lucida Sans"/>
            </a:endParaRPr>
          </a:p>
          <a:p>
            <a:pPr indent="0" lvl="0" marL="12700" marR="0" rtl="0" algn="l">
              <a:lnSpc>
                <a:spcPct val="100000"/>
              </a:lnSpc>
              <a:spcBef>
                <a:spcPts val="100"/>
              </a:spcBef>
              <a:spcAft>
                <a:spcPts val="0"/>
              </a:spcAft>
              <a:buNone/>
            </a:pPr>
            <a:r>
              <a:rPr lang="en-US">
                <a:solidFill>
                  <a:srgbClr val="FFFFFF"/>
                </a:solidFill>
                <a:latin typeface="Gill Sans"/>
                <a:ea typeface="Gill Sans"/>
                <a:cs typeface="Gill Sans"/>
                <a:sym typeface="Gill Sans"/>
              </a:rPr>
              <a:t>Default Coefficient</a:t>
            </a:r>
            <a:endParaRPr sz="1400">
              <a:latin typeface="Gill Sans"/>
              <a:ea typeface="Gill Sans"/>
              <a:cs typeface="Gill Sans"/>
              <a:sym typeface="Gill Sans"/>
            </a:endParaRPr>
          </a:p>
        </p:txBody>
      </p:sp>
      <p:pic>
        <p:nvPicPr>
          <p:cNvPr id="1406" name="Google Shape;1406;g21953eb5a11_0_1438"/>
          <p:cNvPicPr preferRelativeResize="0"/>
          <p:nvPr/>
        </p:nvPicPr>
        <p:blipFill>
          <a:blip r:embed="rId6">
            <a:alphaModFix/>
          </a:blip>
          <a:stretch>
            <a:fillRect/>
          </a:stretch>
        </p:blipFill>
        <p:spPr>
          <a:xfrm>
            <a:off x="4451476" y="769812"/>
            <a:ext cx="4622849" cy="3124282"/>
          </a:xfrm>
          <a:prstGeom prst="rect">
            <a:avLst/>
          </a:prstGeom>
          <a:noFill/>
          <a:ln>
            <a:noFill/>
          </a:ln>
        </p:spPr>
      </p:pic>
      <p:sp>
        <p:nvSpPr>
          <p:cNvPr id="1407" name="Google Shape;1407;g21953eb5a11_0_1438"/>
          <p:cNvSpPr txBox="1"/>
          <p:nvPr>
            <p:ph type="title"/>
          </p:nvPr>
        </p:nvSpPr>
        <p:spPr>
          <a:xfrm>
            <a:off x="293730" y="165065"/>
            <a:ext cx="7578000" cy="381000"/>
          </a:xfrm>
          <a:prstGeom prst="rect">
            <a:avLst/>
          </a:prstGeom>
          <a:noFill/>
          <a:ln>
            <a:noFill/>
          </a:ln>
        </p:spPr>
        <p:txBody>
          <a:bodyPr anchorCtr="0" anchor="t" bIns="0" lIns="0" spcFirstLastPara="1" rIns="0" wrap="square" tIns="11425">
            <a:spAutoFit/>
          </a:bodyPr>
          <a:lstStyle/>
          <a:p>
            <a:pPr indent="0" lvl="0" marL="0" rtl="0" algn="l">
              <a:spcBef>
                <a:spcPts val="0"/>
              </a:spcBef>
              <a:spcAft>
                <a:spcPts val="0"/>
              </a:spcAft>
              <a:buNone/>
            </a:pPr>
            <a:r>
              <a:rPr lang="en-US" sz="2400">
                <a:solidFill>
                  <a:srgbClr val="24467D"/>
                </a:solidFill>
                <a:latin typeface="Gill Sans"/>
                <a:ea typeface="Gill Sans"/>
                <a:cs typeface="Gill Sans"/>
                <a:sym typeface="Gill Sans"/>
              </a:rPr>
              <a:t>Further Refinement - Probability of Default</a:t>
            </a:r>
            <a:endParaRPr sz="2400">
              <a:solidFill>
                <a:srgbClr val="24467D"/>
              </a:solidFill>
              <a:latin typeface="Gill Sans"/>
              <a:ea typeface="Gill Sans"/>
              <a:cs typeface="Gill Sans"/>
              <a:sym typeface="Gill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11" name="Shape 1411"/>
        <p:cNvGrpSpPr/>
        <p:nvPr/>
      </p:nvGrpSpPr>
      <p:grpSpPr>
        <a:xfrm>
          <a:off x="0" y="0"/>
          <a:ext cx="0" cy="0"/>
          <a:chOff x="0" y="0"/>
          <a:chExt cx="0" cy="0"/>
        </a:xfrm>
      </p:grpSpPr>
      <p:grpSp>
        <p:nvGrpSpPr>
          <p:cNvPr id="1412" name="Google Shape;1412;g21953eb5a11_0_1495"/>
          <p:cNvGrpSpPr/>
          <p:nvPr/>
        </p:nvGrpSpPr>
        <p:grpSpPr>
          <a:xfrm>
            <a:off x="0" y="0"/>
            <a:ext cx="9144091" cy="6858589"/>
            <a:chOff x="0" y="0"/>
            <a:chExt cx="10058400" cy="7772653"/>
          </a:xfrm>
        </p:grpSpPr>
        <p:sp>
          <p:nvSpPr>
            <p:cNvPr id="1413" name="Google Shape;1413;g21953eb5a11_0_1495"/>
            <p:cNvSpPr/>
            <p:nvPr/>
          </p:nvSpPr>
          <p:spPr>
            <a:xfrm>
              <a:off x="0" y="179323"/>
              <a:ext cx="10058400" cy="7593330"/>
            </a:xfrm>
            <a:custGeom>
              <a:rect b="b" l="l" r="r" t="t"/>
              <a:pathLst>
                <a:path extrusionOk="0" h="7593330" w="10058400">
                  <a:moveTo>
                    <a:pt x="0" y="7593076"/>
                  </a:moveTo>
                  <a:lnTo>
                    <a:pt x="10058400" y="7593076"/>
                  </a:lnTo>
                  <a:lnTo>
                    <a:pt x="10058400" y="0"/>
                  </a:lnTo>
                  <a:lnTo>
                    <a:pt x="0" y="0"/>
                  </a:lnTo>
                  <a:lnTo>
                    <a:pt x="0" y="7593076"/>
                  </a:lnTo>
                  <a:close/>
                </a:path>
              </a:pathLst>
            </a:custGeom>
            <a:solidFill>
              <a:srgbClr val="24467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300"/>
            </a:p>
          </p:txBody>
        </p:sp>
        <p:pic>
          <p:nvPicPr>
            <p:cNvPr id="1414" name="Google Shape;1414;g21953eb5a11_0_1495"/>
            <p:cNvPicPr preferRelativeResize="0"/>
            <p:nvPr/>
          </p:nvPicPr>
          <p:blipFill rotWithShape="1">
            <a:blip r:embed="rId3">
              <a:alphaModFix/>
            </a:blip>
            <a:srcRect b="0" l="0" r="0" t="0"/>
            <a:stretch/>
          </p:blipFill>
          <p:spPr>
            <a:xfrm>
              <a:off x="9354311" y="425875"/>
              <a:ext cx="246888" cy="123285"/>
            </a:xfrm>
            <a:prstGeom prst="rect">
              <a:avLst/>
            </a:prstGeom>
            <a:noFill/>
            <a:ln>
              <a:noFill/>
            </a:ln>
          </p:spPr>
        </p:pic>
        <p:sp>
          <p:nvSpPr>
            <p:cNvPr id="1415" name="Google Shape;1415;g21953eb5a11_0_1495"/>
            <p:cNvSpPr/>
            <p:nvPr/>
          </p:nvSpPr>
          <p:spPr>
            <a:xfrm>
              <a:off x="0" y="0"/>
              <a:ext cx="10058400" cy="3383279"/>
            </a:xfrm>
            <a:custGeom>
              <a:rect b="b" l="l" r="r" t="t"/>
              <a:pathLst>
                <a:path extrusionOk="0" h="3383279" w="10058400">
                  <a:moveTo>
                    <a:pt x="10058400" y="0"/>
                  </a:moveTo>
                  <a:lnTo>
                    <a:pt x="3000375" y="0"/>
                  </a:lnTo>
                  <a:lnTo>
                    <a:pt x="457200" y="0"/>
                  </a:lnTo>
                  <a:lnTo>
                    <a:pt x="0" y="0"/>
                  </a:lnTo>
                  <a:lnTo>
                    <a:pt x="0" y="179324"/>
                  </a:lnTo>
                  <a:lnTo>
                    <a:pt x="457200" y="179324"/>
                  </a:lnTo>
                  <a:lnTo>
                    <a:pt x="457200" y="3382911"/>
                  </a:lnTo>
                  <a:lnTo>
                    <a:pt x="3000375" y="3382911"/>
                  </a:lnTo>
                  <a:lnTo>
                    <a:pt x="3000375" y="179324"/>
                  </a:lnTo>
                  <a:lnTo>
                    <a:pt x="10058400" y="179324"/>
                  </a:lnTo>
                  <a:lnTo>
                    <a:pt x="10058400" y="0"/>
                  </a:lnTo>
                  <a:close/>
                </a:path>
              </a:pathLst>
            </a:custGeom>
            <a:solidFill>
              <a:srgbClr val="29B5E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300"/>
            </a:p>
          </p:txBody>
        </p:sp>
      </p:grpSp>
      <p:sp>
        <p:nvSpPr>
          <p:cNvPr id="1416" name="Google Shape;1416;g21953eb5a11_0_1495"/>
          <p:cNvSpPr txBox="1"/>
          <p:nvPr/>
        </p:nvSpPr>
        <p:spPr>
          <a:xfrm>
            <a:off x="3645326" y="4853006"/>
            <a:ext cx="1656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0.6</a:t>
            </a:r>
            <a:endParaRPr sz="800">
              <a:latin typeface="Gill Sans"/>
              <a:ea typeface="Gill Sans"/>
              <a:cs typeface="Gill Sans"/>
              <a:sym typeface="Gill Sans"/>
            </a:endParaRPr>
          </a:p>
        </p:txBody>
      </p:sp>
      <p:sp>
        <p:nvSpPr>
          <p:cNvPr id="1417" name="Google Shape;1417;g21953eb5a11_0_1495"/>
          <p:cNvSpPr txBox="1"/>
          <p:nvPr/>
        </p:nvSpPr>
        <p:spPr>
          <a:xfrm>
            <a:off x="3651735" y="4643130"/>
            <a:ext cx="1530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1.5</a:t>
            </a:r>
            <a:endParaRPr sz="800">
              <a:latin typeface="Gill Sans"/>
              <a:ea typeface="Gill Sans"/>
              <a:cs typeface="Gill Sans"/>
              <a:sym typeface="Gill Sans"/>
            </a:endParaRPr>
          </a:p>
        </p:txBody>
      </p:sp>
      <p:sp>
        <p:nvSpPr>
          <p:cNvPr id="1418" name="Google Shape;1418;g21953eb5a11_0_1495"/>
          <p:cNvSpPr txBox="1"/>
          <p:nvPr/>
        </p:nvSpPr>
        <p:spPr>
          <a:xfrm>
            <a:off x="4073792" y="4853006"/>
            <a:ext cx="1656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0.8</a:t>
            </a:r>
            <a:endParaRPr sz="800">
              <a:latin typeface="Gill Sans"/>
              <a:ea typeface="Gill Sans"/>
              <a:cs typeface="Gill Sans"/>
              <a:sym typeface="Gill Sans"/>
            </a:endParaRPr>
          </a:p>
        </p:txBody>
      </p:sp>
      <p:sp>
        <p:nvSpPr>
          <p:cNvPr id="1419" name="Google Shape;1419;g21953eb5a11_0_1495"/>
          <p:cNvSpPr txBox="1"/>
          <p:nvPr/>
        </p:nvSpPr>
        <p:spPr>
          <a:xfrm>
            <a:off x="4090117" y="4569056"/>
            <a:ext cx="132900" cy="259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1.1</a:t>
            </a:r>
            <a:endParaRPr sz="800">
              <a:latin typeface="Gill Sans"/>
              <a:ea typeface="Gill Sans"/>
              <a:cs typeface="Gill Sans"/>
              <a:sym typeface="Gill Sans"/>
            </a:endParaRPr>
          </a:p>
        </p:txBody>
      </p:sp>
      <p:sp>
        <p:nvSpPr>
          <p:cNvPr id="1420" name="Google Shape;1420;g21953eb5a11_0_1495"/>
          <p:cNvSpPr txBox="1"/>
          <p:nvPr/>
        </p:nvSpPr>
        <p:spPr>
          <a:xfrm>
            <a:off x="4504060" y="4853006"/>
            <a:ext cx="1656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0.8</a:t>
            </a:r>
            <a:endParaRPr sz="800">
              <a:latin typeface="Gill Sans"/>
              <a:ea typeface="Gill Sans"/>
              <a:cs typeface="Gill Sans"/>
              <a:sym typeface="Gill Sans"/>
            </a:endParaRPr>
          </a:p>
        </p:txBody>
      </p:sp>
      <p:sp>
        <p:nvSpPr>
          <p:cNvPr id="1421" name="Google Shape;1421;g21953eb5a11_0_1495"/>
          <p:cNvSpPr txBox="1"/>
          <p:nvPr/>
        </p:nvSpPr>
        <p:spPr>
          <a:xfrm>
            <a:off x="4929221" y="4853006"/>
            <a:ext cx="1656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0.9</a:t>
            </a:r>
            <a:endParaRPr sz="800">
              <a:latin typeface="Gill Sans"/>
              <a:ea typeface="Gill Sans"/>
              <a:cs typeface="Gill Sans"/>
              <a:sym typeface="Gill Sans"/>
            </a:endParaRPr>
          </a:p>
        </p:txBody>
      </p:sp>
      <p:sp>
        <p:nvSpPr>
          <p:cNvPr id="1422" name="Google Shape;1422;g21953eb5a11_0_1495"/>
          <p:cNvSpPr txBox="1"/>
          <p:nvPr/>
        </p:nvSpPr>
        <p:spPr>
          <a:xfrm>
            <a:off x="4935631" y="4537754"/>
            <a:ext cx="1656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0.9</a:t>
            </a:r>
            <a:endParaRPr sz="800">
              <a:latin typeface="Gill Sans"/>
              <a:ea typeface="Gill Sans"/>
              <a:cs typeface="Gill Sans"/>
              <a:sym typeface="Gill Sans"/>
            </a:endParaRPr>
          </a:p>
        </p:txBody>
      </p:sp>
      <p:sp>
        <p:nvSpPr>
          <p:cNvPr id="1423" name="Google Shape;1423;g21953eb5a11_0_1495"/>
          <p:cNvSpPr txBox="1"/>
          <p:nvPr/>
        </p:nvSpPr>
        <p:spPr>
          <a:xfrm>
            <a:off x="5349675" y="4853006"/>
            <a:ext cx="1506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1.0</a:t>
            </a:r>
            <a:endParaRPr sz="800">
              <a:latin typeface="Gill Sans"/>
              <a:ea typeface="Gill Sans"/>
              <a:cs typeface="Gill Sans"/>
              <a:sym typeface="Gill Sans"/>
            </a:endParaRPr>
          </a:p>
        </p:txBody>
      </p:sp>
      <p:sp>
        <p:nvSpPr>
          <p:cNvPr id="1424" name="Google Shape;1424;g21953eb5a11_0_1495"/>
          <p:cNvSpPr txBox="1"/>
          <p:nvPr/>
        </p:nvSpPr>
        <p:spPr>
          <a:xfrm>
            <a:off x="5356085" y="4509272"/>
            <a:ext cx="1506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1.0</a:t>
            </a:r>
            <a:endParaRPr sz="800">
              <a:latin typeface="Gill Sans"/>
              <a:ea typeface="Gill Sans"/>
              <a:cs typeface="Gill Sans"/>
              <a:sym typeface="Gill Sans"/>
            </a:endParaRPr>
          </a:p>
        </p:txBody>
      </p:sp>
      <p:sp>
        <p:nvSpPr>
          <p:cNvPr id="1425" name="Google Shape;1425;g21953eb5a11_0_1495"/>
          <p:cNvSpPr txBox="1"/>
          <p:nvPr/>
        </p:nvSpPr>
        <p:spPr>
          <a:xfrm>
            <a:off x="5799775" y="4853006"/>
            <a:ext cx="132900" cy="259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1.1</a:t>
            </a:r>
            <a:endParaRPr sz="800">
              <a:latin typeface="Gill Sans"/>
              <a:ea typeface="Gill Sans"/>
              <a:cs typeface="Gill Sans"/>
              <a:sym typeface="Gill Sans"/>
            </a:endParaRPr>
          </a:p>
        </p:txBody>
      </p:sp>
      <p:sp>
        <p:nvSpPr>
          <p:cNvPr id="1426" name="Google Shape;1426;g21953eb5a11_0_1495"/>
          <p:cNvSpPr txBox="1"/>
          <p:nvPr/>
        </p:nvSpPr>
        <p:spPr>
          <a:xfrm>
            <a:off x="5784651" y="4475054"/>
            <a:ext cx="1629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0.7</a:t>
            </a:r>
            <a:endParaRPr sz="800">
              <a:latin typeface="Gill Sans"/>
              <a:ea typeface="Gill Sans"/>
              <a:cs typeface="Gill Sans"/>
              <a:sym typeface="Gill Sans"/>
            </a:endParaRPr>
          </a:p>
        </p:txBody>
      </p:sp>
      <p:sp>
        <p:nvSpPr>
          <p:cNvPr id="1427" name="Google Shape;1427;g21953eb5a11_0_1495"/>
          <p:cNvSpPr txBox="1"/>
          <p:nvPr/>
        </p:nvSpPr>
        <p:spPr>
          <a:xfrm>
            <a:off x="6206806" y="4853006"/>
            <a:ext cx="1530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1.2</a:t>
            </a:r>
            <a:endParaRPr sz="800">
              <a:latin typeface="Gill Sans"/>
              <a:ea typeface="Gill Sans"/>
              <a:cs typeface="Gill Sans"/>
              <a:sym typeface="Gill Sans"/>
            </a:endParaRPr>
          </a:p>
        </p:txBody>
      </p:sp>
      <p:sp>
        <p:nvSpPr>
          <p:cNvPr id="1428" name="Google Shape;1428;g21953eb5a11_0_1495"/>
          <p:cNvSpPr txBox="1"/>
          <p:nvPr/>
        </p:nvSpPr>
        <p:spPr>
          <a:xfrm>
            <a:off x="6635374" y="4853006"/>
            <a:ext cx="1530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1.3</a:t>
            </a:r>
            <a:endParaRPr sz="800">
              <a:latin typeface="Gill Sans"/>
              <a:ea typeface="Gill Sans"/>
              <a:cs typeface="Gill Sans"/>
              <a:sym typeface="Gill Sans"/>
            </a:endParaRPr>
          </a:p>
        </p:txBody>
      </p:sp>
      <p:sp>
        <p:nvSpPr>
          <p:cNvPr id="1429" name="Google Shape;1429;g21953eb5a11_0_1495"/>
          <p:cNvSpPr txBox="1"/>
          <p:nvPr/>
        </p:nvSpPr>
        <p:spPr>
          <a:xfrm>
            <a:off x="6641783" y="4398161"/>
            <a:ext cx="132900" cy="259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1.1</a:t>
            </a:r>
            <a:endParaRPr sz="800">
              <a:latin typeface="Gill Sans"/>
              <a:ea typeface="Gill Sans"/>
              <a:cs typeface="Gill Sans"/>
              <a:sym typeface="Gill Sans"/>
            </a:endParaRPr>
          </a:p>
        </p:txBody>
      </p:sp>
      <p:sp>
        <p:nvSpPr>
          <p:cNvPr id="1430" name="Google Shape;1430;g21953eb5a11_0_1495"/>
          <p:cNvSpPr txBox="1"/>
          <p:nvPr/>
        </p:nvSpPr>
        <p:spPr>
          <a:xfrm>
            <a:off x="7057930" y="4853006"/>
            <a:ext cx="1530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1.6</a:t>
            </a:r>
            <a:endParaRPr sz="800">
              <a:latin typeface="Gill Sans"/>
              <a:ea typeface="Gill Sans"/>
              <a:cs typeface="Gill Sans"/>
              <a:sym typeface="Gill Sans"/>
            </a:endParaRPr>
          </a:p>
        </p:txBody>
      </p:sp>
      <p:sp>
        <p:nvSpPr>
          <p:cNvPr id="1431" name="Google Shape;1431;g21953eb5a11_0_1495"/>
          <p:cNvSpPr txBox="1"/>
          <p:nvPr/>
        </p:nvSpPr>
        <p:spPr>
          <a:xfrm>
            <a:off x="7064340" y="4275677"/>
            <a:ext cx="1674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2.9</a:t>
            </a:r>
            <a:endParaRPr sz="800">
              <a:latin typeface="Gill Sans"/>
              <a:ea typeface="Gill Sans"/>
              <a:cs typeface="Gill Sans"/>
              <a:sym typeface="Gill Sans"/>
            </a:endParaRPr>
          </a:p>
        </p:txBody>
      </p:sp>
      <p:sp>
        <p:nvSpPr>
          <p:cNvPr id="1432" name="Google Shape;1432;g21953eb5a11_0_1495"/>
          <p:cNvSpPr txBox="1"/>
          <p:nvPr/>
        </p:nvSpPr>
        <p:spPr>
          <a:xfrm>
            <a:off x="7488399" y="4853006"/>
            <a:ext cx="1656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2.0</a:t>
            </a:r>
            <a:endParaRPr sz="800">
              <a:latin typeface="Gill Sans"/>
              <a:ea typeface="Gill Sans"/>
              <a:cs typeface="Gill Sans"/>
              <a:sym typeface="Gill Sans"/>
            </a:endParaRPr>
          </a:p>
        </p:txBody>
      </p:sp>
      <p:sp>
        <p:nvSpPr>
          <p:cNvPr id="1433" name="Google Shape;1433;g21953eb5a11_0_1495"/>
          <p:cNvSpPr txBox="1"/>
          <p:nvPr/>
        </p:nvSpPr>
        <p:spPr>
          <a:xfrm>
            <a:off x="7494809" y="4130348"/>
            <a:ext cx="1674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2.8</a:t>
            </a:r>
            <a:endParaRPr sz="800">
              <a:latin typeface="Gill Sans"/>
              <a:ea typeface="Gill Sans"/>
              <a:cs typeface="Gill Sans"/>
              <a:sym typeface="Gill Sans"/>
            </a:endParaRPr>
          </a:p>
        </p:txBody>
      </p:sp>
      <p:sp>
        <p:nvSpPr>
          <p:cNvPr id="1434" name="Google Shape;1434;g21953eb5a11_0_1495"/>
          <p:cNvSpPr txBox="1"/>
          <p:nvPr/>
        </p:nvSpPr>
        <p:spPr>
          <a:xfrm>
            <a:off x="7913559" y="4853006"/>
            <a:ext cx="1530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1.8</a:t>
            </a:r>
            <a:endParaRPr sz="800">
              <a:latin typeface="Gill Sans"/>
              <a:ea typeface="Gill Sans"/>
              <a:cs typeface="Gill Sans"/>
              <a:sym typeface="Gill Sans"/>
            </a:endParaRPr>
          </a:p>
        </p:txBody>
      </p:sp>
      <p:sp>
        <p:nvSpPr>
          <p:cNvPr id="1435" name="Google Shape;1435;g21953eb5a11_0_1495"/>
          <p:cNvSpPr txBox="1"/>
          <p:nvPr/>
        </p:nvSpPr>
        <p:spPr>
          <a:xfrm>
            <a:off x="7919970" y="4207241"/>
            <a:ext cx="1629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0.7</a:t>
            </a:r>
            <a:endParaRPr sz="800">
              <a:latin typeface="Gill Sans"/>
              <a:ea typeface="Gill Sans"/>
              <a:cs typeface="Gill Sans"/>
              <a:sym typeface="Gill Sans"/>
            </a:endParaRPr>
          </a:p>
        </p:txBody>
      </p:sp>
      <p:sp>
        <p:nvSpPr>
          <p:cNvPr id="1436" name="Google Shape;1436;g21953eb5a11_0_1495"/>
          <p:cNvSpPr txBox="1"/>
          <p:nvPr/>
        </p:nvSpPr>
        <p:spPr>
          <a:xfrm>
            <a:off x="8341525" y="4853006"/>
            <a:ext cx="1530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1.6</a:t>
            </a:r>
            <a:endParaRPr sz="800">
              <a:latin typeface="Gill Sans"/>
              <a:ea typeface="Gill Sans"/>
              <a:cs typeface="Gill Sans"/>
              <a:sym typeface="Gill Sans"/>
            </a:endParaRPr>
          </a:p>
        </p:txBody>
      </p:sp>
      <p:sp>
        <p:nvSpPr>
          <p:cNvPr id="1437" name="Google Shape;1437;g21953eb5a11_0_1495"/>
          <p:cNvSpPr txBox="1"/>
          <p:nvPr/>
        </p:nvSpPr>
        <p:spPr>
          <a:xfrm>
            <a:off x="276600" y="533925"/>
            <a:ext cx="2555400" cy="2919600"/>
          </a:xfrm>
          <a:prstGeom prst="rect">
            <a:avLst/>
          </a:prstGeom>
          <a:noFill/>
          <a:ln>
            <a:noFill/>
          </a:ln>
        </p:spPr>
        <p:txBody>
          <a:bodyPr anchorCtr="0" anchor="t" bIns="0" lIns="0" spcFirstLastPara="1" rIns="0" wrap="square" tIns="10275">
            <a:spAutoFit/>
          </a:bodyPr>
          <a:lstStyle/>
          <a:p>
            <a:pPr indent="0" lvl="0" marL="12700" rtl="0" algn="l">
              <a:lnSpc>
                <a:spcPct val="100000"/>
              </a:lnSpc>
              <a:spcBef>
                <a:spcPts val="0"/>
              </a:spcBef>
              <a:spcAft>
                <a:spcPts val="0"/>
              </a:spcAft>
              <a:buNone/>
            </a:pPr>
            <a:r>
              <a:rPr lang="en-US" sz="18900">
                <a:solidFill>
                  <a:srgbClr val="24467D"/>
                </a:solidFill>
                <a:latin typeface="Lucida Sans"/>
                <a:ea typeface="Lucida Sans"/>
                <a:cs typeface="Lucida Sans"/>
                <a:sym typeface="Lucida Sans"/>
              </a:rPr>
              <a:t>4</a:t>
            </a:r>
            <a:r>
              <a:rPr b="1" lang="en-US" sz="6300">
                <a:solidFill>
                  <a:srgbClr val="24467D"/>
                </a:solidFill>
                <a:latin typeface="Lucida Sans"/>
                <a:ea typeface="Lucida Sans"/>
                <a:cs typeface="Lucida Sans"/>
                <a:sym typeface="Lucida Sans"/>
              </a:rPr>
              <a:t>.2</a:t>
            </a:r>
            <a:endParaRPr b="1" sz="6300">
              <a:latin typeface="Lucida Sans"/>
              <a:ea typeface="Lucida Sans"/>
              <a:cs typeface="Lucida Sans"/>
              <a:sym typeface="Lucida Sans"/>
            </a:endParaRPr>
          </a:p>
        </p:txBody>
      </p:sp>
      <p:sp>
        <p:nvSpPr>
          <p:cNvPr id="1438" name="Google Shape;1438;g21953eb5a11_0_1495"/>
          <p:cNvSpPr txBox="1"/>
          <p:nvPr>
            <p:ph type="title"/>
          </p:nvPr>
        </p:nvSpPr>
        <p:spPr>
          <a:xfrm>
            <a:off x="3405446" y="918877"/>
            <a:ext cx="4878000" cy="1043100"/>
          </a:xfrm>
          <a:prstGeom prst="rect">
            <a:avLst/>
          </a:prstGeom>
          <a:noFill/>
          <a:ln>
            <a:noFill/>
          </a:ln>
        </p:spPr>
        <p:txBody>
          <a:bodyPr anchorCtr="0" anchor="t" bIns="0" lIns="0" spcFirstLastPara="1" rIns="0" wrap="square" tIns="64000">
            <a:spAutoFit/>
          </a:bodyPr>
          <a:lstStyle/>
          <a:p>
            <a:pPr indent="0" lvl="0" marL="12700" marR="1625600" rtl="0" algn="l">
              <a:lnSpc>
                <a:spcPct val="108571"/>
              </a:lnSpc>
              <a:spcBef>
                <a:spcPts val="0"/>
              </a:spcBef>
              <a:spcAft>
                <a:spcPts val="0"/>
              </a:spcAft>
              <a:buNone/>
            </a:pPr>
            <a:r>
              <a:rPr lang="en-US" sz="3200">
                <a:solidFill>
                  <a:srgbClr val="FFFFFF"/>
                </a:solidFill>
              </a:rPr>
              <a:t>Hazard Modeling </a:t>
            </a:r>
            <a:endParaRPr sz="3200"/>
          </a:p>
          <a:p>
            <a:pPr indent="0" lvl="0" marL="12700" marR="0" rtl="0" algn="l">
              <a:lnSpc>
                <a:spcPct val="116700"/>
              </a:lnSpc>
              <a:spcBef>
                <a:spcPts val="1900"/>
              </a:spcBef>
              <a:spcAft>
                <a:spcPts val="0"/>
              </a:spcAft>
              <a:buNone/>
            </a:pPr>
            <a:r>
              <a:rPr lang="en-US" sz="1300">
                <a:solidFill>
                  <a:srgbClr val="FFFFFF"/>
                </a:solidFill>
              </a:rPr>
              <a:t>Testing if any variable has any significance to specific hazards</a:t>
            </a:r>
            <a:endParaRPr sz="1300">
              <a:latin typeface="Lucida Sans"/>
              <a:ea typeface="Lucida Sans"/>
              <a:cs typeface="Lucida Sans"/>
              <a:sym typeface="Lucida Sans"/>
            </a:endParaRPr>
          </a:p>
        </p:txBody>
      </p:sp>
      <p:grpSp>
        <p:nvGrpSpPr>
          <p:cNvPr id="1439" name="Google Shape;1439;g21953eb5a11_0_1495"/>
          <p:cNvGrpSpPr/>
          <p:nvPr/>
        </p:nvGrpSpPr>
        <p:grpSpPr>
          <a:xfrm>
            <a:off x="3502335" y="2753413"/>
            <a:ext cx="245114" cy="238777"/>
            <a:chOff x="3905060" y="2670488"/>
            <a:chExt cx="245114" cy="238777"/>
          </a:xfrm>
        </p:grpSpPr>
        <p:sp>
          <p:nvSpPr>
            <p:cNvPr id="1440" name="Google Shape;1440;g21953eb5a11_0_1495"/>
            <p:cNvSpPr/>
            <p:nvPr/>
          </p:nvSpPr>
          <p:spPr>
            <a:xfrm>
              <a:off x="3905060" y="2670505"/>
              <a:ext cx="245110" cy="238760"/>
            </a:xfrm>
            <a:custGeom>
              <a:rect b="b" l="l" r="r" t="t"/>
              <a:pathLst>
                <a:path extrusionOk="0" h="238760" w="245110">
                  <a:moveTo>
                    <a:pt x="238417" y="80657"/>
                  </a:moveTo>
                  <a:lnTo>
                    <a:pt x="241237" y="89903"/>
                  </a:lnTo>
                  <a:lnTo>
                    <a:pt x="243295" y="99444"/>
                  </a:lnTo>
                  <a:lnTo>
                    <a:pt x="244555" y="109246"/>
                  </a:lnTo>
                  <a:lnTo>
                    <a:pt x="244983" y="119278"/>
                  </a:lnTo>
                  <a:lnTo>
                    <a:pt x="235357" y="165706"/>
                  </a:lnTo>
                  <a:lnTo>
                    <a:pt x="209107" y="203620"/>
                  </a:lnTo>
                  <a:lnTo>
                    <a:pt x="170171" y="229183"/>
                  </a:lnTo>
                  <a:lnTo>
                    <a:pt x="122491" y="238556"/>
                  </a:lnTo>
                  <a:lnTo>
                    <a:pt x="74811" y="229183"/>
                  </a:lnTo>
                  <a:lnTo>
                    <a:pt x="35875" y="203620"/>
                  </a:lnTo>
                  <a:lnTo>
                    <a:pt x="9625" y="165706"/>
                  </a:lnTo>
                  <a:lnTo>
                    <a:pt x="0" y="119278"/>
                  </a:lnTo>
                  <a:lnTo>
                    <a:pt x="9625" y="72850"/>
                  </a:lnTo>
                  <a:lnTo>
                    <a:pt x="35875" y="34936"/>
                  </a:lnTo>
                  <a:lnTo>
                    <a:pt x="74811" y="9373"/>
                  </a:lnTo>
                  <a:lnTo>
                    <a:pt x="122491" y="0"/>
                  </a:lnTo>
                  <a:lnTo>
                    <a:pt x="138803" y="1048"/>
                  </a:lnTo>
                  <a:lnTo>
                    <a:pt x="154463" y="4105"/>
                  </a:lnTo>
                  <a:lnTo>
                    <a:pt x="169333" y="9033"/>
                  </a:lnTo>
                  <a:lnTo>
                    <a:pt x="183273" y="15697"/>
                  </a:lnTo>
                </a:path>
              </a:pathLst>
            </a:custGeom>
            <a:noFill/>
            <a:ln cap="flat" cmpd="sng" w="12700">
              <a:solidFill>
                <a:srgbClr val="2EB3E8"/>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41" name="Google Shape;1441;g21953eb5a11_0_1495"/>
            <p:cNvSpPr/>
            <p:nvPr/>
          </p:nvSpPr>
          <p:spPr>
            <a:xfrm>
              <a:off x="3932370" y="2670488"/>
              <a:ext cx="217804" cy="202564"/>
            </a:xfrm>
            <a:custGeom>
              <a:rect b="b" l="l" r="r" t="t"/>
              <a:pathLst>
                <a:path extrusionOk="0" h="202564" w="217804">
                  <a:moveTo>
                    <a:pt x="0" y="129933"/>
                  </a:moveTo>
                  <a:lnTo>
                    <a:pt x="62623" y="202120"/>
                  </a:lnTo>
                  <a:lnTo>
                    <a:pt x="217703" y="0"/>
                  </a:lnTo>
                </a:path>
              </a:pathLst>
            </a:custGeom>
            <a:noFill/>
            <a:ln cap="flat" cmpd="sng" w="12700">
              <a:solidFill>
                <a:srgbClr val="94C959"/>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1442" name="Google Shape;1442;g21953eb5a11_0_1495"/>
          <p:cNvGrpSpPr/>
          <p:nvPr/>
        </p:nvGrpSpPr>
        <p:grpSpPr>
          <a:xfrm>
            <a:off x="3502335" y="3698263"/>
            <a:ext cx="245114" cy="238777"/>
            <a:chOff x="3905060" y="2670488"/>
            <a:chExt cx="245114" cy="238777"/>
          </a:xfrm>
        </p:grpSpPr>
        <p:sp>
          <p:nvSpPr>
            <p:cNvPr id="1443" name="Google Shape;1443;g21953eb5a11_0_1495"/>
            <p:cNvSpPr/>
            <p:nvPr/>
          </p:nvSpPr>
          <p:spPr>
            <a:xfrm>
              <a:off x="3905060" y="2670505"/>
              <a:ext cx="245110" cy="238760"/>
            </a:xfrm>
            <a:custGeom>
              <a:rect b="b" l="l" r="r" t="t"/>
              <a:pathLst>
                <a:path extrusionOk="0" h="238760" w="245110">
                  <a:moveTo>
                    <a:pt x="238417" y="80657"/>
                  </a:moveTo>
                  <a:lnTo>
                    <a:pt x="241237" y="89903"/>
                  </a:lnTo>
                  <a:lnTo>
                    <a:pt x="243295" y="99444"/>
                  </a:lnTo>
                  <a:lnTo>
                    <a:pt x="244555" y="109246"/>
                  </a:lnTo>
                  <a:lnTo>
                    <a:pt x="244983" y="119278"/>
                  </a:lnTo>
                  <a:lnTo>
                    <a:pt x="235357" y="165706"/>
                  </a:lnTo>
                  <a:lnTo>
                    <a:pt x="209107" y="203620"/>
                  </a:lnTo>
                  <a:lnTo>
                    <a:pt x="170171" y="229183"/>
                  </a:lnTo>
                  <a:lnTo>
                    <a:pt x="122491" y="238556"/>
                  </a:lnTo>
                  <a:lnTo>
                    <a:pt x="74811" y="229183"/>
                  </a:lnTo>
                  <a:lnTo>
                    <a:pt x="35875" y="203620"/>
                  </a:lnTo>
                  <a:lnTo>
                    <a:pt x="9625" y="165706"/>
                  </a:lnTo>
                  <a:lnTo>
                    <a:pt x="0" y="119278"/>
                  </a:lnTo>
                  <a:lnTo>
                    <a:pt x="9625" y="72850"/>
                  </a:lnTo>
                  <a:lnTo>
                    <a:pt x="35875" y="34936"/>
                  </a:lnTo>
                  <a:lnTo>
                    <a:pt x="74811" y="9373"/>
                  </a:lnTo>
                  <a:lnTo>
                    <a:pt x="122491" y="0"/>
                  </a:lnTo>
                  <a:lnTo>
                    <a:pt x="138803" y="1048"/>
                  </a:lnTo>
                  <a:lnTo>
                    <a:pt x="154463" y="4105"/>
                  </a:lnTo>
                  <a:lnTo>
                    <a:pt x="169333" y="9033"/>
                  </a:lnTo>
                  <a:lnTo>
                    <a:pt x="183273" y="15697"/>
                  </a:lnTo>
                </a:path>
              </a:pathLst>
            </a:custGeom>
            <a:noFill/>
            <a:ln cap="flat" cmpd="sng" w="12700">
              <a:solidFill>
                <a:srgbClr val="2EB3E8"/>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44" name="Google Shape;1444;g21953eb5a11_0_1495"/>
            <p:cNvSpPr/>
            <p:nvPr/>
          </p:nvSpPr>
          <p:spPr>
            <a:xfrm>
              <a:off x="3932370" y="2670488"/>
              <a:ext cx="217804" cy="202564"/>
            </a:xfrm>
            <a:custGeom>
              <a:rect b="b" l="l" r="r" t="t"/>
              <a:pathLst>
                <a:path extrusionOk="0" h="202564" w="217804">
                  <a:moveTo>
                    <a:pt x="0" y="129933"/>
                  </a:moveTo>
                  <a:lnTo>
                    <a:pt x="62623" y="202120"/>
                  </a:lnTo>
                  <a:lnTo>
                    <a:pt x="217703" y="0"/>
                  </a:lnTo>
                </a:path>
              </a:pathLst>
            </a:custGeom>
            <a:noFill/>
            <a:ln cap="flat" cmpd="sng" w="12700">
              <a:solidFill>
                <a:srgbClr val="94C959"/>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445" name="Google Shape;1445;g21953eb5a11_0_1495"/>
          <p:cNvSpPr txBox="1"/>
          <p:nvPr/>
        </p:nvSpPr>
        <p:spPr>
          <a:xfrm>
            <a:off x="3961200" y="2672713"/>
            <a:ext cx="376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latin typeface="Gill Sans"/>
                <a:ea typeface="Gill Sans"/>
                <a:cs typeface="Gill Sans"/>
                <a:sym typeface="Gill Sans"/>
              </a:rPr>
              <a:t>Hazard Selection</a:t>
            </a:r>
            <a:endParaRPr>
              <a:solidFill>
                <a:schemeClr val="lt1"/>
              </a:solidFill>
              <a:latin typeface="Gill Sans"/>
              <a:ea typeface="Gill Sans"/>
              <a:cs typeface="Gill Sans"/>
              <a:sym typeface="Gill Sans"/>
            </a:endParaRPr>
          </a:p>
        </p:txBody>
      </p:sp>
      <p:sp>
        <p:nvSpPr>
          <p:cNvPr id="1446" name="Google Shape;1446;g21953eb5a11_0_1495"/>
          <p:cNvSpPr txBox="1"/>
          <p:nvPr/>
        </p:nvSpPr>
        <p:spPr>
          <a:xfrm>
            <a:off x="3982850" y="3605238"/>
            <a:ext cx="376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latin typeface="Gill Sans"/>
                <a:ea typeface="Gill Sans"/>
                <a:cs typeface="Gill Sans"/>
                <a:sym typeface="Gill Sans"/>
              </a:rPr>
              <a:t>Data Cleaning</a:t>
            </a:r>
            <a:endParaRPr>
              <a:solidFill>
                <a:schemeClr val="lt1"/>
              </a:solidFill>
              <a:latin typeface="Gill Sans"/>
              <a:ea typeface="Gill Sans"/>
              <a:cs typeface="Gill Sans"/>
              <a:sym typeface="Gill Sans"/>
            </a:endParaRPr>
          </a:p>
        </p:txBody>
      </p:sp>
      <p:grpSp>
        <p:nvGrpSpPr>
          <p:cNvPr id="1447" name="Google Shape;1447;g21953eb5a11_0_1495"/>
          <p:cNvGrpSpPr/>
          <p:nvPr/>
        </p:nvGrpSpPr>
        <p:grpSpPr>
          <a:xfrm>
            <a:off x="3502335" y="4643113"/>
            <a:ext cx="245114" cy="238777"/>
            <a:chOff x="3905060" y="2670488"/>
            <a:chExt cx="245114" cy="238777"/>
          </a:xfrm>
        </p:grpSpPr>
        <p:sp>
          <p:nvSpPr>
            <p:cNvPr id="1448" name="Google Shape;1448;g21953eb5a11_0_1495"/>
            <p:cNvSpPr/>
            <p:nvPr/>
          </p:nvSpPr>
          <p:spPr>
            <a:xfrm>
              <a:off x="3905060" y="2670505"/>
              <a:ext cx="245110" cy="238760"/>
            </a:xfrm>
            <a:custGeom>
              <a:rect b="b" l="l" r="r" t="t"/>
              <a:pathLst>
                <a:path extrusionOk="0" h="238760" w="245110">
                  <a:moveTo>
                    <a:pt x="238417" y="80657"/>
                  </a:moveTo>
                  <a:lnTo>
                    <a:pt x="241237" y="89903"/>
                  </a:lnTo>
                  <a:lnTo>
                    <a:pt x="243295" y="99444"/>
                  </a:lnTo>
                  <a:lnTo>
                    <a:pt x="244555" y="109246"/>
                  </a:lnTo>
                  <a:lnTo>
                    <a:pt x="244983" y="119278"/>
                  </a:lnTo>
                  <a:lnTo>
                    <a:pt x="235357" y="165706"/>
                  </a:lnTo>
                  <a:lnTo>
                    <a:pt x="209107" y="203620"/>
                  </a:lnTo>
                  <a:lnTo>
                    <a:pt x="170171" y="229183"/>
                  </a:lnTo>
                  <a:lnTo>
                    <a:pt x="122491" y="238556"/>
                  </a:lnTo>
                  <a:lnTo>
                    <a:pt x="74811" y="229183"/>
                  </a:lnTo>
                  <a:lnTo>
                    <a:pt x="35875" y="203620"/>
                  </a:lnTo>
                  <a:lnTo>
                    <a:pt x="9625" y="165706"/>
                  </a:lnTo>
                  <a:lnTo>
                    <a:pt x="0" y="119278"/>
                  </a:lnTo>
                  <a:lnTo>
                    <a:pt x="9625" y="72850"/>
                  </a:lnTo>
                  <a:lnTo>
                    <a:pt x="35875" y="34936"/>
                  </a:lnTo>
                  <a:lnTo>
                    <a:pt x="74811" y="9373"/>
                  </a:lnTo>
                  <a:lnTo>
                    <a:pt x="122491" y="0"/>
                  </a:lnTo>
                  <a:lnTo>
                    <a:pt x="138803" y="1048"/>
                  </a:lnTo>
                  <a:lnTo>
                    <a:pt x="154463" y="4105"/>
                  </a:lnTo>
                  <a:lnTo>
                    <a:pt x="169333" y="9033"/>
                  </a:lnTo>
                  <a:lnTo>
                    <a:pt x="183273" y="15697"/>
                  </a:lnTo>
                </a:path>
              </a:pathLst>
            </a:custGeom>
            <a:noFill/>
            <a:ln cap="flat" cmpd="sng" w="12700">
              <a:solidFill>
                <a:srgbClr val="2EB3E8"/>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49" name="Google Shape;1449;g21953eb5a11_0_1495"/>
            <p:cNvSpPr/>
            <p:nvPr/>
          </p:nvSpPr>
          <p:spPr>
            <a:xfrm>
              <a:off x="3932370" y="2670488"/>
              <a:ext cx="217804" cy="202564"/>
            </a:xfrm>
            <a:custGeom>
              <a:rect b="b" l="l" r="r" t="t"/>
              <a:pathLst>
                <a:path extrusionOk="0" h="202564" w="217804">
                  <a:moveTo>
                    <a:pt x="0" y="129933"/>
                  </a:moveTo>
                  <a:lnTo>
                    <a:pt x="62623" y="202120"/>
                  </a:lnTo>
                  <a:lnTo>
                    <a:pt x="217703" y="0"/>
                  </a:lnTo>
                </a:path>
              </a:pathLst>
            </a:custGeom>
            <a:noFill/>
            <a:ln cap="flat" cmpd="sng" w="12700">
              <a:solidFill>
                <a:srgbClr val="94C959"/>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450" name="Google Shape;1450;g21953eb5a11_0_1495"/>
          <p:cNvSpPr txBox="1"/>
          <p:nvPr/>
        </p:nvSpPr>
        <p:spPr>
          <a:xfrm>
            <a:off x="3997600" y="4562400"/>
            <a:ext cx="376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latin typeface="Gill Sans"/>
                <a:ea typeface="Gill Sans"/>
                <a:cs typeface="Gill Sans"/>
                <a:sym typeface="Gill Sans"/>
              </a:rPr>
              <a:t>Modeling Results</a:t>
            </a:r>
            <a:endParaRPr>
              <a:solidFill>
                <a:schemeClr val="lt1"/>
              </a:solidFill>
              <a:latin typeface="Gill Sans"/>
              <a:ea typeface="Gill Sans"/>
              <a:cs typeface="Gill Sans"/>
              <a:sym typeface="Gill Sans"/>
            </a:endParaRPr>
          </a:p>
        </p:txBody>
      </p:sp>
      <p:sp>
        <p:nvSpPr>
          <p:cNvPr id="1451" name="Google Shape;1451;g21953eb5a11_0_1495"/>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rtl="0" algn="l">
              <a:lnSpc>
                <a:spcPct val="100000"/>
              </a:lnSpc>
              <a:spcBef>
                <a:spcPts val="0"/>
              </a:spcBef>
              <a:spcAft>
                <a:spcPts val="0"/>
              </a:spcAft>
              <a:buNone/>
            </a:pPr>
            <a:r>
              <a:rPr lang="en-US"/>
              <a:t>Mortgage Climate Risk Report</a:t>
            </a:r>
            <a:endParaRPr/>
          </a:p>
        </p:txBody>
      </p:sp>
      <p:sp>
        <p:nvSpPr>
          <p:cNvPr id="1452" name="Google Shape;1452;g21953eb5a11_0_1495"/>
          <p:cNvSpPr txBox="1"/>
          <p:nvPr>
            <p:ph idx="12" type="sldNum"/>
          </p:nvPr>
        </p:nvSpPr>
        <p:spPr>
          <a:xfrm>
            <a:off x="8009501" y="6482075"/>
            <a:ext cx="921300" cy="143700"/>
          </a:xfrm>
          <a:prstGeom prst="rect">
            <a:avLst/>
          </a:prstGeom>
          <a:noFill/>
          <a:ln>
            <a:noFill/>
          </a:ln>
        </p:spPr>
        <p:txBody>
          <a:bodyPr anchorCtr="0" anchor="t" bIns="0" lIns="0" spcFirstLastPara="1" rIns="0" wrap="square" tIns="5125">
            <a:spAutoFit/>
          </a:bodyPr>
          <a:lstStyle/>
          <a:p>
            <a:pPr indent="0" lvl="0" marL="12700" rtl="0" algn="l">
              <a:lnSpc>
                <a:spcPct val="100000"/>
              </a:lnSpc>
              <a:spcBef>
                <a:spcPts val="0"/>
              </a:spcBef>
              <a:spcAft>
                <a:spcPts val="0"/>
              </a:spcAft>
              <a:buNone/>
            </a:pPr>
            <a:r>
              <a:rPr lang="en-US"/>
              <a:t>Mar 2023 | </a:t>
            </a:r>
            <a:fld id="{00000000-1234-1234-1234-123412341234}" type="slidenum">
              <a:rPr lang="en-US"/>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56" name="Shape 1456"/>
        <p:cNvGrpSpPr/>
        <p:nvPr/>
      </p:nvGrpSpPr>
      <p:grpSpPr>
        <a:xfrm>
          <a:off x="0" y="0"/>
          <a:ext cx="0" cy="0"/>
          <a:chOff x="0" y="0"/>
          <a:chExt cx="0" cy="0"/>
        </a:xfrm>
      </p:grpSpPr>
      <p:grpSp>
        <p:nvGrpSpPr>
          <p:cNvPr id="1457" name="Google Shape;1457;g21953eb5a11_0_1537"/>
          <p:cNvGrpSpPr/>
          <p:nvPr/>
        </p:nvGrpSpPr>
        <p:grpSpPr>
          <a:xfrm>
            <a:off x="0" y="158225"/>
            <a:ext cx="8728451" cy="6116496"/>
            <a:chOff x="0" y="179312"/>
            <a:chExt cx="9601200" cy="6931659"/>
          </a:xfrm>
        </p:grpSpPr>
        <p:sp>
          <p:nvSpPr>
            <p:cNvPr id="1458" name="Google Shape;1458;g21953eb5a11_0_1537"/>
            <p:cNvSpPr/>
            <p:nvPr/>
          </p:nvSpPr>
          <p:spPr>
            <a:xfrm>
              <a:off x="6115050" y="7107426"/>
              <a:ext cx="3486150" cy="0"/>
            </a:xfrm>
            <a:custGeom>
              <a:rect b="b" l="l" r="r" t="t"/>
              <a:pathLst>
                <a:path extrusionOk="0" h="120000" w="3486150">
                  <a:moveTo>
                    <a:pt x="0" y="0"/>
                  </a:moveTo>
                  <a:lnTo>
                    <a:pt x="3486150" y="0"/>
                  </a:lnTo>
                </a:path>
              </a:pathLst>
            </a:custGeom>
            <a:noFill/>
            <a:ln cap="flat" cmpd="sng" w="9525">
              <a:solidFill>
                <a:srgbClr val="A1A0A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300"/>
            </a:p>
          </p:txBody>
        </p:sp>
        <p:sp>
          <p:nvSpPr>
            <p:cNvPr id="1459" name="Google Shape;1459;g21953eb5a11_0_1537"/>
            <p:cNvSpPr/>
            <p:nvPr/>
          </p:nvSpPr>
          <p:spPr>
            <a:xfrm>
              <a:off x="0" y="179312"/>
              <a:ext cx="6741843" cy="6931659"/>
            </a:xfrm>
            <a:custGeom>
              <a:rect b="b" l="l" r="r" t="t"/>
              <a:pathLst>
                <a:path extrusionOk="0" h="6931659" w="6115050">
                  <a:moveTo>
                    <a:pt x="0" y="6931279"/>
                  </a:moveTo>
                  <a:lnTo>
                    <a:pt x="6115050" y="6931279"/>
                  </a:lnTo>
                  <a:lnTo>
                    <a:pt x="6115050" y="0"/>
                  </a:lnTo>
                  <a:lnTo>
                    <a:pt x="0" y="0"/>
                  </a:lnTo>
                  <a:lnTo>
                    <a:pt x="0" y="6931279"/>
                  </a:lnTo>
                  <a:close/>
                </a:path>
              </a:pathLst>
            </a:custGeom>
            <a:solidFill>
              <a:srgbClr val="24467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300"/>
            </a:p>
          </p:txBody>
        </p:sp>
      </p:grpSp>
      <p:sp>
        <p:nvSpPr>
          <p:cNvPr id="1460" name="Google Shape;1460;g21953eb5a11_0_1537"/>
          <p:cNvSpPr txBox="1"/>
          <p:nvPr/>
        </p:nvSpPr>
        <p:spPr>
          <a:xfrm>
            <a:off x="3804862" y="5088251"/>
            <a:ext cx="1216500" cy="119400"/>
          </a:xfrm>
          <a:prstGeom prst="rect">
            <a:avLst/>
          </a:prstGeom>
          <a:noFill/>
          <a:ln>
            <a:noFill/>
          </a:ln>
        </p:spPr>
        <p:txBody>
          <a:bodyPr anchorCtr="0" anchor="t" bIns="0" lIns="0" spcFirstLastPara="1" rIns="0" wrap="square" tIns="11425">
            <a:spAutoFit/>
          </a:bodyPr>
          <a:lstStyle/>
          <a:p>
            <a:pPr indent="0" lvl="0" marL="342900" rtl="0" algn="l">
              <a:lnSpc>
                <a:spcPct val="100000"/>
              </a:lnSpc>
              <a:spcBef>
                <a:spcPts val="0"/>
              </a:spcBef>
              <a:spcAft>
                <a:spcPts val="0"/>
              </a:spcAft>
              <a:buNone/>
            </a:pPr>
            <a:r>
              <a:rPr lang="en-US" sz="700">
                <a:solidFill>
                  <a:srgbClr val="24467D"/>
                </a:solidFill>
                <a:latin typeface="Gill Sans"/>
                <a:ea typeface="Gill Sans"/>
                <a:cs typeface="Gill Sans"/>
                <a:sym typeface="Gill Sans"/>
              </a:rPr>
              <a:t>~$1,700 less</a:t>
            </a:r>
            <a:endParaRPr sz="700">
              <a:latin typeface="Gill Sans"/>
              <a:ea typeface="Gill Sans"/>
              <a:cs typeface="Gill Sans"/>
              <a:sym typeface="Gill Sans"/>
            </a:endParaRPr>
          </a:p>
        </p:txBody>
      </p:sp>
      <p:sp>
        <p:nvSpPr>
          <p:cNvPr id="1461" name="Google Shape;1461;g21953eb5a11_0_1537"/>
          <p:cNvSpPr txBox="1"/>
          <p:nvPr/>
        </p:nvSpPr>
        <p:spPr>
          <a:xfrm>
            <a:off x="3804862" y="5260820"/>
            <a:ext cx="1216500" cy="119400"/>
          </a:xfrm>
          <a:prstGeom prst="rect">
            <a:avLst/>
          </a:prstGeom>
          <a:noFill/>
          <a:ln>
            <a:noFill/>
          </a:ln>
        </p:spPr>
        <p:txBody>
          <a:bodyPr anchorCtr="0" anchor="t" bIns="0" lIns="0" spcFirstLastPara="1" rIns="0" wrap="square" tIns="11425">
            <a:spAutoFit/>
          </a:bodyPr>
          <a:lstStyle/>
          <a:p>
            <a:pPr indent="0" lvl="0" marL="330200" rtl="0" algn="l">
              <a:lnSpc>
                <a:spcPct val="100000"/>
              </a:lnSpc>
              <a:spcBef>
                <a:spcPts val="0"/>
              </a:spcBef>
              <a:spcAft>
                <a:spcPts val="0"/>
              </a:spcAft>
              <a:buNone/>
            </a:pPr>
            <a:r>
              <a:rPr lang="en-US" sz="700">
                <a:solidFill>
                  <a:srgbClr val="24467D"/>
                </a:solidFill>
                <a:latin typeface="Gill Sans"/>
                <a:ea typeface="Gill Sans"/>
                <a:cs typeface="Gill Sans"/>
                <a:sym typeface="Gill Sans"/>
              </a:rPr>
              <a:t>7 days shorter</a:t>
            </a:r>
            <a:endParaRPr sz="700">
              <a:latin typeface="Gill Sans"/>
              <a:ea typeface="Gill Sans"/>
              <a:cs typeface="Gill Sans"/>
              <a:sym typeface="Gill Sans"/>
            </a:endParaRPr>
          </a:p>
        </p:txBody>
      </p:sp>
      <p:sp>
        <p:nvSpPr>
          <p:cNvPr id="1462" name="Google Shape;1462;g21953eb5a11_0_1537"/>
          <p:cNvSpPr txBox="1"/>
          <p:nvPr/>
        </p:nvSpPr>
        <p:spPr>
          <a:xfrm>
            <a:off x="3804862" y="5433390"/>
            <a:ext cx="1216500" cy="119400"/>
          </a:xfrm>
          <a:prstGeom prst="rect">
            <a:avLst/>
          </a:prstGeom>
          <a:noFill/>
          <a:ln>
            <a:noFill/>
          </a:ln>
        </p:spPr>
        <p:txBody>
          <a:bodyPr anchorCtr="0" anchor="t" bIns="0" lIns="0" spcFirstLastPara="1" rIns="0" wrap="square" tIns="11425">
            <a:spAutoFit/>
          </a:bodyPr>
          <a:lstStyle/>
          <a:p>
            <a:pPr indent="0" lvl="0" marL="292100" rtl="0" algn="l">
              <a:lnSpc>
                <a:spcPct val="100000"/>
              </a:lnSpc>
              <a:spcBef>
                <a:spcPts val="0"/>
              </a:spcBef>
              <a:spcAft>
                <a:spcPts val="0"/>
              </a:spcAft>
              <a:buNone/>
            </a:pPr>
            <a:r>
              <a:rPr lang="en-US" sz="700">
                <a:solidFill>
                  <a:srgbClr val="24467D"/>
                </a:solidFill>
                <a:latin typeface="Gill Sans"/>
                <a:ea typeface="Gill Sans"/>
                <a:cs typeface="Gill Sans"/>
                <a:sym typeface="Gill Sans"/>
              </a:rPr>
              <a:t>4% points lower</a:t>
            </a:r>
            <a:endParaRPr sz="700">
              <a:latin typeface="Gill Sans"/>
              <a:ea typeface="Gill Sans"/>
              <a:cs typeface="Gill Sans"/>
              <a:sym typeface="Gill Sans"/>
            </a:endParaRPr>
          </a:p>
        </p:txBody>
      </p:sp>
      <p:grpSp>
        <p:nvGrpSpPr>
          <p:cNvPr id="1463" name="Google Shape;1463;g21953eb5a11_0_1537"/>
          <p:cNvGrpSpPr/>
          <p:nvPr/>
        </p:nvGrpSpPr>
        <p:grpSpPr>
          <a:xfrm>
            <a:off x="0" y="0"/>
            <a:ext cx="9144091" cy="484579"/>
            <a:chOff x="0" y="0"/>
            <a:chExt cx="10058400" cy="549160"/>
          </a:xfrm>
        </p:grpSpPr>
        <p:pic>
          <p:nvPicPr>
            <p:cNvPr id="1464" name="Google Shape;1464;g21953eb5a11_0_1537"/>
            <p:cNvPicPr preferRelativeResize="0"/>
            <p:nvPr/>
          </p:nvPicPr>
          <p:blipFill rotWithShape="1">
            <a:blip r:embed="rId3">
              <a:alphaModFix/>
            </a:blip>
            <a:srcRect b="0" l="0" r="0" t="0"/>
            <a:stretch/>
          </p:blipFill>
          <p:spPr>
            <a:xfrm>
              <a:off x="9354311" y="425875"/>
              <a:ext cx="246888" cy="123285"/>
            </a:xfrm>
            <a:prstGeom prst="rect">
              <a:avLst/>
            </a:prstGeom>
            <a:noFill/>
            <a:ln>
              <a:noFill/>
            </a:ln>
          </p:spPr>
        </p:pic>
        <p:sp>
          <p:nvSpPr>
            <p:cNvPr id="1465" name="Google Shape;1465;g21953eb5a11_0_1537"/>
            <p:cNvSpPr/>
            <p:nvPr/>
          </p:nvSpPr>
          <p:spPr>
            <a:xfrm>
              <a:off x="0" y="0"/>
              <a:ext cx="10058400" cy="179705"/>
            </a:xfrm>
            <a:custGeom>
              <a:rect b="b" l="l" r="r" t="t"/>
              <a:pathLst>
                <a:path extrusionOk="0" h="179705" w="10058400">
                  <a:moveTo>
                    <a:pt x="0" y="179324"/>
                  </a:moveTo>
                  <a:lnTo>
                    <a:pt x="10058400" y="179324"/>
                  </a:lnTo>
                  <a:lnTo>
                    <a:pt x="10058400" y="0"/>
                  </a:lnTo>
                  <a:lnTo>
                    <a:pt x="0" y="0"/>
                  </a:lnTo>
                  <a:lnTo>
                    <a:pt x="0" y="179324"/>
                  </a:lnTo>
                  <a:close/>
                </a:path>
              </a:pathLst>
            </a:custGeom>
            <a:solidFill>
              <a:srgbClr val="29B5E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300"/>
            </a:p>
          </p:txBody>
        </p:sp>
      </p:grpSp>
      <p:grpSp>
        <p:nvGrpSpPr>
          <p:cNvPr id="1466" name="Google Shape;1466;g21953eb5a11_0_1537"/>
          <p:cNvGrpSpPr/>
          <p:nvPr/>
        </p:nvGrpSpPr>
        <p:grpSpPr>
          <a:xfrm>
            <a:off x="142225" y="849012"/>
            <a:ext cx="5928700" cy="4734925"/>
            <a:chOff x="1721900" y="1149500"/>
            <a:chExt cx="5928700" cy="4734925"/>
          </a:xfrm>
        </p:grpSpPr>
        <p:pic>
          <p:nvPicPr>
            <p:cNvPr id="1467" name="Google Shape;1467;g21953eb5a11_0_1537"/>
            <p:cNvPicPr preferRelativeResize="0"/>
            <p:nvPr/>
          </p:nvPicPr>
          <p:blipFill>
            <a:blip r:embed="rId4">
              <a:alphaModFix/>
            </a:blip>
            <a:stretch>
              <a:fillRect/>
            </a:stretch>
          </p:blipFill>
          <p:spPr>
            <a:xfrm>
              <a:off x="1721900" y="2812400"/>
              <a:ext cx="3721050" cy="2100406"/>
            </a:xfrm>
            <a:prstGeom prst="rect">
              <a:avLst/>
            </a:prstGeom>
            <a:noFill/>
            <a:ln>
              <a:noFill/>
            </a:ln>
          </p:spPr>
        </p:pic>
        <p:pic>
          <p:nvPicPr>
            <p:cNvPr id="1468" name="Google Shape;1468;g21953eb5a11_0_1537"/>
            <p:cNvPicPr preferRelativeResize="0"/>
            <p:nvPr/>
          </p:nvPicPr>
          <p:blipFill>
            <a:blip r:embed="rId5">
              <a:alphaModFix/>
            </a:blip>
            <a:stretch>
              <a:fillRect/>
            </a:stretch>
          </p:blipFill>
          <p:spPr>
            <a:xfrm>
              <a:off x="3501135" y="1149500"/>
              <a:ext cx="4149465" cy="2342225"/>
            </a:xfrm>
            <a:prstGeom prst="rect">
              <a:avLst/>
            </a:prstGeom>
            <a:noFill/>
            <a:ln>
              <a:noFill/>
            </a:ln>
          </p:spPr>
        </p:pic>
        <p:pic>
          <p:nvPicPr>
            <p:cNvPr id="1469" name="Google Shape;1469;g21953eb5a11_0_1537"/>
            <p:cNvPicPr preferRelativeResize="0"/>
            <p:nvPr/>
          </p:nvPicPr>
          <p:blipFill>
            <a:blip r:embed="rId6">
              <a:alphaModFix/>
            </a:blip>
            <a:stretch>
              <a:fillRect/>
            </a:stretch>
          </p:blipFill>
          <p:spPr>
            <a:xfrm>
              <a:off x="3013374" y="4215750"/>
              <a:ext cx="2956152" cy="1668675"/>
            </a:xfrm>
            <a:prstGeom prst="rect">
              <a:avLst/>
            </a:prstGeom>
            <a:noFill/>
            <a:ln>
              <a:noFill/>
            </a:ln>
          </p:spPr>
        </p:pic>
      </p:grpSp>
      <p:sp>
        <p:nvSpPr>
          <p:cNvPr id="1470" name="Google Shape;1470;g21953eb5a11_0_1537"/>
          <p:cNvSpPr txBox="1"/>
          <p:nvPr/>
        </p:nvSpPr>
        <p:spPr>
          <a:xfrm>
            <a:off x="6372400" y="1945000"/>
            <a:ext cx="2558400" cy="193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24467D"/>
                </a:solidFill>
                <a:latin typeface="Gill Sans"/>
                <a:ea typeface="Gill Sans"/>
                <a:cs typeface="Gill Sans"/>
                <a:sym typeface="Gill Sans"/>
              </a:rPr>
              <a:t>Based on the Natural Language Processing and topic modelling on over 5,000 random tweets, the more </a:t>
            </a:r>
            <a:r>
              <a:rPr lang="en-US">
                <a:solidFill>
                  <a:srgbClr val="24467D"/>
                </a:solidFill>
                <a:latin typeface="Gill Sans"/>
                <a:ea typeface="Gill Sans"/>
                <a:cs typeface="Gill Sans"/>
                <a:sym typeface="Gill Sans"/>
              </a:rPr>
              <a:t>relevant</a:t>
            </a:r>
            <a:r>
              <a:rPr lang="en-US">
                <a:solidFill>
                  <a:srgbClr val="24467D"/>
                </a:solidFill>
                <a:latin typeface="Gill Sans"/>
                <a:ea typeface="Gill Sans"/>
                <a:cs typeface="Gill Sans"/>
                <a:sym typeface="Gill Sans"/>
              </a:rPr>
              <a:t> topics are shown in the graphs to the left.</a:t>
            </a:r>
            <a:endParaRPr>
              <a:solidFill>
                <a:srgbClr val="24467D"/>
              </a:solidFill>
              <a:latin typeface="Gill Sans"/>
              <a:ea typeface="Gill Sans"/>
              <a:cs typeface="Gill Sans"/>
              <a:sym typeface="Gill Sans"/>
            </a:endParaRPr>
          </a:p>
          <a:p>
            <a:pPr indent="0" lvl="0" marL="0" rtl="0" algn="l">
              <a:spcBef>
                <a:spcPts val="0"/>
              </a:spcBef>
              <a:spcAft>
                <a:spcPts val="0"/>
              </a:spcAft>
              <a:buNone/>
            </a:pPr>
            <a:r>
              <a:rPr lang="en-US">
                <a:solidFill>
                  <a:srgbClr val="24467D"/>
                </a:solidFill>
                <a:latin typeface="Gill Sans"/>
                <a:ea typeface="Gill Sans"/>
                <a:cs typeface="Gill Sans"/>
                <a:sym typeface="Gill Sans"/>
              </a:rPr>
              <a:t>People express their concern and direct their conversation towards </a:t>
            </a:r>
            <a:r>
              <a:rPr b="1" lang="en-US" sz="1600">
                <a:solidFill>
                  <a:srgbClr val="29B5E9"/>
                </a:solidFill>
                <a:latin typeface="Gill Sans"/>
                <a:ea typeface="Gill Sans"/>
                <a:cs typeface="Gill Sans"/>
                <a:sym typeface="Gill Sans"/>
              </a:rPr>
              <a:t>Tornado</a:t>
            </a:r>
            <a:r>
              <a:rPr lang="en-US">
                <a:solidFill>
                  <a:srgbClr val="24467D"/>
                </a:solidFill>
                <a:latin typeface="Gill Sans"/>
                <a:ea typeface="Gill Sans"/>
                <a:cs typeface="Gill Sans"/>
                <a:sym typeface="Gill Sans"/>
              </a:rPr>
              <a:t> and </a:t>
            </a:r>
            <a:r>
              <a:rPr b="1" lang="en-US" sz="1600">
                <a:solidFill>
                  <a:srgbClr val="29B5E9"/>
                </a:solidFill>
                <a:latin typeface="Gill Sans"/>
                <a:ea typeface="Gill Sans"/>
                <a:cs typeface="Gill Sans"/>
                <a:sym typeface="Gill Sans"/>
              </a:rPr>
              <a:t>Fire</a:t>
            </a:r>
            <a:r>
              <a:rPr lang="en-US">
                <a:solidFill>
                  <a:srgbClr val="24467D"/>
                </a:solidFill>
                <a:latin typeface="Gill Sans"/>
                <a:ea typeface="Gill Sans"/>
                <a:cs typeface="Gill Sans"/>
                <a:sym typeface="Gill Sans"/>
              </a:rPr>
              <a:t>. </a:t>
            </a:r>
            <a:endParaRPr>
              <a:solidFill>
                <a:srgbClr val="24467D"/>
              </a:solidFill>
              <a:latin typeface="Gill Sans"/>
              <a:ea typeface="Gill Sans"/>
              <a:cs typeface="Gill Sans"/>
              <a:sym typeface="Gill Sans"/>
            </a:endParaRPr>
          </a:p>
        </p:txBody>
      </p:sp>
      <p:sp>
        <p:nvSpPr>
          <p:cNvPr id="1471" name="Google Shape;1471;g21953eb5a11_0_1537"/>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rtl="0" algn="l">
              <a:lnSpc>
                <a:spcPct val="100000"/>
              </a:lnSpc>
              <a:spcBef>
                <a:spcPts val="0"/>
              </a:spcBef>
              <a:spcAft>
                <a:spcPts val="0"/>
              </a:spcAft>
              <a:buNone/>
            </a:pPr>
            <a:r>
              <a:rPr lang="en-US"/>
              <a:t>Mortgage Climate Risk Report</a:t>
            </a:r>
            <a:endParaRPr/>
          </a:p>
        </p:txBody>
      </p:sp>
      <p:sp>
        <p:nvSpPr>
          <p:cNvPr id="1472" name="Google Shape;1472;g21953eb5a11_0_1537"/>
          <p:cNvSpPr txBox="1"/>
          <p:nvPr>
            <p:ph idx="12" type="sldNum"/>
          </p:nvPr>
        </p:nvSpPr>
        <p:spPr>
          <a:xfrm>
            <a:off x="8009501" y="6482075"/>
            <a:ext cx="921300" cy="143700"/>
          </a:xfrm>
          <a:prstGeom prst="rect">
            <a:avLst/>
          </a:prstGeom>
          <a:noFill/>
          <a:ln>
            <a:noFill/>
          </a:ln>
        </p:spPr>
        <p:txBody>
          <a:bodyPr anchorCtr="0" anchor="t" bIns="0" lIns="0" spcFirstLastPara="1" rIns="0" wrap="square" tIns="5125">
            <a:spAutoFit/>
          </a:bodyPr>
          <a:lstStyle/>
          <a:p>
            <a:pPr indent="0" lvl="0" marL="12700" rtl="0" algn="l">
              <a:lnSpc>
                <a:spcPct val="100000"/>
              </a:lnSpc>
              <a:spcBef>
                <a:spcPts val="0"/>
              </a:spcBef>
              <a:spcAft>
                <a:spcPts val="0"/>
              </a:spcAft>
              <a:buNone/>
            </a:pPr>
            <a:r>
              <a:rPr lang="en-US"/>
              <a:t>Mar 2023 | </a:t>
            </a:r>
            <a:fld id="{00000000-1234-1234-1234-123412341234}" type="slidenum">
              <a:rPr lang="en-US"/>
              <a:t>‹#›</a:t>
            </a:fld>
            <a:endParaRPr/>
          </a:p>
        </p:txBody>
      </p:sp>
      <p:sp>
        <p:nvSpPr>
          <p:cNvPr id="1473" name="Google Shape;1473;g21953eb5a11_0_1537"/>
          <p:cNvSpPr txBox="1"/>
          <p:nvPr>
            <p:ph type="title"/>
          </p:nvPr>
        </p:nvSpPr>
        <p:spPr>
          <a:xfrm>
            <a:off x="293730" y="165065"/>
            <a:ext cx="7578000" cy="381000"/>
          </a:xfrm>
          <a:prstGeom prst="rect">
            <a:avLst/>
          </a:prstGeom>
          <a:noFill/>
          <a:ln>
            <a:noFill/>
          </a:ln>
        </p:spPr>
        <p:txBody>
          <a:bodyPr anchorCtr="0" anchor="t" bIns="0" lIns="0" spcFirstLastPara="1" rIns="0" wrap="square" tIns="11425">
            <a:spAutoFit/>
          </a:bodyPr>
          <a:lstStyle/>
          <a:p>
            <a:pPr indent="0" lvl="0" marL="0" rtl="0" algn="l">
              <a:spcBef>
                <a:spcPts val="0"/>
              </a:spcBef>
              <a:spcAft>
                <a:spcPts val="0"/>
              </a:spcAft>
              <a:buNone/>
            </a:pPr>
            <a:r>
              <a:rPr lang="en-US" sz="2400">
                <a:solidFill>
                  <a:srgbClr val="FFFFFF"/>
                </a:solidFill>
              </a:rPr>
              <a:t>Hazard Selection</a:t>
            </a:r>
            <a:endParaRPr sz="2400">
              <a:solidFill>
                <a:srgbClr val="FFFFFF"/>
              </a:solidFill>
              <a:latin typeface="Gill Sans"/>
              <a:ea typeface="Gill Sans"/>
              <a:cs typeface="Gill Sans"/>
              <a:sym typeface="Gill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77" name="Shape 1477"/>
        <p:cNvGrpSpPr/>
        <p:nvPr/>
      </p:nvGrpSpPr>
      <p:grpSpPr>
        <a:xfrm>
          <a:off x="0" y="0"/>
          <a:ext cx="0" cy="0"/>
          <a:chOff x="0" y="0"/>
          <a:chExt cx="0" cy="0"/>
        </a:xfrm>
      </p:grpSpPr>
      <p:sp>
        <p:nvSpPr>
          <p:cNvPr id="1478" name="Google Shape;1478;g21a6362f813_11_340"/>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rtl="0" algn="l">
              <a:lnSpc>
                <a:spcPct val="100000"/>
              </a:lnSpc>
              <a:spcBef>
                <a:spcPts val="0"/>
              </a:spcBef>
              <a:spcAft>
                <a:spcPts val="0"/>
              </a:spcAft>
              <a:buNone/>
            </a:pPr>
            <a:r>
              <a:rPr lang="en-US"/>
              <a:t>Mortgage Climate Risk Report</a:t>
            </a:r>
            <a:endParaRPr/>
          </a:p>
        </p:txBody>
      </p:sp>
      <p:sp>
        <p:nvSpPr>
          <p:cNvPr id="1479" name="Google Shape;1479;g21a6362f813_11_340"/>
          <p:cNvSpPr txBox="1"/>
          <p:nvPr>
            <p:ph idx="12" type="sldNum"/>
          </p:nvPr>
        </p:nvSpPr>
        <p:spPr>
          <a:xfrm>
            <a:off x="8009501" y="6482075"/>
            <a:ext cx="901500" cy="143700"/>
          </a:xfrm>
          <a:prstGeom prst="rect">
            <a:avLst/>
          </a:prstGeom>
          <a:noFill/>
          <a:ln>
            <a:noFill/>
          </a:ln>
        </p:spPr>
        <p:txBody>
          <a:bodyPr anchorCtr="0" anchor="t" bIns="0" lIns="0" spcFirstLastPara="1" rIns="0" wrap="square" tIns="5125">
            <a:spAutoFit/>
          </a:bodyPr>
          <a:lstStyle/>
          <a:p>
            <a:pPr indent="0" lvl="0" marL="12700" rtl="0" algn="l">
              <a:lnSpc>
                <a:spcPct val="100000"/>
              </a:lnSpc>
              <a:spcBef>
                <a:spcPts val="0"/>
              </a:spcBef>
              <a:spcAft>
                <a:spcPts val="0"/>
              </a:spcAft>
              <a:buNone/>
            </a:pPr>
            <a:r>
              <a:rPr lang="en-US"/>
              <a:t>Mar 2023 | </a:t>
            </a:r>
            <a:fld id="{00000000-1234-1234-1234-123412341234}" type="slidenum">
              <a:rPr lang="en-US"/>
              <a:t>‹#›</a:t>
            </a:fld>
            <a:endParaRPr/>
          </a:p>
        </p:txBody>
      </p:sp>
      <p:pic>
        <p:nvPicPr>
          <p:cNvPr id="1480" name="Google Shape;1480;g21a6362f813_11_340"/>
          <p:cNvPicPr preferRelativeResize="0"/>
          <p:nvPr/>
        </p:nvPicPr>
        <p:blipFill rotWithShape="1">
          <a:blip r:embed="rId3">
            <a:alphaModFix/>
          </a:blip>
          <a:srcRect b="0" l="0" r="0" t="0"/>
          <a:stretch/>
        </p:blipFill>
        <p:spPr>
          <a:xfrm>
            <a:off x="8504004" y="375792"/>
            <a:ext cx="224446" cy="108787"/>
          </a:xfrm>
          <a:prstGeom prst="rect">
            <a:avLst/>
          </a:prstGeom>
          <a:noFill/>
          <a:ln>
            <a:noFill/>
          </a:ln>
        </p:spPr>
      </p:pic>
      <p:sp>
        <p:nvSpPr>
          <p:cNvPr id="1481" name="Google Shape;1481;g21a6362f813_11_340"/>
          <p:cNvSpPr/>
          <p:nvPr/>
        </p:nvSpPr>
        <p:spPr>
          <a:xfrm>
            <a:off x="8482156" y="4475149"/>
            <a:ext cx="52291" cy="43236"/>
          </a:xfrm>
          <a:custGeom>
            <a:rect b="b" l="l" r="r" t="t"/>
            <a:pathLst>
              <a:path extrusionOk="0" h="1475" w="1678">
                <a:moveTo>
                  <a:pt x="1678" y="1"/>
                </a:moveTo>
                <a:cubicBezTo>
                  <a:pt x="1144" y="535"/>
                  <a:pt x="508" y="941"/>
                  <a:pt x="0" y="1475"/>
                </a:cubicBezTo>
                <a:lnTo>
                  <a:pt x="0" y="1475"/>
                </a:lnTo>
                <a:cubicBezTo>
                  <a:pt x="508" y="941"/>
                  <a:pt x="1144" y="535"/>
                  <a:pt x="1678" y="1"/>
                </a:cubicBezTo>
                <a:close/>
              </a:path>
            </a:pathLst>
          </a:custGeom>
          <a:solidFill>
            <a:srgbClr val="3561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g21a6362f813_11_340"/>
          <p:cNvSpPr/>
          <p:nvPr/>
        </p:nvSpPr>
        <p:spPr>
          <a:xfrm>
            <a:off x="2961216" y="4852556"/>
            <a:ext cx="5573100" cy="6576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g21a6362f813_11_340"/>
          <p:cNvSpPr/>
          <p:nvPr/>
        </p:nvSpPr>
        <p:spPr>
          <a:xfrm>
            <a:off x="2858225" y="4803050"/>
            <a:ext cx="5676277" cy="707094"/>
          </a:xfrm>
          <a:custGeom>
            <a:rect b="b" l="l" r="r" t="t"/>
            <a:pathLst>
              <a:path extrusionOk="0" h="17384" w="72153">
                <a:moveTo>
                  <a:pt x="1" y="1"/>
                </a:moveTo>
                <a:lnTo>
                  <a:pt x="1" y="17384"/>
                </a:lnTo>
                <a:lnTo>
                  <a:pt x="72153" y="17384"/>
                </a:lnTo>
                <a:lnTo>
                  <a:pt x="72153" y="1"/>
                </a:lnTo>
                <a:close/>
              </a:path>
            </a:pathLst>
          </a:custGeom>
          <a:solidFill>
            <a:srgbClr val="EEEEEE"/>
          </a:solidFill>
          <a:ln>
            <a:noFill/>
          </a:ln>
        </p:spPr>
        <p:txBody>
          <a:bodyPr anchorCtr="0" anchor="ctr" bIns="91425" lIns="182875" spcFirstLastPara="1" rIns="18287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latin typeface="Gill Sans"/>
                <a:ea typeface="Gill Sans"/>
                <a:cs typeface="Gill Sans"/>
                <a:sym typeface="Gill Sans"/>
              </a:rPr>
              <a:t>The 6 hazards with the highest median of expected loss are </a:t>
            </a:r>
            <a:r>
              <a:rPr b="1" lang="en-US">
                <a:solidFill>
                  <a:srgbClr val="3561AF"/>
                </a:solidFill>
                <a:latin typeface="Gill Sans"/>
                <a:ea typeface="Gill Sans"/>
                <a:cs typeface="Gill Sans"/>
                <a:sym typeface="Gill Sans"/>
              </a:rPr>
              <a:t>Avalanche, Tornado, Volcano, River Flooding, Earthquake </a:t>
            </a:r>
            <a:r>
              <a:rPr lang="en-US">
                <a:solidFill>
                  <a:schemeClr val="dk1"/>
                </a:solidFill>
                <a:latin typeface="Gill Sans"/>
                <a:ea typeface="Gill Sans"/>
                <a:cs typeface="Gill Sans"/>
                <a:sym typeface="Gill Sans"/>
              </a:rPr>
              <a:t>and</a:t>
            </a:r>
            <a:r>
              <a:rPr b="1" lang="en-US">
                <a:solidFill>
                  <a:srgbClr val="3561AF"/>
                </a:solidFill>
                <a:latin typeface="Gill Sans"/>
                <a:ea typeface="Gill Sans"/>
                <a:cs typeface="Gill Sans"/>
                <a:sym typeface="Gill Sans"/>
              </a:rPr>
              <a:t> Strong Wind.</a:t>
            </a:r>
            <a:endParaRPr b="0" i="0" sz="1200" u="none" cap="none" strike="noStrike">
              <a:solidFill>
                <a:srgbClr val="000000"/>
              </a:solidFill>
              <a:latin typeface="Fira Sans"/>
              <a:ea typeface="Fira Sans"/>
              <a:cs typeface="Fira Sans"/>
              <a:sym typeface="Fira Sans"/>
            </a:endParaRPr>
          </a:p>
        </p:txBody>
      </p:sp>
      <p:pic>
        <p:nvPicPr>
          <p:cNvPr id="1484" name="Google Shape;1484;g21a6362f813_11_340"/>
          <p:cNvPicPr preferRelativeResize="0"/>
          <p:nvPr/>
        </p:nvPicPr>
        <p:blipFill>
          <a:blip r:embed="rId4">
            <a:alphaModFix/>
          </a:blip>
          <a:stretch>
            <a:fillRect/>
          </a:stretch>
        </p:blipFill>
        <p:spPr>
          <a:xfrm>
            <a:off x="684100" y="800874"/>
            <a:ext cx="3043300" cy="3104000"/>
          </a:xfrm>
          <a:prstGeom prst="rect">
            <a:avLst/>
          </a:prstGeom>
          <a:noFill/>
          <a:ln>
            <a:noFill/>
          </a:ln>
        </p:spPr>
      </p:pic>
      <p:sp>
        <p:nvSpPr>
          <p:cNvPr id="1485" name="Google Shape;1485;g21a6362f813_11_340"/>
          <p:cNvSpPr/>
          <p:nvPr/>
        </p:nvSpPr>
        <p:spPr>
          <a:xfrm>
            <a:off x="0" y="0"/>
            <a:ext cx="9153144" cy="158590"/>
          </a:xfrm>
          <a:custGeom>
            <a:rect b="b" l="l" r="r" t="t"/>
            <a:pathLst>
              <a:path extrusionOk="0" h="179705" w="10058400">
                <a:moveTo>
                  <a:pt x="0" y="179324"/>
                </a:moveTo>
                <a:lnTo>
                  <a:pt x="10058400" y="179324"/>
                </a:lnTo>
                <a:lnTo>
                  <a:pt x="10058400" y="0"/>
                </a:lnTo>
                <a:lnTo>
                  <a:pt x="0" y="0"/>
                </a:lnTo>
                <a:lnTo>
                  <a:pt x="0" y="179324"/>
                </a:lnTo>
                <a:close/>
              </a:path>
            </a:pathLst>
          </a:custGeom>
          <a:solidFill>
            <a:srgbClr val="29B5E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300"/>
          </a:p>
        </p:txBody>
      </p:sp>
      <p:sp>
        <p:nvSpPr>
          <p:cNvPr id="1486" name="Google Shape;1486;g21a6362f813_11_340"/>
          <p:cNvSpPr/>
          <p:nvPr/>
        </p:nvSpPr>
        <p:spPr>
          <a:xfrm>
            <a:off x="3873500" y="2108200"/>
            <a:ext cx="533400" cy="319500"/>
          </a:xfrm>
          <a:prstGeom prst="rightArrow">
            <a:avLst>
              <a:gd fmla="val 50000" name="adj1"/>
              <a:gd fmla="val 50000" name="adj2"/>
            </a:avLst>
          </a:prstGeom>
          <a:solidFill>
            <a:srgbClr val="96D9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487" name="Google Shape;1487;g21a6362f813_11_340"/>
          <p:cNvGraphicFramePr/>
          <p:nvPr/>
        </p:nvGraphicFramePr>
        <p:xfrm>
          <a:off x="4553000" y="952500"/>
          <a:ext cx="3000000" cy="3000000"/>
        </p:xfrm>
        <a:graphic>
          <a:graphicData uri="http://schemas.openxmlformats.org/drawingml/2006/table">
            <a:tbl>
              <a:tblPr>
                <a:noFill/>
                <a:tableStyleId>{4807D4CA-BC4D-400A-AB56-2E78A918BFF4}</a:tableStyleId>
              </a:tblPr>
              <a:tblGrid>
                <a:gridCol w="944575"/>
                <a:gridCol w="884250"/>
                <a:gridCol w="1055700"/>
                <a:gridCol w="1096975"/>
              </a:tblGrid>
              <a:tr h="347675">
                <a:tc>
                  <a:txBody>
                    <a:bodyPr/>
                    <a:lstStyle/>
                    <a:p>
                      <a:pPr indent="0" lvl="0" marL="0" rtl="0" algn="l">
                        <a:spcBef>
                          <a:spcPts val="0"/>
                        </a:spcBef>
                        <a:spcAft>
                          <a:spcPts val="0"/>
                        </a:spcAft>
                        <a:buNone/>
                      </a:pPr>
                      <a:r>
                        <a:rPr b="1" lang="en-US">
                          <a:solidFill>
                            <a:srgbClr val="28237A"/>
                          </a:solidFill>
                          <a:latin typeface="Calibri"/>
                          <a:ea typeface="Calibri"/>
                          <a:cs typeface="Calibri"/>
                          <a:sym typeface="Calibri"/>
                        </a:rPr>
                        <a:t>V</a:t>
                      </a:r>
                      <a:r>
                        <a:rPr b="1" lang="en-US">
                          <a:solidFill>
                            <a:srgbClr val="28237A"/>
                          </a:solidFill>
                          <a:latin typeface="Calibri"/>
                          <a:ea typeface="Calibri"/>
                          <a:cs typeface="Calibri"/>
                          <a:sym typeface="Calibri"/>
                        </a:rPr>
                        <a:t>ariable</a:t>
                      </a:r>
                      <a:endParaRPr b="1">
                        <a:solidFill>
                          <a:srgbClr val="28237A"/>
                        </a:solidFill>
                        <a:latin typeface="Calibri"/>
                        <a:ea typeface="Calibri"/>
                        <a:cs typeface="Calibri"/>
                        <a:sym typeface="Calibri"/>
                      </a:endParaRPr>
                    </a:p>
                  </a:txBody>
                  <a:tcPr marT="91425" marB="91425" marR="91425" marL="91425">
                    <a:solidFill>
                      <a:srgbClr val="EDF2F9"/>
                    </a:solidFill>
                  </a:tcPr>
                </a:tc>
                <a:tc>
                  <a:txBody>
                    <a:bodyPr/>
                    <a:lstStyle/>
                    <a:p>
                      <a:pPr indent="0" lvl="0" marL="0" rtl="0" algn="r">
                        <a:spcBef>
                          <a:spcPts val="0"/>
                        </a:spcBef>
                        <a:spcAft>
                          <a:spcPts val="0"/>
                        </a:spcAft>
                        <a:buNone/>
                      </a:pPr>
                      <a:r>
                        <a:rPr b="1" lang="en-US">
                          <a:solidFill>
                            <a:srgbClr val="28237A"/>
                          </a:solidFill>
                          <a:latin typeface="Calibri"/>
                          <a:ea typeface="Calibri"/>
                          <a:cs typeface="Calibri"/>
                          <a:sym typeface="Calibri"/>
                        </a:rPr>
                        <a:t>N</a:t>
                      </a:r>
                      <a:endParaRPr b="1">
                        <a:solidFill>
                          <a:srgbClr val="28237A"/>
                        </a:solidFill>
                        <a:latin typeface="Calibri"/>
                        <a:ea typeface="Calibri"/>
                        <a:cs typeface="Calibri"/>
                        <a:sym typeface="Calibri"/>
                      </a:endParaRPr>
                    </a:p>
                  </a:txBody>
                  <a:tcPr marT="91425" marB="91425" marR="91425" marL="91425">
                    <a:solidFill>
                      <a:srgbClr val="EDF2F9"/>
                    </a:solidFill>
                  </a:tcPr>
                </a:tc>
                <a:tc>
                  <a:txBody>
                    <a:bodyPr/>
                    <a:lstStyle/>
                    <a:p>
                      <a:pPr indent="0" lvl="0" marL="0" rtl="0" algn="l">
                        <a:spcBef>
                          <a:spcPts val="0"/>
                        </a:spcBef>
                        <a:spcAft>
                          <a:spcPts val="0"/>
                        </a:spcAft>
                        <a:buNone/>
                      </a:pPr>
                      <a:r>
                        <a:rPr b="1" lang="en-US">
                          <a:solidFill>
                            <a:srgbClr val="28237A"/>
                          </a:solidFill>
                          <a:latin typeface="Calibri"/>
                          <a:ea typeface="Calibri"/>
                          <a:cs typeface="Calibri"/>
                          <a:sym typeface="Calibri"/>
                        </a:rPr>
                        <a:t>Median</a:t>
                      </a:r>
                      <a:endParaRPr b="1">
                        <a:solidFill>
                          <a:srgbClr val="28237A"/>
                        </a:solidFill>
                        <a:latin typeface="Calibri"/>
                        <a:ea typeface="Calibri"/>
                        <a:cs typeface="Calibri"/>
                        <a:sym typeface="Calibri"/>
                      </a:endParaRPr>
                    </a:p>
                  </a:txBody>
                  <a:tcPr marT="91425" marB="91425" marR="91425" marL="91425">
                    <a:solidFill>
                      <a:srgbClr val="EDF2F9"/>
                    </a:solidFill>
                  </a:tcPr>
                </a:tc>
                <a:tc>
                  <a:txBody>
                    <a:bodyPr/>
                    <a:lstStyle/>
                    <a:p>
                      <a:pPr indent="0" lvl="0" marL="0" rtl="0" algn="r">
                        <a:spcBef>
                          <a:spcPts val="0"/>
                        </a:spcBef>
                        <a:spcAft>
                          <a:spcPts val="0"/>
                        </a:spcAft>
                        <a:buNone/>
                      </a:pPr>
                      <a:r>
                        <a:rPr b="1" lang="en-US">
                          <a:solidFill>
                            <a:srgbClr val="28237A"/>
                          </a:solidFill>
                          <a:latin typeface="Calibri"/>
                          <a:ea typeface="Calibri"/>
                          <a:cs typeface="Calibri"/>
                          <a:sym typeface="Calibri"/>
                        </a:rPr>
                        <a:t>Sum</a:t>
                      </a:r>
                      <a:endParaRPr b="1">
                        <a:solidFill>
                          <a:srgbClr val="28237A"/>
                        </a:solidFill>
                        <a:latin typeface="Calibri"/>
                        <a:ea typeface="Calibri"/>
                        <a:cs typeface="Calibri"/>
                        <a:sym typeface="Calibri"/>
                      </a:endParaRPr>
                    </a:p>
                  </a:txBody>
                  <a:tcPr marT="91425" marB="91425" marR="91425" marL="91425">
                    <a:solidFill>
                      <a:srgbClr val="EDF2F9"/>
                    </a:solidFill>
                  </a:tcPr>
                </a:tc>
              </a:tr>
              <a:tr h="294200">
                <a:tc>
                  <a:txBody>
                    <a:bodyPr/>
                    <a:lstStyle/>
                    <a:p>
                      <a:pPr indent="0" lvl="0" marL="0" rtl="0" algn="l">
                        <a:spcBef>
                          <a:spcPts val="0"/>
                        </a:spcBef>
                        <a:spcAft>
                          <a:spcPts val="0"/>
                        </a:spcAft>
                        <a:buNone/>
                      </a:pPr>
                      <a:r>
                        <a:rPr b="1" lang="en-US" sz="1000">
                          <a:latin typeface="Calibri"/>
                          <a:ea typeface="Calibri"/>
                          <a:cs typeface="Calibri"/>
                          <a:sym typeface="Calibri"/>
                        </a:rPr>
                        <a:t>AVLN EALT</a:t>
                      </a:r>
                      <a:endParaRPr b="1" sz="1000">
                        <a:latin typeface="Calibri"/>
                        <a:ea typeface="Calibri"/>
                        <a:cs typeface="Calibri"/>
                        <a:sym typeface="Calibri"/>
                      </a:endParaRPr>
                    </a:p>
                  </a:txBody>
                  <a:tcPr marT="91425" marB="91425" marR="91425" marL="91425"/>
                </a:tc>
                <a:tc>
                  <a:txBody>
                    <a:bodyPr/>
                    <a:lstStyle/>
                    <a:p>
                      <a:pPr indent="0" lvl="0" marL="0" rtl="0" algn="r">
                        <a:spcBef>
                          <a:spcPts val="0"/>
                        </a:spcBef>
                        <a:spcAft>
                          <a:spcPts val="0"/>
                        </a:spcAft>
                        <a:buNone/>
                      </a:pPr>
                      <a:r>
                        <a:rPr b="1" lang="en-US" sz="1000">
                          <a:latin typeface="Calibri"/>
                          <a:ea typeface="Calibri"/>
                          <a:cs typeface="Calibri"/>
                          <a:sym typeface="Calibri"/>
                        </a:rPr>
                        <a:t>1867855</a:t>
                      </a:r>
                      <a:endParaRPr b="1" sz="1000">
                        <a:latin typeface="Calibri"/>
                        <a:ea typeface="Calibri"/>
                        <a:cs typeface="Calibri"/>
                        <a:sym typeface="Calibri"/>
                      </a:endParaRPr>
                    </a:p>
                  </a:txBody>
                  <a:tcPr marT="91425" marB="91425" marR="91425" marL="91425"/>
                </a:tc>
                <a:tc>
                  <a:txBody>
                    <a:bodyPr/>
                    <a:lstStyle/>
                    <a:p>
                      <a:pPr indent="0" lvl="0" marL="0" rtl="0" algn="r">
                        <a:spcBef>
                          <a:spcPts val="0"/>
                        </a:spcBef>
                        <a:spcAft>
                          <a:spcPts val="0"/>
                        </a:spcAft>
                        <a:buNone/>
                      </a:pPr>
                      <a:r>
                        <a:rPr b="1" lang="en-US" sz="1000">
                          <a:latin typeface="Calibri"/>
                          <a:ea typeface="Calibri"/>
                          <a:cs typeface="Calibri"/>
                          <a:sym typeface="Calibri"/>
                        </a:rPr>
                        <a:t>40393.56</a:t>
                      </a:r>
                      <a:endParaRPr b="1" sz="1000">
                        <a:latin typeface="Calibri"/>
                        <a:ea typeface="Calibri"/>
                        <a:cs typeface="Calibri"/>
                        <a:sym typeface="Calibri"/>
                      </a:endParaRPr>
                    </a:p>
                  </a:txBody>
                  <a:tcPr marT="91425" marB="91425" marR="91425" marL="91425"/>
                </a:tc>
                <a:tc>
                  <a:txBody>
                    <a:bodyPr/>
                    <a:lstStyle/>
                    <a:p>
                      <a:pPr indent="0" lvl="0" marL="0" rtl="0" algn="r">
                        <a:spcBef>
                          <a:spcPts val="0"/>
                        </a:spcBef>
                        <a:spcAft>
                          <a:spcPts val="0"/>
                        </a:spcAft>
                        <a:buNone/>
                      </a:pPr>
                      <a:r>
                        <a:rPr b="1" lang="en-US" sz="1000">
                          <a:latin typeface="Calibri"/>
                          <a:ea typeface="Calibri"/>
                          <a:cs typeface="Calibri"/>
                          <a:sym typeface="Calibri"/>
                        </a:rPr>
                        <a:t>587422418287</a:t>
                      </a:r>
                      <a:endParaRPr b="1" sz="1000">
                        <a:latin typeface="Calibri"/>
                        <a:ea typeface="Calibri"/>
                        <a:cs typeface="Calibri"/>
                        <a:sym typeface="Calibri"/>
                      </a:endParaRPr>
                    </a:p>
                  </a:txBody>
                  <a:tcPr marT="91425" marB="91425" marR="91425" marL="91425"/>
                </a:tc>
              </a:tr>
              <a:tr h="294200">
                <a:tc>
                  <a:txBody>
                    <a:bodyPr/>
                    <a:lstStyle/>
                    <a:p>
                      <a:pPr indent="0" lvl="0" marL="0" rtl="0" algn="l">
                        <a:spcBef>
                          <a:spcPts val="0"/>
                        </a:spcBef>
                        <a:spcAft>
                          <a:spcPts val="0"/>
                        </a:spcAft>
                        <a:buNone/>
                      </a:pPr>
                      <a:r>
                        <a:rPr b="1" lang="en-US" sz="1000">
                          <a:latin typeface="Calibri"/>
                          <a:ea typeface="Calibri"/>
                          <a:cs typeface="Calibri"/>
                          <a:sym typeface="Calibri"/>
                        </a:rPr>
                        <a:t>CFLD EALT</a:t>
                      </a:r>
                      <a:endParaRPr b="1" sz="1000">
                        <a:latin typeface="Calibri"/>
                        <a:ea typeface="Calibri"/>
                        <a:cs typeface="Calibri"/>
                        <a:sym typeface="Calibri"/>
                      </a:endParaRPr>
                    </a:p>
                  </a:txBody>
                  <a:tcPr marT="91425" marB="91425" marR="91425" marL="91425"/>
                </a:tc>
                <a:tc>
                  <a:txBody>
                    <a:bodyPr/>
                    <a:lstStyle/>
                    <a:p>
                      <a:pPr indent="0" lvl="0" marL="0" rtl="0" algn="r">
                        <a:spcBef>
                          <a:spcPts val="0"/>
                        </a:spcBef>
                        <a:spcAft>
                          <a:spcPts val="0"/>
                        </a:spcAft>
                        <a:buNone/>
                      </a:pPr>
                      <a:r>
                        <a:rPr b="1" lang="en-US" sz="1000">
                          <a:latin typeface="Calibri"/>
                          <a:ea typeface="Calibri"/>
                          <a:cs typeface="Calibri"/>
                          <a:sym typeface="Calibri"/>
                        </a:rPr>
                        <a:t>5925195</a:t>
                      </a:r>
                      <a:endParaRPr b="1" sz="1000">
                        <a:latin typeface="Calibri"/>
                        <a:ea typeface="Calibri"/>
                        <a:cs typeface="Calibri"/>
                        <a:sym typeface="Calibri"/>
                      </a:endParaRPr>
                    </a:p>
                  </a:txBody>
                  <a:tcPr marT="91425" marB="91425" marR="91425" marL="91425"/>
                </a:tc>
                <a:tc>
                  <a:txBody>
                    <a:bodyPr/>
                    <a:lstStyle/>
                    <a:p>
                      <a:pPr indent="0" lvl="0" marL="0" rtl="0" algn="r">
                        <a:spcBef>
                          <a:spcPts val="0"/>
                        </a:spcBef>
                        <a:spcAft>
                          <a:spcPts val="0"/>
                        </a:spcAft>
                        <a:buNone/>
                      </a:pPr>
                      <a:r>
                        <a:rPr b="1" lang="en-US" sz="1000">
                          <a:latin typeface="Calibri"/>
                          <a:ea typeface="Calibri"/>
                          <a:cs typeface="Calibri"/>
                          <a:sym typeface="Calibri"/>
                        </a:rPr>
                        <a:t>0.7968158</a:t>
                      </a:r>
                      <a:endParaRPr b="1" sz="1000">
                        <a:latin typeface="Calibri"/>
                        <a:ea typeface="Calibri"/>
                        <a:cs typeface="Calibri"/>
                        <a:sym typeface="Calibri"/>
                      </a:endParaRPr>
                    </a:p>
                  </a:txBody>
                  <a:tcPr marT="91425" marB="91425" marR="91425" marL="91425"/>
                </a:tc>
                <a:tc>
                  <a:txBody>
                    <a:bodyPr/>
                    <a:lstStyle/>
                    <a:p>
                      <a:pPr indent="0" lvl="0" marL="0" rtl="0" algn="r">
                        <a:spcBef>
                          <a:spcPts val="0"/>
                        </a:spcBef>
                        <a:spcAft>
                          <a:spcPts val="0"/>
                        </a:spcAft>
                        <a:buNone/>
                      </a:pPr>
                      <a:r>
                        <a:rPr b="1" lang="en-US" sz="1000">
                          <a:latin typeface="Calibri"/>
                          <a:ea typeface="Calibri"/>
                          <a:cs typeface="Calibri"/>
                          <a:sym typeface="Calibri"/>
                        </a:rPr>
                        <a:t>325466369368</a:t>
                      </a:r>
                      <a:endParaRPr b="1" sz="1000">
                        <a:latin typeface="Calibri"/>
                        <a:ea typeface="Calibri"/>
                        <a:cs typeface="Calibri"/>
                        <a:sym typeface="Calibri"/>
                      </a:endParaRPr>
                    </a:p>
                  </a:txBody>
                  <a:tcPr marT="91425" marB="91425" marR="91425" marL="91425"/>
                </a:tc>
              </a:tr>
              <a:tr h="294200">
                <a:tc>
                  <a:txBody>
                    <a:bodyPr/>
                    <a:lstStyle/>
                    <a:p>
                      <a:pPr indent="0" lvl="0" marL="0" rtl="0" algn="l">
                        <a:spcBef>
                          <a:spcPts val="0"/>
                        </a:spcBef>
                        <a:spcAft>
                          <a:spcPts val="0"/>
                        </a:spcAft>
                        <a:buNone/>
                      </a:pPr>
                      <a:r>
                        <a:rPr b="1" lang="en-US" sz="1000">
                          <a:latin typeface="Calibri"/>
                          <a:ea typeface="Calibri"/>
                          <a:cs typeface="Calibri"/>
                          <a:sym typeface="Calibri"/>
                        </a:rPr>
                        <a:t>DRGT EALT</a:t>
                      </a:r>
                      <a:endParaRPr b="1" sz="1000">
                        <a:latin typeface="Calibri"/>
                        <a:ea typeface="Calibri"/>
                        <a:cs typeface="Calibri"/>
                        <a:sym typeface="Calibri"/>
                      </a:endParaRPr>
                    </a:p>
                  </a:txBody>
                  <a:tcPr marT="91425" marB="91425" marR="91425" marL="91425"/>
                </a:tc>
                <a:tc>
                  <a:txBody>
                    <a:bodyPr/>
                    <a:lstStyle/>
                    <a:p>
                      <a:pPr indent="0" lvl="0" marL="0" rtl="0" algn="r">
                        <a:spcBef>
                          <a:spcPts val="0"/>
                        </a:spcBef>
                        <a:spcAft>
                          <a:spcPts val="0"/>
                        </a:spcAft>
                        <a:buNone/>
                      </a:pPr>
                      <a:r>
                        <a:rPr b="1" lang="en-US" sz="1000">
                          <a:latin typeface="Calibri"/>
                          <a:ea typeface="Calibri"/>
                          <a:cs typeface="Calibri"/>
                          <a:sym typeface="Calibri"/>
                        </a:rPr>
                        <a:t>13257046</a:t>
                      </a:r>
                      <a:endParaRPr b="1" sz="1000">
                        <a:latin typeface="Calibri"/>
                        <a:ea typeface="Calibri"/>
                        <a:cs typeface="Calibri"/>
                        <a:sym typeface="Calibri"/>
                      </a:endParaRPr>
                    </a:p>
                  </a:txBody>
                  <a:tcPr marT="91425" marB="91425" marR="91425" marL="91425"/>
                </a:tc>
                <a:tc>
                  <a:txBody>
                    <a:bodyPr/>
                    <a:lstStyle/>
                    <a:p>
                      <a:pPr indent="0" lvl="0" marL="0" rtl="0" algn="r">
                        <a:spcBef>
                          <a:spcPts val="0"/>
                        </a:spcBef>
                        <a:spcAft>
                          <a:spcPts val="0"/>
                        </a:spcAft>
                        <a:buNone/>
                      </a:pPr>
                      <a:r>
                        <a:rPr b="1" lang="en-US" sz="1000">
                          <a:latin typeface="Calibri"/>
                          <a:ea typeface="Calibri"/>
                          <a:cs typeface="Calibri"/>
                          <a:sym typeface="Calibri"/>
                        </a:rPr>
                        <a:t>7.3198588</a:t>
                      </a:r>
                      <a:endParaRPr b="1" sz="1000">
                        <a:latin typeface="Calibri"/>
                        <a:ea typeface="Calibri"/>
                        <a:cs typeface="Calibri"/>
                        <a:sym typeface="Calibri"/>
                      </a:endParaRPr>
                    </a:p>
                  </a:txBody>
                  <a:tcPr marT="91425" marB="91425" marR="91425" marL="91425"/>
                </a:tc>
                <a:tc>
                  <a:txBody>
                    <a:bodyPr/>
                    <a:lstStyle/>
                    <a:p>
                      <a:pPr indent="0" lvl="0" marL="0" rtl="0" algn="r">
                        <a:spcBef>
                          <a:spcPts val="0"/>
                        </a:spcBef>
                        <a:spcAft>
                          <a:spcPts val="0"/>
                        </a:spcAft>
                        <a:buNone/>
                      </a:pPr>
                      <a:r>
                        <a:rPr b="1" lang="en-US" sz="1000">
                          <a:latin typeface="Calibri"/>
                          <a:ea typeface="Calibri"/>
                          <a:cs typeface="Calibri"/>
                          <a:sym typeface="Calibri"/>
                        </a:rPr>
                        <a:t>576127341773</a:t>
                      </a:r>
                      <a:endParaRPr b="1" sz="1000">
                        <a:latin typeface="Calibri"/>
                        <a:ea typeface="Calibri"/>
                        <a:cs typeface="Calibri"/>
                        <a:sym typeface="Calibri"/>
                      </a:endParaRPr>
                    </a:p>
                  </a:txBody>
                  <a:tcPr marT="91425" marB="91425" marR="91425" marL="91425"/>
                </a:tc>
              </a:tr>
              <a:tr h="294200">
                <a:tc>
                  <a:txBody>
                    <a:bodyPr/>
                    <a:lstStyle/>
                    <a:p>
                      <a:pPr indent="0" lvl="0" marL="0" rtl="0" algn="l">
                        <a:spcBef>
                          <a:spcPts val="0"/>
                        </a:spcBef>
                        <a:spcAft>
                          <a:spcPts val="0"/>
                        </a:spcAft>
                        <a:buNone/>
                      </a:pPr>
                      <a:r>
                        <a:rPr b="1" lang="en-US" sz="1000">
                          <a:latin typeface="Calibri"/>
                          <a:ea typeface="Calibri"/>
                          <a:cs typeface="Calibri"/>
                          <a:sym typeface="Calibri"/>
                        </a:rPr>
                        <a:t>ERQK EALT</a:t>
                      </a:r>
                      <a:endParaRPr b="1" sz="1000">
                        <a:latin typeface="Calibri"/>
                        <a:ea typeface="Calibri"/>
                        <a:cs typeface="Calibri"/>
                        <a:sym typeface="Calibri"/>
                      </a:endParaRPr>
                    </a:p>
                  </a:txBody>
                  <a:tcPr marT="91425" marB="91425" marR="91425" marL="91425"/>
                </a:tc>
                <a:tc>
                  <a:txBody>
                    <a:bodyPr/>
                    <a:lstStyle/>
                    <a:p>
                      <a:pPr indent="0" lvl="0" marL="0" rtl="0" algn="r">
                        <a:spcBef>
                          <a:spcPts val="0"/>
                        </a:spcBef>
                        <a:spcAft>
                          <a:spcPts val="0"/>
                        </a:spcAft>
                        <a:buNone/>
                      </a:pPr>
                      <a:r>
                        <a:rPr b="1" lang="en-US" sz="1000">
                          <a:latin typeface="Calibri"/>
                          <a:ea typeface="Calibri"/>
                          <a:cs typeface="Calibri"/>
                          <a:sym typeface="Calibri"/>
                        </a:rPr>
                        <a:t>13257046</a:t>
                      </a:r>
                      <a:endParaRPr b="1" sz="1000">
                        <a:latin typeface="Calibri"/>
                        <a:ea typeface="Calibri"/>
                        <a:cs typeface="Calibri"/>
                        <a:sym typeface="Calibri"/>
                      </a:endParaRPr>
                    </a:p>
                  </a:txBody>
                  <a:tcPr marT="91425" marB="91425" marR="91425" marL="91425"/>
                </a:tc>
                <a:tc>
                  <a:txBody>
                    <a:bodyPr/>
                    <a:lstStyle/>
                    <a:p>
                      <a:pPr indent="0" lvl="0" marL="0" rtl="0" algn="r">
                        <a:spcBef>
                          <a:spcPts val="0"/>
                        </a:spcBef>
                        <a:spcAft>
                          <a:spcPts val="0"/>
                        </a:spcAft>
                        <a:buNone/>
                      </a:pPr>
                      <a:r>
                        <a:rPr b="1" lang="en-US" sz="1000">
                          <a:latin typeface="Calibri"/>
                          <a:ea typeface="Calibri"/>
                          <a:cs typeface="Calibri"/>
                          <a:sym typeface="Calibri"/>
                        </a:rPr>
                        <a:t>9716.64</a:t>
                      </a:r>
                      <a:endParaRPr b="1" sz="1000">
                        <a:latin typeface="Calibri"/>
                        <a:ea typeface="Calibri"/>
                        <a:cs typeface="Calibri"/>
                        <a:sym typeface="Calibri"/>
                      </a:endParaRPr>
                    </a:p>
                  </a:txBody>
                  <a:tcPr marT="91425" marB="91425" marR="91425" marL="91425"/>
                </a:tc>
                <a:tc>
                  <a:txBody>
                    <a:bodyPr/>
                    <a:lstStyle/>
                    <a:p>
                      <a:pPr indent="0" lvl="0" marL="0" rtl="0" algn="r">
                        <a:spcBef>
                          <a:spcPts val="0"/>
                        </a:spcBef>
                        <a:spcAft>
                          <a:spcPts val="0"/>
                        </a:spcAft>
                        <a:buNone/>
                      </a:pPr>
                      <a:r>
                        <a:rPr b="1" lang="en-US" sz="1000">
                          <a:latin typeface="Calibri"/>
                          <a:ea typeface="Calibri"/>
                          <a:cs typeface="Calibri"/>
                          <a:sym typeface="Calibri"/>
                        </a:rPr>
                        <a:t>1.8272436E12</a:t>
                      </a:r>
                      <a:endParaRPr b="1" sz="1000">
                        <a:latin typeface="Calibri"/>
                        <a:ea typeface="Calibri"/>
                        <a:cs typeface="Calibri"/>
                        <a:sym typeface="Calibri"/>
                      </a:endParaRPr>
                    </a:p>
                  </a:txBody>
                  <a:tcPr marT="91425" marB="91425" marR="91425" marL="91425"/>
                </a:tc>
              </a:tr>
              <a:tr h="294200">
                <a:tc>
                  <a:txBody>
                    <a:bodyPr/>
                    <a:lstStyle/>
                    <a:p>
                      <a:pPr indent="0" lvl="0" marL="0" rtl="0" algn="l">
                        <a:spcBef>
                          <a:spcPts val="0"/>
                        </a:spcBef>
                        <a:spcAft>
                          <a:spcPts val="0"/>
                        </a:spcAft>
                        <a:buNone/>
                      </a:pPr>
                      <a:r>
                        <a:rPr b="1" lang="en-US" sz="1000">
                          <a:latin typeface="Calibri"/>
                          <a:ea typeface="Calibri"/>
                          <a:cs typeface="Calibri"/>
                          <a:sym typeface="Calibri"/>
                        </a:rPr>
                        <a:t>HRCN EALT</a:t>
                      </a:r>
                      <a:endParaRPr b="1" sz="1000">
                        <a:latin typeface="Calibri"/>
                        <a:ea typeface="Calibri"/>
                        <a:cs typeface="Calibri"/>
                        <a:sym typeface="Calibri"/>
                      </a:endParaRPr>
                    </a:p>
                  </a:txBody>
                  <a:tcPr marT="91425" marB="91425" marR="91425" marL="91425"/>
                </a:tc>
                <a:tc>
                  <a:txBody>
                    <a:bodyPr/>
                    <a:lstStyle/>
                    <a:p>
                      <a:pPr indent="0" lvl="0" marL="0" rtl="0" algn="r">
                        <a:spcBef>
                          <a:spcPts val="0"/>
                        </a:spcBef>
                        <a:spcAft>
                          <a:spcPts val="0"/>
                        </a:spcAft>
                        <a:buNone/>
                      </a:pPr>
                      <a:r>
                        <a:rPr b="1" lang="en-US" sz="1000">
                          <a:latin typeface="Calibri"/>
                          <a:ea typeface="Calibri"/>
                          <a:cs typeface="Calibri"/>
                          <a:sym typeface="Calibri"/>
                        </a:rPr>
                        <a:t>9562853</a:t>
                      </a:r>
                      <a:endParaRPr b="1" sz="1000">
                        <a:latin typeface="Calibri"/>
                        <a:ea typeface="Calibri"/>
                        <a:cs typeface="Calibri"/>
                        <a:sym typeface="Calibri"/>
                      </a:endParaRPr>
                    </a:p>
                  </a:txBody>
                  <a:tcPr marT="91425" marB="91425" marR="91425" marL="91425"/>
                </a:tc>
                <a:tc>
                  <a:txBody>
                    <a:bodyPr/>
                    <a:lstStyle/>
                    <a:p>
                      <a:pPr indent="0" lvl="0" marL="0" rtl="0" algn="r">
                        <a:spcBef>
                          <a:spcPts val="0"/>
                        </a:spcBef>
                        <a:spcAft>
                          <a:spcPts val="0"/>
                        </a:spcAft>
                        <a:buNone/>
                      </a:pPr>
                      <a:r>
                        <a:rPr b="1" lang="en-US" sz="1000">
                          <a:latin typeface="Calibri"/>
                          <a:ea typeface="Calibri"/>
                          <a:cs typeface="Calibri"/>
                          <a:sym typeface="Calibri"/>
                        </a:rPr>
                        <a:t>1860.72</a:t>
                      </a:r>
                      <a:endParaRPr b="1" sz="1000">
                        <a:latin typeface="Calibri"/>
                        <a:ea typeface="Calibri"/>
                        <a:cs typeface="Calibri"/>
                        <a:sym typeface="Calibri"/>
                      </a:endParaRPr>
                    </a:p>
                  </a:txBody>
                  <a:tcPr marT="91425" marB="91425" marR="91425" marL="91425"/>
                </a:tc>
                <a:tc>
                  <a:txBody>
                    <a:bodyPr/>
                    <a:lstStyle/>
                    <a:p>
                      <a:pPr indent="0" lvl="0" marL="0" rtl="0" algn="r">
                        <a:spcBef>
                          <a:spcPts val="0"/>
                        </a:spcBef>
                        <a:spcAft>
                          <a:spcPts val="0"/>
                        </a:spcAft>
                        <a:buNone/>
                      </a:pPr>
                      <a:r>
                        <a:rPr b="1" lang="en-US" sz="1000">
                          <a:latin typeface="Calibri"/>
                          <a:ea typeface="Calibri"/>
                          <a:cs typeface="Calibri"/>
                          <a:sym typeface="Calibri"/>
                        </a:rPr>
                        <a:t>1.1313771E12</a:t>
                      </a:r>
                      <a:endParaRPr b="1" sz="1000">
                        <a:latin typeface="Calibri"/>
                        <a:ea typeface="Calibri"/>
                        <a:cs typeface="Calibri"/>
                        <a:sym typeface="Calibri"/>
                      </a:endParaRPr>
                    </a:p>
                  </a:txBody>
                  <a:tcPr marT="91425" marB="91425" marR="91425" marL="91425"/>
                </a:tc>
              </a:tr>
              <a:tr h="294200">
                <a:tc>
                  <a:txBody>
                    <a:bodyPr/>
                    <a:lstStyle/>
                    <a:p>
                      <a:pPr indent="0" lvl="0" marL="0" rtl="0" algn="l">
                        <a:spcBef>
                          <a:spcPts val="0"/>
                        </a:spcBef>
                        <a:spcAft>
                          <a:spcPts val="0"/>
                        </a:spcAft>
                        <a:buNone/>
                      </a:pPr>
                      <a:r>
                        <a:rPr b="1" lang="en-US" sz="1000">
                          <a:latin typeface="Calibri"/>
                          <a:ea typeface="Calibri"/>
                          <a:cs typeface="Calibri"/>
                          <a:sym typeface="Calibri"/>
                        </a:rPr>
                        <a:t>TRND EALT</a:t>
                      </a:r>
                      <a:endParaRPr b="1" sz="1000">
                        <a:latin typeface="Calibri"/>
                        <a:ea typeface="Calibri"/>
                        <a:cs typeface="Calibri"/>
                        <a:sym typeface="Calibri"/>
                      </a:endParaRPr>
                    </a:p>
                  </a:txBody>
                  <a:tcPr marT="91425" marB="91425" marR="91425" marL="91425"/>
                </a:tc>
                <a:tc>
                  <a:txBody>
                    <a:bodyPr/>
                    <a:lstStyle/>
                    <a:p>
                      <a:pPr indent="0" lvl="0" marL="0" rtl="0" algn="r">
                        <a:spcBef>
                          <a:spcPts val="0"/>
                        </a:spcBef>
                        <a:spcAft>
                          <a:spcPts val="0"/>
                        </a:spcAft>
                        <a:buNone/>
                      </a:pPr>
                      <a:r>
                        <a:rPr b="1" lang="en-US" sz="1000">
                          <a:latin typeface="Calibri"/>
                          <a:ea typeface="Calibri"/>
                          <a:cs typeface="Calibri"/>
                          <a:sym typeface="Calibri"/>
                        </a:rPr>
                        <a:t>13257046</a:t>
                      </a:r>
                      <a:endParaRPr b="1" sz="1000">
                        <a:latin typeface="Calibri"/>
                        <a:ea typeface="Calibri"/>
                        <a:cs typeface="Calibri"/>
                        <a:sym typeface="Calibri"/>
                      </a:endParaRPr>
                    </a:p>
                  </a:txBody>
                  <a:tcPr marT="91425" marB="91425" marR="91425" marL="91425"/>
                </a:tc>
                <a:tc>
                  <a:txBody>
                    <a:bodyPr/>
                    <a:lstStyle/>
                    <a:p>
                      <a:pPr indent="0" lvl="0" marL="0" rtl="0" algn="r">
                        <a:spcBef>
                          <a:spcPts val="0"/>
                        </a:spcBef>
                        <a:spcAft>
                          <a:spcPts val="0"/>
                        </a:spcAft>
                        <a:buNone/>
                      </a:pPr>
                      <a:r>
                        <a:rPr b="1" lang="en-US" sz="1000">
                          <a:latin typeface="Calibri"/>
                          <a:ea typeface="Calibri"/>
                          <a:cs typeface="Calibri"/>
                          <a:sym typeface="Calibri"/>
                        </a:rPr>
                        <a:t>37347.51</a:t>
                      </a:r>
                      <a:endParaRPr b="1" sz="1000">
                        <a:latin typeface="Calibri"/>
                        <a:ea typeface="Calibri"/>
                        <a:cs typeface="Calibri"/>
                        <a:sym typeface="Calibri"/>
                      </a:endParaRPr>
                    </a:p>
                  </a:txBody>
                  <a:tcPr marT="91425" marB="91425" marR="91425" marL="91425"/>
                </a:tc>
                <a:tc>
                  <a:txBody>
                    <a:bodyPr/>
                    <a:lstStyle/>
                    <a:p>
                      <a:pPr indent="0" lvl="0" marL="0" rtl="0" algn="r">
                        <a:spcBef>
                          <a:spcPts val="0"/>
                        </a:spcBef>
                        <a:spcAft>
                          <a:spcPts val="0"/>
                        </a:spcAft>
                        <a:buNone/>
                      </a:pPr>
                      <a:r>
                        <a:rPr b="1" lang="en-US" sz="1000">
                          <a:latin typeface="Calibri"/>
                          <a:ea typeface="Calibri"/>
                          <a:cs typeface="Calibri"/>
                          <a:sym typeface="Calibri"/>
                        </a:rPr>
                        <a:t>1.1755214E12</a:t>
                      </a:r>
                      <a:endParaRPr b="1" sz="1000">
                        <a:latin typeface="Calibri"/>
                        <a:ea typeface="Calibri"/>
                        <a:cs typeface="Calibri"/>
                        <a:sym typeface="Calibri"/>
                      </a:endParaRPr>
                    </a:p>
                  </a:txBody>
                  <a:tcPr marT="91425" marB="91425" marR="91425" marL="91425"/>
                </a:tc>
              </a:tr>
              <a:tr h="246350">
                <a:tc>
                  <a:txBody>
                    <a:bodyPr/>
                    <a:lstStyle/>
                    <a:p>
                      <a:pPr indent="0" lvl="0" marL="0" rtl="0" algn="l">
                        <a:spcBef>
                          <a:spcPts val="0"/>
                        </a:spcBef>
                        <a:spcAft>
                          <a:spcPts val="0"/>
                        </a:spcAft>
                        <a:buNone/>
                      </a:pPr>
                      <a:r>
                        <a:rPr b="1" lang="en-US" sz="1000">
                          <a:latin typeface="Calibri"/>
                          <a:ea typeface="Calibri"/>
                          <a:cs typeface="Calibri"/>
                          <a:sym typeface="Calibri"/>
                        </a:rPr>
                        <a:t>WFIR EALT</a:t>
                      </a:r>
                      <a:endParaRPr b="1" sz="1000">
                        <a:latin typeface="Calibri"/>
                        <a:ea typeface="Calibri"/>
                        <a:cs typeface="Calibri"/>
                        <a:sym typeface="Calibri"/>
                      </a:endParaRPr>
                    </a:p>
                  </a:txBody>
                  <a:tcPr marT="91425" marB="91425" marR="91425" marL="91425"/>
                </a:tc>
                <a:tc>
                  <a:txBody>
                    <a:bodyPr/>
                    <a:lstStyle/>
                    <a:p>
                      <a:pPr indent="0" lvl="0" marL="0" rtl="0" algn="r">
                        <a:spcBef>
                          <a:spcPts val="0"/>
                        </a:spcBef>
                        <a:spcAft>
                          <a:spcPts val="0"/>
                        </a:spcAft>
                        <a:buNone/>
                      </a:pPr>
                      <a:r>
                        <a:rPr b="1" lang="en-US" sz="1000">
                          <a:latin typeface="Calibri"/>
                          <a:ea typeface="Calibri"/>
                          <a:cs typeface="Calibri"/>
                          <a:sym typeface="Calibri"/>
                        </a:rPr>
                        <a:t>13177171</a:t>
                      </a:r>
                      <a:endParaRPr b="1" sz="1000">
                        <a:latin typeface="Calibri"/>
                        <a:ea typeface="Calibri"/>
                        <a:cs typeface="Calibri"/>
                        <a:sym typeface="Calibri"/>
                      </a:endParaRPr>
                    </a:p>
                  </a:txBody>
                  <a:tcPr marT="91425" marB="91425" marR="91425" marL="91425"/>
                </a:tc>
                <a:tc>
                  <a:txBody>
                    <a:bodyPr/>
                    <a:lstStyle/>
                    <a:p>
                      <a:pPr indent="0" lvl="0" marL="0" rtl="0" algn="r">
                        <a:spcBef>
                          <a:spcPts val="0"/>
                        </a:spcBef>
                        <a:spcAft>
                          <a:spcPts val="0"/>
                        </a:spcAft>
                        <a:buNone/>
                      </a:pPr>
                      <a:r>
                        <a:rPr b="1" lang="en-US" sz="1000">
                          <a:latin typeface="Calibri"/>
                          <a:ea typeface="Calibri"/>
                          <a:cs typeface="Calibri"/>
                          <a:sym typeface="Calibri"/>
                        </a:rPr>
                        <a:t>1.1173335</a:t>
                      </a:r>
                      <a:endParaRPr b="1" sz="1000">
                        <a:latin typeface="Calibri"/>
                        <a:ea typeface="Calibri"/>
                        <a:cs typeface="Calibri"/>
                        <a:sym typeface="Calibri"/>
                      </a:endParaRPr>
                    </a:p>
                  </a:txBody>
                  <a:tcPr marT="91425" marB="91425" marR="91425" marL="91425"/>
                </a:tc>
                <a:tc>
                  <a:txBody>
                    <a:bodyPr/>
                    <a:lstStyle/>
                    <a:p>
                      <a:pPr indent="0" lvl="0" marL="0" rtl="0" algn="r">
                        <a:spcBef>
                          <a:spcPts val="0"/>
                        </a:spcBef>
                        <a:spcAft>
                          <a:spcPts val="0"/>
                        </a:spcAft>
                        <a:buNone/>
                      </a:pPr>
                      <a:r>
                        <a:rPr b="1" lang="en-US" sz="1000">
                          <a:latin typeface="Calibri"/>
                          <a:ea typeface="Calibri"/>
                          <a:cs typeface="Calibri"/>
                          <a:sym typeface="Calibri"/>
                        </a:rPr>
                        <a:t>582318334315</a:t>
                      </a:r>
                      <a:endParaRPr b="1" sz="1000">
                        <a:latin typeface="Calibri"/>
                        <a:ea typeface="Calibri"/>
                        <a:cs typeface="Calibri"/>
                        <a:sym typeface="Calibri"/>
                      </a:endParaRPr>
                    </a:p>
                  </a:txBody>
                  <a:tcPr marT="91425" marB="91425" marR="91425" marL="91425"/>
                </a:tc>
              </a:tr>
            </a:tbl>
          </a:graphicData>
        </a:graphic>
      </p:graphicFrame>
      <p:sp>
        <p:nvSpPr>
          <p:cNvPr id="1488" name="Google Shape;1488;g21a6362f813_11_340"/>
          <p:cNvSpPr txBox="1"/>
          <p:nvPr>
            <p:ph type="title"/>
          </p:nvPr>
        </p:nvSpPr>
        <p:spPr>
          <a:xfrm>
            <a:off x="293730" y="165065"/>
            <a:ext cx="7578000" cy="381000"/>
          </a:xfrm>
          <a:prstGeom prst="rect">
            <a:avLst/>
          </a:prstGeom>
          <a:noFill/>
          <a:ln>
            <a:noFill/>
          </a:ln>
        </p:spPr>
        <p:txBody>
          <a:bodyPr anchorCtr="0" anchor="t" bIns="0" lIns="0" spcFirstLastPara="1" rIns="0" wrap="square" tIns="11425">
            <a:spAutoFit/>
          </a:bodyPr>
          <a:lstStyle/>
          <a:p>
            <a:pPr indent="0" lvl="0" marL="0" rtl="0" algn="l">
              <a:spcBef>
                <a:spcPts val="0"/>
              </a:spcBef>
              <a:spcAft>
                <a:spcPts val="0"/>
              </a:spcAft>
              <a:buNone/>
            </a:pPr>
            <a:r>
              <a:rPr lang="en-US" sz="2400"/>
              <a:t>Hazard Selection</a:t>
            </a:r>
            <a:endParaRPr sz="2400">
              <a:solidFill>
                <a:srgbClr val="24467D"/>
              </a:solidFill>
              <a:latin typeface="Gill Sans"/>
              <a:ea typeface="Gill Sans"/>
              <a:cs typeface="Gill Sans"/>
              <a:sym typeface="Gill Sans"/>
            </a:endParaRPr>
          </a:p>
        </p:txBody>
      </p:sp>
      <p:grpSp>
        <p:nvGrpSpPr>
          <p:cNvPr id="1489" name="Google Shape;1489;g21a6362f813_11_340"/>
          <p:cNvGrpSpPr/>
          <p:nvPr/>
        </p:nvGrpSpPr>
        <p:grpSpPr>
          <a:xfrm>
            <a:off x="926550" y="4037769"/>
            <a:ext cx="7627703" cy="2270900"/>
            <a:chOff x="673126" y="4053138"/>
            <a:chExt cx="7174963" cy="2270900"/>
          </a:xfrm>
        </p:grpSpPr>
        <p:grpSp>
          <p:nvGrpSpPr>
            <p:cNvPr id="1490" name="Google Shape;1490;g21a6362f813_11_340"/>
            <p:cNvGrpSpPr/>
            <p:nvPr/>
          </p:nvGrpSpPr>
          <p:grpSpPr>
            <a:xfrm>
              <a:off x="673126" y="5607631"/>
              <a:ext cx="7156116" cy="716407"/>
              <a:chOff x="1219413" y="1280197"/>
              <a:chExt cx="6707391" cy="687201"/>
            </a:xfrm>
          </p:grpSpPr>
          <p:sp>
            <p:nvSpPr>
              <p:cNvPr id="1491" name="Google Shape;1491;g21a6362f813_11_340"/>
              <p:cNvSpPr/>
              <p:nvPr/>
            </p:nvSpPr>
            <p:spPr>
              <a:xfrm>
                <a:off x="3049105" y="1287283"/>
                <a:ext cx="4877700" cy="6783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grpSp>
            <p:nvGrpSpPr>
              <p:cNvPr id="1492" name="Google Shape;1492;g21a6362f813_11_340"/>
              <p:cNvGrpSpPr/>
              <p:nvPr/>
            </p:nvGrpSpPr>
            <p:grpSpPr>
              <a:xfrm>
                <a:off x="1219413" y="1280197"/>
                <a:ext cx="1854657" cy="685524"/>
                <a:chOff x="1535125" y="1280197"/>
                <a:chExt cx="1854657" cy="685524"/>
              </a:xfrm>
            </p:grpSpPr>
            <p:sp>
              <p:nvSpPr>
                <p:cNvPr id="1493" name="Google Shape;1493;g21a6362f813_11_340"/>
                <p:cNvSpPr/>
                <p:nvPr/>
              </p:nvSpPr>
              <p:spPr>
                <a:xfrm>
                  <a:off x="1545417" y="1283515"/>
                  <a:ext cx="1844366" cy="682206"/>
                </a:xfrm>
                <a:custGeom>
                  <a:rect b="b" l="l" r="r" t="t"/>
                  <a:pathLst>
                    <a:path extrusionOk="0" h="19213" w="51943">
                      <a:moveTo>
                        <a:pt x="0" y="0"/>
                      </a:moveTo>
                      <a:lnTo>
                        <a:pt x="8139" y="9013"/>
                      </a:lnTo>
                      <a:lnTo>
                        <a:pt x="0" y="19212"/>
                      </a:lnTo>
                      <a:lnTo>
                        <a:pt x="51942" y="19212"/>
                      </a:lnTo>
                      <a:lnTo>
                        <a:pt x="51942" y="0"/>
                      </a:lnTo>
                      <a:close/>
                    </a:path>
                  </a:pathLst>
                </a:cu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494" name="Google Shape;1494;g21a6362f813_11_340"/>
                <p:cNvSpPr/>
                <p:nvPr/>
              </p:nvSpPr>
              <p:spPr>
                <a:xfrm>
                  <a:off x="1535125" y="1280197"/>
                  <a:ext cx="1728663" cy="682206"/>
                </a:xfrm>
                <a:custGeom>
                  <a:rect b="b" l="l" r="r" t="t"/>
                  <a:pathLst>
                    <a:path extrusionOk="0" h="19213" w="51943">
                      <a:moveTo>
                        <a:pt x="0" y="1"/>
                      </a:moveTo>
                      <a:lnTo>
                        <a:pt x="8139" y="9013"/>
                      </a:lnTo>
                      <a:lnTo>
                        <a:pt x="0" y="19213"/>
                      </a:lnTo>
                      <a:lnTo>
                        <a:pt x="51943" y="19213"/>
                      </a:lnTo>
                      <a:lnTo>
                        <a:pt x="51943" y="1"/>
                      </a:lnTo>
                      <a:close/>
                    </a:path>
                  </a:pathLst>
                </a:custGeom>
                <a:solidFill>
                  <a:srgbClr val="7CAA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495" name="Google Shape;1495;g21a6362f813_11_340"/>
                <p:cNvSpPr/>
                <p:nvPr/>
              </p:nvSpPr>
              <p:spPr>
                <a:xfrm>
                  <a:off x="1986016" y="1361054"/>
                  <a:ext cx="1252126" cy="527144"/>
                </a:xfrm>
                <a:custGeom>
                  <a:rect b="b" l="l" r="r" t="t"/>
                  <a:pathLst>
                    <a:path extrusionOk="0" h="14846" w="36399">
                      <a:moveTo>
                        <a:pt x="2899" y="0"/>
                      </a:moveTo>
                      <a:cubicBezTo>
                        <a:pt x="1328" y="0"/>
                        <a:pt x="0" y="1328"/>
                        <a:pt x="0" y="2900"/>
                      </a:cubicBezTo>
                      <a:lnTo>
                        <a:pt x="0" y="11807"/>
                      </a:lnTo>
                      <a:cubicBezTo>
                        <a:pt x="0" y="13379"/>
                        <a:pt x="1328" y="14846"/>
                        <a:pt x="2899" y="14846"/>
                      </a:cubicBezTo>
                      <a:lnTo>
                        <a:pt x="33464" y="14846"/>
                      </a:lnTo>
                      <a:cubicBezTo>
                        <a:pt x="35071" y="14846"/>
                        <a:pt x="36398" y="13379"/>
                        <a:pt x="36398" y="11807"/>
                      </a:cubicBezTo>
                      <a:lnTo>
                        <a:pt x="36398" y="2900"/>
                      </a:lnTo>
                      <a:cubicBezTo>
                        <a:pt x="36398" y="1328"/>
                        <a:pt x="35071" y="0"/>
                        <a:pt x="3346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lang="en-US" sz="1600">
                      <a:latin typeface="Fira Sans Medium"/>
                      <a:ea typeface="Fira Sans Medium"/>
                      <a:cs typeface="Fira Sans Medium"/>
                      <a:sym typeface="Fira Sans Medium"/>
                    </a:rPr>
                    <a:t>Selection</a:t>
                  </a:r>
                  <a:endParaRPr b="0" i="0" sz="1600" u="none" cap="none" strike="noStrike">
                    <a:solidFill>
                      <a:srgbClr val="000000"/>
                    </a:solidFill>
                    <a:latin typeface="Fira Sans Medium"/>
                    <a:ea typeface="Fira Sans Medium"/>
                    <a:cs typeface="Fira Sans Medium"/>
                    <a:sym typeface="Fira Sans Medium"/>
                  </a:endParaRPr>
                </a:p>
              </p:txBody>
            </p:sp>
          </p:grpSp>
          <p:sp>
            <p:nvSpPr>
              <p:cNvPr id="1496" name="Google Shape;1496;g21a6362f813_11_340"/>
              <p:cNvSpPr/>
              <p:nvPr/>
            </p:nvSpPr>
            <p:spPr>
              <a:xfrm>
                <a:off x="2968048" y="1285466"/>
                <a:ext cx="4913439" cy="681931"/>
              </a:xfrm>
              <a:custGeom>
                <a:rect b="b" l="l" r="r" t="t"/>
                <a:pathLst>
                  <a:path extrusionOk="0" h="17384" w="72153">
                    <a:moveTo>
                      <a:pt x="1" y="1"/>
                    </a:moveTo>
                    <a:lnTo>
                      <a:pt x="1" y="17384"/>
                    </a:lnTo>
                    <a:lnTo>
                      <a:pt x="72153" y="17384"/>
                    </a:lnTo>
                    <a:lnTo>
                      <a:pt x="72153" y="1"/>
                    </a:lnTo>
                    <a:close/>
                  </a:path>
                </a:pathLst>
              </a:custGeom>
              <a:solidFill>
                <a:srgbClr val="EEEEEE"/>
              </a:solidFill>
              <a:ln>
                <a:noFill/>
              </a:ln>
            </p:spPr>
            <p:txBody>
              <a:bodyPr anchorCtr="0" anchor="ctr" bIns="91425" lIns="182875" spcFirstLastPara="1" rIns="18287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lang="en-US">
                    <a:solidFill>
                      <a:schemeClr val="dk1"/>
                    </a:solidFill>
                    <a:latin typeface="Gill Sans"/>
                    <a:ea typeface="Gill Sans"/>
                    <a:cs typeface="Gill Sans"/>
                    <a:sym typeface="Gill Sans"/>
                  </a:rPr>
                  <a:t>The number of observations for </a:t>
                </a:r>
                <a:r>
                  <a:rPr b="1" lang="en-US">
                    <a:solidFill>
                      <a:srgbClr val="3561AF"/>
                    </a:solidFill>
                    <a:latin typeface="Gill Sans"/>
                    <a:ea typeface="Gill Sans"/>
                    <a:cs typeface="Gill Sans"/>
                    <a:sym typeface="Gill Sans"/>
                  </a:rPr>
                  <a:t>Avalanche</a:t>
                </a:r>
                <a:r>
                  <a:rPr lang="en-US">
                    <a:solidFill>
                      <a:schemeClr val="dk1"/>
                    </a:solidFill>
                    <a:latin typeface="Gill Sans"/>
                    <a:ea typeface="Gill Sans"/>
                    <a:cs typeface="Gill Sans"/>
                    <a:sym typeface="Gill Sans"/>
                  </a:rPr>
                  <a:t> and </a:t>
                </a:r>
                <a:r>
                  <a:rPr b="1" lang="en-US">
                    <a:solidFill>
                      <a:srgbClr val="3561AF"/>
                    </a:solidFill>
                    <a:latin typeface="Gill Sans"/>
                    <a:ea typeface="Gill Sans"/>
                    <a:cs typeface="Gill Sans"/>
                    <a:sym typeface="Gill Sans"/>
                  </a:rPr>
                  <a:t>Volcano</a:t>
                </a:r>
                <a:r>
                  <a:rPr lang="en-US">
                    <a:solidFill>
                      <a:schemeClr val="dk1"/>
                    </a:solidFill>
                    <a:latin typeface="Gill Sans"/>
                    <a:ea typeface="Gill Sans"/>
                    <a:cs typeface="Gill Sans"/>
                    <a:sym typeface="Gill Sans"/>
                  </a:rPr>
                  <a:t> are relatively low, the two hazards are dropped in our selection</a:t>
                </a:r>
                <a:endParaRPr sz="1200">
                  <a:solidFill>
                    <a:schemeClr val="dk1"/>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100"/>
                  <a:buFont typeface="Arial"/>
                  <a:buNone/>
                </a:pPr>
                <a:r>
                  <a:t/>
                </a:r>
                <a:endParaRPr sz="1200">
                  <a:latin typeface="Fira Sans"/>
                  <a:ea typeface="Fira Sans"/>
                  <a:cs typeface="Fira Sans"/>
                  <a:sym typeface="Fira Sans"/>
                </a:endParaRPr>
              </a:p>
            </p:txBody>
          </p:sp>
        </p:grpSp>
        <p:grpSp>
          <p:nvGrpSpPr>
            <p:cNvPr id="1497" name="Google Shape;1497;g21a6362f813_11_340"/>
            <p:cNvGrpSpPr/>
            <p:nvPr/>
          </p:nvGrpSpPr>
          <p:grpSpPr>
            <a:xfrm>
              <a:off x="684100" y="4053138"/>
              <a:ext cx="7163988" cy="685239"/>
              <a:chOff x="1230325" y="2158038"/>
              <a:chExt cx="7163988" cy="685239"/>
            </a:xfrm>
          </p:grpSpPr>
          <p:sp>
            <p:nvSpPr>
              <p:cNvPr id="1498" name="Google Shape;1498;g21a6362f813_11_340"/>
              <p:cNvSpPr/>
              <p:nvPr/>
            </p:nvSpPr>
            <p:spPr>
              <a:xfrm>
                <a:off x="3027401" y="2158038"/>
                <a:ext cx="5357100" cy="6819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99" name="Google Shape;1499;g21a6362f813_11_340"/>
              <p:cNvGrpSpPr/>
              <p:nvPr/>
            </p:nvGrpSpPr>
            <p:grpSpPr>
              <a:xfrm>
                <a:off x="1230325" y="2161071"/>
                <a:ext cx="1844366" cy="682206"/>
                <a:chOff x="1535125" y="2170214"/>
                <a:chExt cx="1844366" cy="682206"/>
              </a:xfrm>
            </p:grpSpPr>
            <p:sp>
              <p:nvSpPr>
                <p:cNvPr id="1500" name="Google Shape;1500;g21a6362f813_11_340"/>
                <p:cNvSpPr/>
                <p:nvPr/>
              </p:nvSpPr>
              <p:spPr>
                <a:xfrm>
                  <a:off x="1535125" y="2170214"/>
                  <a:ext cx="1844366" cy="682206"/>
                </a:xfrm>
                <a:custGeom>
                  <a:rect b="b" l="l" r="r" t="t"/>
                  <a:pathLst>
                    <a:path extrusionOk="0" h="19213" w="51943">
                      <a:moveTo>
                        <a:pt x="0" y="1"/>
                      </a:moveTo>
                      <a:lnTo>
                        <a:pt x="8139" y="8873"/>
                      </a:lnTo>
                      <a:lnTo>
                        <a:pt x="0" y="19213"/>
                      </a:lnTo>
                      <a:lnTo>
                        <a:pt x="51943" y="19213"/>
                      </a:lnTo>
                      <a:lnTo>
                        <a:pt x="51943" y="1"/>
                      </a:lnTo>
                      <a:close/>
                    </a:path>
                  </a:pathLst>
                </a:custGeom>
                <a:solidFill>
                  <a:srgbClr val="2EB3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g21a6362f813_11_340"/>
                <p:cNvSpPr/>
                <p:nvPr/>
              </p:nvSpPr>
              <p:spPr>
                <a:xfrm>
                  <a:off x="2005225" y="2242143"/>
                  <a:ext cx="1335843" cy="527217"/>
                </a:xfrm>
                <a:custGeom>
                  <a:rect b="b" l="l" r="r" t="t"/>
                  <a:pathLst>
                    <a:path extrusionOk="0" h="14847" w="36399">
                      <a:moveTo>
                        <a:pt x="2899" y="1"/>
                      </a:moveTo>
                      <a:cubicBezTo>
                        <a:pt x="1328" y="1"/>
                        <a:pt x="0" y="1468"/>
                        <a:pt x="0" y="3075"/>
                      </a:cubicBezTo>
                      <a:lnTo>
                        <a:pt x="0" y="11947"/>
                      </a:lnTo>
                      <a:cubicBezTo>
                        <a:pt x="0" y="13554"/>
                        <a:pt x="1328" y="14846"/>
                        <a:pt x="2899" y="14846"/>
                      </a:cubicBezTo>
                      <a:lnTo>
                        <a:pt x="33464" y="14846"/>
                      </a:lnTo>
                      <a:cubicBezTo>
                        <a:pt x="35071" y="14846"/>
                        <a:pt x="36398" y="13554"/>
                        <a:pt x="36398" y="11947"/>
                      </a:cubicBezTo>
                      <a:lnTo>
                        <a:pt x="36398" y="3075"/>
                      </a:lnTo>
                      <a:cubicBezTo>
                        <a:pt x="36398" y="1468"/>
                        <a:pt x="35071" y="1"/>
                        <a:pt x="3346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lang="en-US" sz="1600">
                      <a:latin typeface="Fira Sans Extra Condensed Medium"/>
                      <a:ea typeface="Fira Sans Extra Condensed Medium"/>
                      <a:cs typeface="Fira Sans Extra Condensed Medium"/>
                      <a:sym typeface="Fira Sans Extra Condensed Medium"/>
                    </a:rPr>
                    <a:t>Sum of Loss</a:t>
                  </a:r>
                  <a:endParaRPr b="0" i="0" sz="1600" u="none" cap="none" strike="noStrike">
                    <a:solidFill>
                      <a:srgbClr val="000000"/>
                    </a:solidFill>
                    <a:latin typeface="Fira Sans Extra Condensed Medium"/>
                    <a:ea typeface="Fira Sans Extra Condensed Medium"/>
                    <a:cs typeface="Fira Sans Extra Condensed Medium"/>
                    <a:sym typeface="Fira Sans Extra Condensed Medium"/>
                  </a:endParaRPr>
                </a:p>
              </p:txBody>
            </p:sp>
          </p:grpSp>
          <p:sp>
            <p:nvSpPr>
              <p:cNvPr id="1502" name="Google Shape;1502;g21a6362f813_11_340"/>
              <p:cNvSpPr/>
              <p:nvPr/>
            </p:nvSpPr>
            <p:spPr>
              <a:xfrm>
                <a:off x="3114517" y="2182438"/>
                <a:ext cx="5279796" cy="633082"/>
              </a:xfrm>
              <a:custGeom>
                <a:rect b="b" l="l" r="r" t="t"/>
                <a:pathLst>
                  <a:path extrusionOk="0" h="17384" w="72153">
                    <a:moveTo>
                      <a:pt x="1" y="1"/>
                    </a:moveTo>
                    <a:lnTo>
                      <a:pt x="1" y="17384"/>
                    </a:lnTo>
                    <a:lnTo>
                      <a:pt x="72153" y="17384"/>
                    </a:lnTo>
                    <a:lnTo>
                      <a:pt x="72153" y="1"/>
                    </a:lnTo>
                    <a:close/>
                  </a:path>
                </a:pathLst>
              </a:custGeom>
              <a:solidFill>
                <a:srgbClr val="EEEEEE"/>
              </a:solidFill>
              <a:ln>
                <a:noFill/>
              </a:ln>
            </p:spPr>
            <p:txBody>
              <a:bodyPr anchorCtr="0" anchor="ctr" bIns="91425" lIns="182875" spcFirstLastPara="1" rIns="18287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latin typeface="Gill Sans"/>
                    <a:ea typeface="Gill Sans"/>
                    <a:cs typeface="Gill Sans"/>
                    <a:sym typeface="Gill Sans"/>
                  </a:rPr>
                  <a:t>The 6 hazards with the highest sum of expected loss are </a:t>
                </a:r>
                <a:r>
                  <a:rPr b="1" lang="en-US">
                    <a:solidFill>
                      <a:srgbClr val="3561AF"/>
                    </a:solidFill>
                    <a:latin typeface="Gill Sans"/>
                    <a:ea typeface="Gill Sans"/>
                    <a:cs typeface="Gill Sans"/>
                    <a:sym typeface="Gill Sans"/>
                  </a:rPr>
                  <a:t>Earthquake, Hurricane, River Flooding, Tornado, Avalanche </a:t>
                </a:r>
                <a:r>
                  <a:rPr lang="en-US">
                    <a:solidFill>
                      <a:schemeClr val="dk1"/>
                    </a:solidFill>
                    <a:latin typeface="Gill Sans"/>
                    <a:ea typeface="Gill Sans"/>
                    <a:cs typeface="Gill Sans"/>
                    <a:sym typeface="Gill Sans"/>
                  </a:rPr>
                  <a:t>and</a:t>
                </a:r>
                <a:r>
                  <a:rPr b="1" lang="en-US">
                    <a:solidFill>
                      <a:srgbClr val="3561AF"/>
                    </a:solidFill>
                    <a:latin typeface="Gill Sans"/>
                    <a:ea typeface="Gill Sans"/>
                    <a:cs typeface="Gill Sans"/>
                    <a:sym typeface="Gill Sans"/>
                  </a:rPr>
                  <a:t> Drought.</a:t>
                </a:r>
                <a:endParaRPr b="0" i="0" sz="1200" u="none" cap="none" strike="noStrike">
                  <a:solidFill>
                    <a:srgbClr val="000000"/>
                  </a:solidFill>
                  <a:latin typeface="Fira Sans"/>
                  <a:ea typeface="Fira Sans"/>
                  <a:cs typeface="Fira Sans"/>
                  <a:sym typeface="Fira Sans"/>
                </a:endParaRPr>
              </a:p>
            </p:txBody>
          </p:sp>
        </p:grpSp>
        <p:grpSp>
          <p:nvGrpSpPr>
            <p:cNvPr id="1503" name="Google Shape;1503;g21a6362f813_11_340"/>
            <p:cNvGrpSpPr/>
            <p:nvPr/>
          </p:nvGrpSpPr>
          <p:grpSpPr>
            <a:xfrm>
              <a:off x="684100" y="4831893"/>
              <a:ext cx="1844366" cy="682206"/>
              <a:chOff x="1535125" y="3032800"/>
              <a:chExt cx="1844366" cy="682206"/>
            </a:xfrm>
          </p:grpSpPr>
          <p:sp>
            <p:nvSpPr>
              <p:cNvPr id="1504" name="Google Shape;1504;g21a6362f813_11_340"/>
              <p:cNvSpPr/>
              <p:nvPr/>
            </p:nvSpPr>
            <p:spPr>
              <a:xfrm>
                <a:off x="1535125" y="3032800"/>
                <a:ext cx="1844366" cy="682206"/>
              </a:xfrm>
              <a:custGeom>
                <a:rect b="b" l="l" r="r" t="t"/>
                <a:pathLst>
                  <a:path extrusionOk="0" h="19213" w="51943">
                    <a:moveTo>
                      <a:pt x="0" y="1"/>
                    </a:moveTo>
                    <a:lnTo>
                      <a:pt x="8139" y="9013"/>
                    </a:lnTo>
                    <a:lnTo>
                      <a:pt x="0" y="19213"/>
                    </a:lnTo>
                    <a:lnTo>
                      <a:pt x="51943" y="19213"/>
                    </a:lnTo>
                    <a:lnTo>
                      <a:pt x="51943" y="1"/>
                    </a:lnTo>
                    <a:close/>
                  </a:path>
                </a:pathLst>
              </a:custGeom>
              <a:solidFill>
                <a:srgbClr val="3661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g21a6362f813_11_340"/>
              <p:cNvSpPr/>
              <p:nvPr/>
            </p:nvSpPr>
            <p:spPr>
              <a:xfrm>
                <a:off x="2005225" y="3109707"/>
                <a:ext cx="1335843" cy="527144"/>
              </a:xfrm>
              <a:custGeom>
                <a:rect b="b" l="l" r="r" t="t"/>
                <a:pathLst>
                  <a:path extrusionOk="0" h="14846" w="36399">
                    <a:moveTo>
                      <a:pt x="2899" y="0"/>
                    </a:moveTo>
                    <a:cubicBezTo>
                      <a:pt x="1328" y="0"/>
                      <a:pt x="0" y="1328"/>
                      <a:pt x="0" y="2900"/>
                    </a:cubicBezTo>
                    <a:lnTo>
                      <a:pt x="0" y="11807"/>
                    </a:lnTo>
                    <a:cubicBezTo>
                      <a:pt x="0" y="13379"/>
                      <a:pt x="1328" y="14846"/>
                      <a:pt x="2899" y="14846"/>
                    </a:cubicBezTo>
                    <a:lnTo>
                      <a:pt x="33464" y="14846"/>
                    </a:lnTo>
                    <a:cubicBezTo>
                      <a:pt x="35071" y="14846"/>
                      <a:pt x="36398" y="13379"/>
                      <a:pt x="36398" y="11807"/>
                    </a:cubicBezTo>
                    <a:lnTo>
                      <a:pt x="36398" y="2900"/>
                    </a:lnTo>
                    <a:cubicBezTo>
                      <a:pt x="36398" y="1328"/>
                      <a:pt x="35071" y="0"/>
                      <a:pt x="3346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lang="en-US" sz="1600">
                    <a:latin typeface="Fira Sans Extra Condensed Medium"/>
                    <a:ea typeface="Fira Sans Extra Condensed Medium"/>
                    <a:cs typeface="Fira Sans Extra Condensed Medium"/>
                    <a:sym typeface="Fira Sans Extra Condensed Medium"/>
                  </a:rPr>
                  <a:t>Median of Loss</a:t>
                </a:r>
                <a:endParaRPr b="0" i="0" sz="1600" u="none" cap="none" strike="noStrike">
                  <a:solidFill>
                    <a:srgbClr val="000000"/>
                  </a:solidFill>
                  <a:latin typeface="Fira Sans Extra Condensed Medium"/>
                  <a:ea typeface="Fira Sans Extra Condensed Medium"/>
                  <a:cs typeface="Fira Sans Extra Condensed Medium"/>
                  <a:sym typeface="Fira Sans Extra Condensed Medium"/>
                </a:endParaRPr>
              </a:p>
            </p:txBody>
          </p:sp>
        </p:gr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09" name="Shape 1509"/>
        <p:cNvGrpSpPr/>
        <p:nvPr/>
      </p:nvGrpSpPr>
      <p:grpSpPr>
        <a:xfrm>
          <a:off x="0" y="0"/>
          <a:ext cx="0" cy="0"/>
          <a:chOff x="0" y="0"/>
          <a:chExt cx="0" cy="0"/>
        </a:xfrm>
      </p:grpSpPr>
      <p:sp>
        <p:nvSpPr>
          <p:cNvPr id="1510" name="Google Shape;1510;g21953eb5a11_0_1562"/>
          <p:cNvSpPr txBox="1"/>
          <p:nvPr/>
        </p:nvSpPr>
        <p:spPr>
          <a:xfrm>
            <a:off x="404091" y="1255057"/>
            <a:ext cx="3972300" cy="150000"/>
          </a:xfrm>
          <a:prstGeom prst="rect">
            <a:avLst/>
          </a:prstGeom>
          <a:noFill/>
          <a:ln>
            <a:noFill/>
          </a:ln>
        </p:spPr>
        <p:txBody>
          <a:bodyPr anchorCtr="0" anchor="t" bIns="0" lIns="0" spcFirstLastPara="1" rIns="0" wrap="square" tIns="11425">
            <a:spAutoFit/>
          </a:bodyPr>
          <a:lstStyle/>
          <a:p>
            <a:pPr indent="0" lvl="0" marL="12700" marR="0" rtl="0" algn="l">
              <a:lnSpc>
                <a:spcPct val="116700"/>
              </a:lnSpc>
              <a:spcBef>
                <a:spcPts val="0"/>
              </a:spcBef>
              <a:spcAft>
                <a:spcPts val="0"/>
              </a:spcAft>
              <a:buNone/>
            </a:pPr>
            <a:r>
              <a:t/>
            </a:r>
            <a:endParaRPr sz="900">
              <a:latin typeface="Gill Sans"/>
              <a:ea typeface="Gill Sans"/>
              <a:cs typeface="Gill Sans"/>
              <a:sym typeface="Gill Sans"/>
            </a:endParaRPr>
          </a:p>
        </p:txBody>
      </p:sp>
      <p:grpSp>
        <p:nvGrpSpPr>
          <p:cNvPr id="1511" name="Google Shape;1511;g21953eb5a11_0_1562"/>
          <p:cNvGrpSpPr/>
          <p:nvPr/>
        </p:nvGrpSpPr>
        <p:grpSpPr>
          <a:xfrm>
            <a:off x="0" y="0"/>
            <a:ext cx="9144091" cy="484579"/>
            <a:chOff x="0" y="0"/>
            <a:chExt cx="10058400" cy="549160"/>
          </a:xfrm>
        </p:grpSpPr>
        <p:pic>
          <p:nvPicPr>
            <p:cNvPr id="1512" name="Google Shape;1512;g21953eb5a11_0_1562"/>
            <p:cNvPicPr preferRelativeResize="0"/>
            <p:nvPr/>
          </p:nvPicPr>
          <p:blipFill rotWithShape="1">
            <a:blip r:embed="rId3">
              <a:alphaModFix/>
            </a:blip>
            <a:srcRect b="0" l="0" r="0" t="0"/>
            <a:stretch/>
          </p:blipFill>
          <p:spPr>
            <a:xfrm>
              <a:off x="9354311" y="425875"/>
              <a:ext cx="246888" cy="123285"/>
            </a:xfrm>
            <a:prstGeom prst="rect">
              <a:avLst/>
            </a:prstGeom>
            <a:noFill/>
            <a:ln>
              <a:noFill/>
            </a:ln>
          </p:spPr>
        </p:pic>
        <p:sp>
          <p:nvSpPr>
            <p:cNvPr id="1513" name="Google Shape;1513;g21953eb5a11_0_1562"/>
            <p:cNvSpPr/>
            <p:nvPr/>
          </p:nvSpPr>
          <p:spPr>
            <a:xfrm>
              <a:off x="0" y="0"/>
              <a:ext cx="10058400" cy="179705"/>
            </a:xfrm>
            <a:custGeom>
              <a:rect b="b" l="l" r="r" t="t"/>
              <a:pathLst>
                <a:path extrusionOk="0" h="179705" w="10058400">
                  <a:moveTo>
                    <a:pt x="0" y="179324"/>
                  </a:moveTo>
                  <a:lnTo>
                    <a:pt x="10058400" y="179324"/>
                  </a:lnTo>
                  <a:lnTo>
                    <a:pt x="10058400" y="0"/>
                  </a:lnTo>
                  <a:lnTo>
                    <a:pt x="0" y="0"/>
                  </a:lnTo>
                  <a:lnTo>
                    <a:pt x="0" y="179324"/>
                  </a:lnTo>
                  <a:close/>
                </a:path>
              </a:pathLst>
            </a:custGeom>
            <a:solidFill>
              <a:srgbClr val="29B5E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300"/>
            </a:p>
          </p:txBody>
        </p:sp>
      </p:grpSp>
      <p:sp>
        <p:nvSpPr>
          <p:cNvPr id="1514" name="Google Shape;1514;g21953eb5a11_0_1562"/>
          <p:cNvSpPr txBox="1"/>
          <p:nvPr/>
        </p:nvSpPr>
        <p:spPr>
          <a:xfrm>
            <a:off x="385900" y="1020150"/>
            <a:ext cx="5744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a:solidFill>
                  <a:schemeClr val="dk2"/>
                </a:solidFill>
                <a:latin typeface="Gill Sans"/>
                <a:ea typeface="Gill Sans"/>
                <a:cs typeface="Gill Sans"/>
                <a:sym typeface="Gill Sans"/>
              </a:rPr>
              <a:t>To avoid skewed dataset, missing data were dropped.</a:t>
            </a:r>
            <a:endParaRPr sz="1300">
              <a:solidFill>
                <a:schemeClr val="dk2"/>
              </a:solidFill>
              <a:latin typeface="Gill Sans"/>
              <a:ea typeface="Gill Sans"/>
              <a:cs typeface="Gill Sans"/>
              <a:sym typeface="Gill Sans"/>
            </a:endParaRPr>
          </a:p>
        </p:txBody>
      </p:sp>
      <p:pic>
        <p:nvPicPr>
          <p:cNvPr id="1515" name="Google Shape;1515;g21953eb5a11_0_1562"/>
          <p:cNvPicPr preferRelativeResize="0"/>
          <p:nvPr/>
        </p:nvPicPr>
        <p:blipFill>
          <a:blip r:embed="rId4">
            <a:alphaModFix/>
          </a:blip>
          <a:stretch>
            <a:fillRect/>
          </a:stretch>
        </p:blipFill>
        <p:spPr>
          <a:xfrm>
            <a:off x="443550" y="1629575"/>
            <a:ext cx="3583599" cy="4717449"/>
          </a:xfrm>
          <a:prstGeom prst="rect">
            <a:avLst/>
          </a:prstGeom>
          <a:noFill/>
          <a:ln>
            <a:noFill/>
          </a:ln>
        </p:spPr>
      </p:pic>
      <p:sp>
        <p:nvSpPr>
          <p:cNvPr id="1516" name="Google Shape;1516;g21953eb5a11_0_1562"/>
          <p:cNvSpPr/>
          <p:nvPr/>
        </p:nvSpPr>
        <p:spPr>
          <a:xfrm>
            <a:off x="959400" y="6076275"/>
            <a:ext cx="426300" cy="165900"/>
          </a:xfrm>
          <a:prstGeom prst="ellipse">
            <a:avLst/>
          </a:prstGeom>
          <a:noFill/>
          <a:ln cap="flat" cmpd="sng" w="28575">
            <a:solidFill>
              <a:srgbClr val="94C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517" name="Google Shape;1517;g21953eb5a11_0_1562"/>
          <p:cNvGraphicFramePr/>
          <p:nvPr/>
        </p:nvGraphicFramePr>
        <p:xfrm>
          <a:off x="4115775" y="1756200"/>
          <a:ext cx="3000000" cy="3000000"/>
        </p:xfrm>
        <a:graphic>
          <a:graphicData uri="http://schemas.openxmlformats.org/drawingml/2006/table">
            <a:tbl>
              <a:tblPr>
                <a:noFill/>
                <a:tableStyleId>{4807D4CA-BC4D-400A-AB56-2E78A918BFF4}</a:tableStyleId>
              </a:tblPr>
              <a:tblGrid>
                <a:gridCol w="2396550"/>
                <a:gridCol w="2396550"/>
              </a:tblGrid>
              <a:tr h="320025">
                <a:tc>
                  <a:txBody>
                    <a:bodyPr/>
                    <a:lstStyle/>
                    <a:p>
                      <a:pPr indent="0" lvl="0" marL="0" rtl="0" algn="l">
                        <a:spcBef>
                          <a:spcPts val="0"/>
                        </a:spcBef>
                        <a:spcAft>
                          <a:spcPts val="0"/>
                        </a:spcAft>
                        <a:buNone/>
                      </a:pPr>
                      <a:r>
                        <a:rPr lang="en-US" sz="900">
                          <a:latin typeface="Lucida Sans"/>
                          <a:ea typeface="Lucida Sans"/>
                          <a:cs typeface="Lucida Sans"/>
                          <a:sym typeface="Lucida Sans"/>
                        </a:rPr>
                        <a:t>Very High</a:t>
                      </a:r>
                      <a:endParaRPr sz="900">
                        <a:latin typeface="Lucida Sans"/>
                        <a:ea typeface="Lucida Sans"/>
                        <a:cs typeface="Lucida Sans"/>
                        <a:sym typeface="Lucida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96C957"/>
                    </a:solidFill>
                  </a:tcPr>
                </a:tc>
                <a:tc>
                  <a:txBody>
                    <a:bodyPr/>
                    <a:lstStyle/>
                    <a:p>
                      <a:pPr indent="0" lvl="0" marL="0" rtl="0" algn="l">
                        <a:spcBef>
                          <a:spcPts val="0"/>
                        </a:spcBef>
                        <a:spcAft>
                          <a:spcPts val="0"/>
                        </a:spcAft>
                        <a:buNone/>
                      </a:pPr>
                      <a:r>
                        <a:rPr lang="en-US" sz="900">
                          <a:latin typeface="Lucida Sans"/>
                          <a:ea typeface="Lucida Sans"/>
                          <a:cs typeface="Lucida Sans"/>
                          <a:sym typeface="Lucida Sans"/>
                        </a:rPr>
                        <a:t>Very Low</a:t>
                      </a:r>
                      <a:endParaRPr sz="900">
                        <a:latin typeface="Lucida Sans"/>
                        <a:ea typeface="Lucida Sans"/>
                        <a:cs typeface="Lucida Sans"/>
                        <a:sym typeface="Lucida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96C957"/>
                    </a:solidFill>
                  </a:tcPr>
                </a:tc>
              </a:tr>
              <a:tr h="320025">
                <a:tc>
                  <a:txBody>
                    <a:bodyPr/>
                    <a:lstStyle/>
                    <a:p>
                      <a:pPr indent="0" lvl="0" marL="0" rtl="0" algn="l">
                        <a:spcBef>
                          <a:spcPts val="0"/>
                        </a:spcBef>
                        <a:spcAft>
                          <a:spcPts val="0"/>
                        </a:spcAft>
                        <a:buNone/>
                      </a:pPr>
                      <a:r>
                        <a:rPr lang="en-US" sz="900">
                          <a:latin typeface="Lucida Sans"/>
                          <a:ea typeface="Lucida Sans"/>
                          <a:cs typeface="Lucida Sans"/>
                          <a:sym typeface="Lucida Sans"/>
                        </a:rPr>
                        <a:t>Relatively High</a:t>
                      </a:r>
                      <a:endParaRPr sz="900">
                        <a:latin typeface="Lucida Sans"/>
                        <a:ea typeface="Lucida Sans"/>
                        <a:cs typeface="Lucida Sans"/>
                        <a:sym typeface="Lucida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96C957"/>
                    </a:solidFill>
                  </a:tcPr>
                </a:tc>
                <a:tc>
                  <a:txBody>
                    <a:bodyPr/>
                    <a:lstStyle/>
                    <a:p>
                      <a:pPr indent="0" lvl="0" marL="0" rtl="0" algn="l">
                        <a:spcBef>
                          <a:spcPts val="0"/>
                        </a:spcBef>
                        <a:spcAft>
                          <a:spcPts val="0"/>
                        </a:spcAft>
                        <a:buNone/>
                      </a:pPr>
                      <a:r>
                        <a:rPr lang="en-US" sz="900">
                          <a:latin typeface="Lucida Sans"/>
                          <a:ea typeface="Lucida Sans"/>
                          <a:cs typeface="Lucida Sans"/>
                          <a:sym typeface="Lucida Sans"/>
                        </a:rPr>
                        <a:t>No Expected Annual Loss</a:t>
                      </a:r>
                      <a:endParaRPr sz="900">
                        <a:latin typeface="Lucida Sans"/>
                        <a:ea typeface="Lucida Sans"/>
                        <a:cs typeface="Lucida Sans"/>
                        <a:sym typeface="Lucida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DDECC9"/>
                    </a:solidFill>
                  </a:tcPr>
                </a:tc>
              </a:tr>
              <a:tr h="320025">
                <a:tc>
                  <a:txBody>
                    <a:bodyPr/>
                    <a:lstStyle/>
                    <a:p>
                      <a:pPr indent="0" lvl="0" marL="0" rtl="0" algn="l">
                        <a:spcBef>
                          <a:spcPts val="0"/>
                        </a:spcBef>
                        <a:spcAft>
                          <a:spcPts val="0"/>
                        </a:spcAft>
                        <a:buNone/>
                      </a:pPr>
                      <a:r>
                        <a:rPr lang="en-US" sz="900">
                          <a:latin typeface="Lucida Sans"/>
                          <a:ea typeface="Lucida Sans"/>
                          <a:cs typeface="Lucida Sans"/>
                          <a:sym typeface="Lucida Sans"/>
                        </a:rPr>
                        <a:t>Relatively Moderate</a:t>
                      </a:r>
                      <a:endParaRPr sz="900">
                        <a:latin typeface="Lucida Sans"/>
                        <a:ea typeface="Lucida Sans"/>
                        <a:cs typeface="Lucida Sans"/>
                        <a:sym typeface="Lucida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96C957"/>
                    </a:solidFill>
                  </a:tcPr>
                </a:tc>
                <a:tc>
                  <a:txBody>
                    <a:bodyPr/>
                    <a:lstStyle/>
                    <a:p>
                      <a:pPr indent="0" lvl="0" marL="0" rtl="0" algn="l">
                        <a:spcBef>
                          <a:spcPts val="0"/>
                        </a:spcBef>
                        <a:spcAft>
                          <a:spcPts val="0"/>
                        </a:spcAft>
                        <a:buNone/>
                      </a:pPr>
                      <a:r>
                        <a:rPr lang="en-US" sz="900">
                          <a:latin typeface="Lucida Sans"/>
                          <a:ea typeface="Lucida Sans"/>
                          <a:cs typeface="Lucida Sans"/>
                          <a:sym typeface="Lucida Sans"/>
                        </a:rPr>
                        <a:t>Not Applicable</a:t>
                      </a:r>
                      <a:endParaRPr sz="900">
                        <a:latin typeface="Lucida Sans"/>
                        <a:ea typeface="Lucida Sans"/>
                        <a:cs typeface="Lucida Sans"/>
                        <a:sym typeface="Lucida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DDECC9"/>
                    </a:solidFill>
                  </a:tcPr>
                </a:tc>
              </a:tr>
              <a:tr h="320025">
                <a:tc>
                  <a:txBody>
                    <a:bodyPr/>
                    <a:lstStyle/>
                    <a:p>
                      <a:pPr indent="0" lvl="0" marL="0" rtl="0" algn="l">
                        <a:spcBef>
                          <a:spcPts val="0"/>
                        </a:spcBef>
                        <a:spcAft>
                          <a:spcPts val="0"/>
                        </a:spcAft>
                        <a:buNone/>
                      </a:pPr>
                      <a:r>
                        <a:rPr lang="en-US" sz="900">
                          <a:latin typeface="Lucida Sans"/>
                          <a:ea typeface="Lucida Sans"/>
                          <a:cs typeface="Lucida Sans"/>
                          <a:sym typeface="Lucida Sans"/>
                        </a:rPr>
                        <a:t>Relatively Low</a:t>
                      </a:r>
                      <a:endParaRPr sz="900">
                        <a:latin typeface="Lucida Sans"/>
                        <a:ea typeface="Lucida Sans"/>
                        <a:cs typeface="Lucida Sans"/>
                        <a:sym typeface="Lucida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96C957"/>
                    </a:solidFill>
                  </a:tcPr>
                </a:tc>
                <a:tc>
                  <a:txBody>
                    <a:bodyPr/>
                    <a:lstStyle/>
                    <a:p>
                      <a:pPr indent="0" lvl="0" marL="0" rtl="0" algn="l">
                        <a:spcBef>
                          <a:spcPts val="0"/>
                        </a:spcBef>
                        <a:spcAft>
                          <a:spcPts val="0"/>
                        </a:spcAft>
                        <a:buNone/>
                      </a:pPr>
                      <a:r>
                        <a:rPr lang="en-US" sz="900">
                          <a:latin typeface="Lucida Sans"/>
                          <a:ea typeface="Lucida Sans"/>
                          <a:cs typeface="Lucida Sans"/>
                          <a:sym typeface="Lucida Sans"/>
                        </a:rPr>
                        <a:t>Insufficient Data</a:t>
                      </a:r>
                      <a:endParaRPr sz="900">
                        <a:latin typeface="Lucida Sans"/>
                        <a:ea typeface="Lucida Sans"/>
                        <a:cs typeface="Lucida Sans"/>
                        <a:sym typeface="Lucida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DDECC9"/>
                    </a:solidFill>
                  </a:tcPr>
                </a:tc>
              </a:tr>
            </a:tbl>
          </a:graphicData>
        </a:graphic>
      </p:graphicFrame>
      <p:sp>
        <p:nvSpPr>
          <p:cNvPr id="1518" name="Google Shape;1518;g21953eb5a11_0_1562"/>
          <p:cNvSpPr/>
          <p:nvPr/>
        </p:nvSpPr>
        <p:spPr>
          <a:xfrm>
            <a:off x="6263625" y="3221725"/>
            <a:ext cx="497400" cy="900300"/>
          </a:xfrm>
          <a:prstGeom prst="downArrow">
            <a:avLst>
              <a:gd fmla="val 50000" name="adj1"/>
              <a:gd fmla="val 50000" name="adj2"/>
            </a:avLst>
          </a:prstGeom>
          <a:solidFill>
            <a:srgbClr val="29B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519" name="Google Shape;1519;g21953eb5a11_0_1562"/>
          <p:cNvGraphicFramePr/>
          <p:nvPr/>
        </p:nvGraphicFramePr>
        <p:xfrm>
          <a:off x="5278438" y="4307438"/>
          <a:ext cx="3000000" cy="3000000"/>
        </p:xfrm>
        <a:graphic>
          <a:graphicData uri="http://schemas.openxmlformats.org/drawingml/2006/table">
            <a:tbl>
              <a:tblPr>
                <a:noFill/>
                <a:tableStyleId>{4807D4CA-BC4D-400A-AB56-2E78A918BFF4}</a:tableStyleId>
              </a:tblPr>
              <a:tblGrid>
                <a:gridCol w="2620175"/>
              </a:tblGrid>
              <a:tr h="363025">
                <a:tc>
                  <a:txBody>
                    <a:bodyPr/>
                    <a:lstStyle/>
                    <a:p>
                      <a:pPr indent="0" lvl="0" marL="0" rtl="0" algn="l">
                        <a:spcBef>
                          <a:spcPts val="0"/>
                        </a:spcBef>
                        <a:spcAft>
                          <a:spcPts val="0"/>
                        </a:spcAft>
                        <a:buNone/>
                      </a:pPr>
                      <a:r>
                        <a:rPr lang="en-US" sz="900">
                          <a:latin typeface="Lucida Sans"/>
                          <a:ea typeface="Lucida Sans"/>
                          <a:cs typeface="Lucida Sans"/>
                          <a:sym typeface="Lucida Sans"/>
                        </a:rPr>
                        <a:t>Very High</a:t>
                      </a:r>
                      <a:endParaRPr sz="900">
                        <a:latin typeface="Lucida Sans"/>
                        <a:ea typeface="Lucida Sans"/>
                        <a:cs typeface="Lucida Sans"/>
                        <a:sym typeface="Lucida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96D9F4"/>
                    </a:solidFill>
                  </a:tcPr>
                </a:tc>
              </a:tr>
              <a:tr h="363025">
                <a:tc>
                  <a:txBody>
                    <a:bodyPr/>
                    <a:lstStyle/>
                    <a:p>
                      <a:pPr indent="0" lvl="0" marL="0" rtl="0" algn="l">
                        <a:spcBef>
                          <a:spcPts val="0"/>
                        </a:spcBef>
                        <a:spcAft>
                          <a:spcPts val="0"/>
                        </a:spcAft>
                        <a:buNone/>
                      </a:pPr>
                      <a:r>
                        <a:rPr lang="en-US" sz="900">
                          <a:latin typeface="Lucida Sans"/>
                          <a:ea typeface="Lucida Sans"/>
                          <a:cs typeface="Lucida Sans"/>
                          <a:sym typeface="Lucida Sans"/>
                        </a:rPr>
                        <a:t>Relatively High</a:t>
                      </a:r>
                      <a:endParaRPr sz="900">
                        <a:latin typeface="Lucida Sans"/>
                        <a:ea typeface="Lucida Sans"/>
                        <a:cs typeface="Lucida Sans"/>
                        <a:sym typeface="Lucida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96D9F4"/>
                    </a:solidFill>
                  </a:tcPr>
                </a:tc>
              </a:tr>
              <a:tr h="363025">
                <a:tc>
                  <a:txBody>
                    <a:bodyPr/>
                    <a:lstStyle/>
                    <a:p>
                      <a:pPr indent="0" lvl="0" marL="0" rtl="0" algn="l">
                        <a:spcBef>
                          <a:spcPts val="0"/>
                        </a:spcBef>
                        <a:spcAft>
                          <a:spcPts val="0"/>
                        </a:spcAft>
                        <a:buNone/>
                      </a:pPr>
                      <a:r>
                        <a:rPr lang="en-US" sz="900">
                          <a:latin typeface="Lucida Sans"/>
                          <a:ea typeface="Lucida Sans"/>
                          <a:cs typeface="Lucida Sans"/>
                          <a:sym typeface="Lucida Sans"/>
                        </a:rPr>
                        <a:t>Relatively Moderate</a:t>
                      </a:r>
                      <a:endParaRPr sz="900">
                        <a:latin typeface="Lucida Sans"/>
                        <a:ea typeface="Lucida Sans"/>
                        <a:cs typeface="Lucida Sans"/>
                        <a:sym typeface="Lucida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96D9F4"/>
                    </a:solidFill>
                  </a:tcPr>
                </a:tc>
              </a:tr>
              <a:tr h="363025">
                <a:tc>
                  <a:txBody>
                    <a:bodyPr/>
                    <a:lstStyle/>
                    <a:p>
                      <a:pPr indent="0" lvl="0" marL="0" rtl="0" algn="l">
                        <a:spcBef>
                          <a:spcPts val="0"/>
                        </a:spcBef>
                        <a:spcAft>
                          <a:spcPts val="0"/>
                        </a:spcAft>
                        <a:buNone/>
                      </a:pPr>
                      <a:r>
                        <a:rPr lang="en-US" sz="900">
                          <a:latin typeface="Lucida Sans"/>
                          <a:ea typeface="Lucida Sans"/>
                          <a:cs typeface="Lucida Sans"/>
                          <a:sym typeface="Lucida Sans"/>
                        </a:rPr>
                        <a:t>Relatively Low</a:t>
                      </a:r>
                      <a:endParaRPr sz="900">
                        <a:latin typeface="Lucida Sans"/>
                        <a:ea typeface="Lucida Sans"/>
                        <a:cs typeface="Lucida Sans"/>
                        <a:sym typeface="Lucida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96D9F4"/>
                    </a:solidFill>
                  </a:tcPr>
                </a:tc>
              </a:tr>
              <a:tr h="363025">
                <a:tc>
                  <a:txBody>
                    <a:bodyPr/>
                    <a:lstStyle/>
                    <a:p>
                      <a:pPr indent="0" lvl="0" marL="0" rtl="0" algn="l">
                        <a:spcBef>
                          <a:spcPts val="0"/>
                        </a:spcBef>
                        <a:spcAft>
                          <a:spcPts val="0"/>
                        </a:spcAft>
                        <a:buNone/>
                      </a:pPr>
                      <a:r>
                        <a:rPr lang="en-US" sz="900">
                          <a:latin typeface="Lucida Sans"/>
                          <a:ea typeface="Lucida Sans"/>
                          <a:cs typeface="Lucida Sans"/>
                          <a:sym typeface="Lucida Sans"/>
                        </a:rPr>
                        <a:t>Very Low</a:t>
                      </a:r>
                      <a:endParaRPr sz="900">
                        <a:latin typeface="Lucida Sans"/>
                        <a:ea typeface="Lucida Sans"/>
                        <a:cs typeface="Lucida Sans"/>
                        <a:sym typeface="Lucida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96D9F4"/>
                    </a:solidFill>
                  </a:tcPr>
                </a:tc>
              </a:tr>
            </a:tbl>
          </a:graphicData>
        </a:graphic>
      </p:graphicFrame>
      <p:sp>
        <p:nvSpPr>
          <p:cNvPr id="1520" name="Google Shape;1520;g21953eb5a11_0_1562"/>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rtl="0" algn="l">
              <a:lnSpc>
                <a:spcPct val="100000"/>
              </a:lnSpc>
              <a:spcBef>
                <a:spcPts val="0"/>
              </a:spcBef>
              <a:spcAft>
                <a:spcPts val="0"/>
              </a:spcAft>
              <a:buNone/>
            </a:pPr>
            <a:r>
              <a:rPr lang="en-US"/>
              <a:t>Mortgage Climate Risk Report</a:t>
            </a:r>
            <a:endParaRPr/>
          </a:p>
        </p:txBody>
      </p:sp>
      <p:sp>
        <p:nvSpPr>
          <p:cNvPr id="1521" name="Google Shape;1521;g21953eb5a11_0_1562"/>
          <p:cNvSpPr txBox="1"/>
          <p:nvPr>
            <p:ph idx="12" type="sldNum"/>
          </p:nvPr>
        </p:nvSpPr>
        <p:spPr>
          <a:xfrm>
            <a:off x="8009501" y="6482075"/>
            <a:ext cx="921300" cy="143700"/>
          </a:xfrm>
          <a:prstGeom prst="rect">
            <a:avLst/>
          </a:prstGeom>
          <a:noFill/>
          <a:ln>
            <a:noFill/>
          </a:ln>
        </p:spPr>
        <p:txBody>
          <a:bodyPr anchorCtr="0" anchor="t" bIns="0" lIns="0" spcFirstLastPara="1" rIns="0" wrap="square" tIns="5125">
            <a:spAutoFit/>
          </a:bodyPr>
          <a:lstStyle/>
          <a:p>
            <a:pPr indent="0" lvl="0" marL="12700" rtl="0" algn="l">
              <a:lnSpc>
                <a:spcPct val="100000"/>
              </a:lnSpc>
              <a:spcBef>
                <a:spcPts val="0"/>
              </a:spcBef>
              <a:spcAft>
                <a:spcPts val="0"/>
              </a:spcAft>
              <a:buNone/>
            </a:pPr>
            <a:r>
              <a:rPr lang="en-US"/>
              <a:t>Mar 2023 | </a:t>
            </a:r>
            <a:fld id="{00000000-1234-1234-1234-123412341234}" type="slidenum">
              <a:rPr lang="en-US"/>
              <a:t>‹#›</a:t>
            </a:fld>
            <a:endParaRPr/>
          </a:p>
        </p:txBody>
      </p:sp>
      <p:sp>
        <p:nvSpPr>
          <p:cNvPr id="1522" name="Google Shape;1522;g21953eb5a11_0_1562"/>
          <p:cNvSpPr txBox="1"/>
          <p:nvPr>
            <p:ph type="title"/>
          </p:nvPr>
        </p:nvSpPr>
        <p:spPr>
          <a:xfrm>
            <a:off x="293730" y="165065"/>
            <a:ext cx="7578000" cy="381000"/>
          </a:xfrm>
          <a:prstGeom prst="rect">
            <a:avLst/>
          </a:prstGeom>
          <a:noFill/>
          <a:ln>
            <a:noFill/>
          </a:ln>
        </p:spPr>
        <p:txBody>
          <a:bodyPr anchorCtr="0" anchor="t" bIns="0" lIns="0" spcFirstLastPara="1" rIns="0" wrap="square" tIns="11425">
            <a:spAutoFit/>
          </a:bodyPr>
          <a:lstStyle/>
          <a:p>
            <a:pPr indent="0" lvl="0" marL="0" rtl="0" algn="l">
              <a:spcBef>
                <a:spcPts val="0"/>
              </a:spcBef>
              <a:spcAft>
                <a:spcPts val="0"/>
              </a:spcAft>
              <a:buNone/>
            </a:pPr>
            <a:r>
              <a:rPr lang="en-US" sz="2400"/>
              <a:t>Hazard Modelling - Data Cleaning</a:t>
            </a:r>
            <a:endParaRPr sz="2400">
              <a:solidFill>
                <a:srgbClr val="24467D"/>
              </a:solidFill>
              <a:latin typeface="Gill Sans"/>
              <a:ea typeface="Gill Sans"/>
              <a:cs typeface="Gill Sans"/>
              <a:sym typeface="Gill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6" name="Shape 166"/>
        <p:cNvGrpSpPr/>
        <p:nvPr/>
      </p:nvGrpSpPr>
      <p:grpSpPr>
        <a:xfrm>
          <a:off x="0" y="0"/>
          <a:ext cx="0" cy="0"/>
          <a:chOff x="0" y="0"/>
          <a:chExt cx="0" cy="0"/>
        </a:xfrm>
      </p:grpSpPr>
      <p:sp>
        <p:nvSpPr>
          <p:cNvPr id="167" name="Google Shape;167;g21953eb5a11_0_85"/>
          <p:cNvSpPr txBox="1"/>
          <p:nvPr>
            <p:ph idx="12" type="sldNum"/>
          </p:nvPr>
        </p:nvSpPr>
        <p:spPr>
          <a:xfrm>
            <a:off x="7281357" y="5719477"/>
            <a:ext cx="696000" cy="282300"/>
          </a:xfrm>
          <a:prstGeom prst="rect">
            <a:avLst/>
          </a:prstGeom>
          <a:noFill/>
          <a:ln>
            <a:noFill/>
          </a:ln>
        </p:spPr>
        <p:txBody>
          <a:bodyPr anchorCtr="0" anchor="t" bIns="0" lIns="0" spcFirstLastPara="1" rIns="0" wrap="square" tIns="5125">
            <a:spAutoFit/>
          </a:bodyPr>
          <a:lstStyle/>
          <a:p>
            <a:pPr indent="0" lvl="0" marL="12700" rtl="0" algn="l">
              <a:spcBef>
                <a:spcPts val="0"/>
              </a:spcBef>
              <a:spcAft>
                <a:spcPts val="0"/>
              </a:spcAft>
              <a:buClr>
                <a:srgbClr val="000000"/>
              </a:buClr>
              <a:buFont typeface="Arial"/>
              <a:buNone/>
            </a:pPr>
            <a:r>
              <a:rPr lang="en-US"/>
              <a:t>Feb 2023 | </a:t>
            </a:r>
            <a:fld id="{00000000-1234-1234-1234-123412341234}" type="slidenum">
              <a:rPr lang="en-US"/>
              <a:t>‹#›</a:t>
            </a:fld>
            <a:endParaRPr b="1">
              <a:solidFill>
                <a:srgbClr val="7E7E7E"/>
              </a:solidFill>
              <a:latin typeface="Arial"/>
              <a:ea typeface="Arial"/>
              <a:cs typeface="Arial"/>
              <a:sym typeface="Arial"/>
            </a:endParaRPr>
          </a:p>
        </p:txBody>
      </p:sp>
      <p:grpSp>
        <p:nvGrpSpPr>
          <p:cNvPr id="168" name="Google Shape;168;g21953eb5a11_0_85"/>
          <p:cNvGrpSpPr/>
          <p:nvPr/>
        </p:nvGrpSpPr>
        <p:grpSpPr>
          <a:xfrm>
            <a:off x="0" y="0"/>
            <a:ext cx="9144091" cy="6271593"/>
            <a:chOff x="0" y="0"/>
            <a:chExt cx="10058400" cy="7107426"/>
          </a:xfrm>
        </p:grpSpPr>
        <p:sp>
          <p:nvSpPr>
            <p:cNvPr id="169" name="Google Shape;169;g21953eb5a11_0_85"/>
            <p:cNvSpPr/>
            <p:nvPr/>
          </p:nvSpPr>
          <p:spPr>
            <a:xfrm>
              <a:off x="461772" y="7107426"/>
              <a:ext cx="9139555" cy="0"/>
            </a:xfrm>
            <a:custGeom>
              <a:rect b="b" l="l" r="r" t="t"/>
              <a:pathLst>
                <a:path extrusionOk="0" h="120000" w="9139555">
                  <a:moveTo>
                    <a:pt x="0" y="0"/>
                  </a:moveTo>
                  <a:lnTo>
                    <a:pt x="9139428" y="0"/>
                  </a:lnTo>
                </a:path>
              </a:pathLst>
            </a:custGeom>
            <a:noFill/>
            <a:ln cap="flat" cmpd="sng" w="9525">
              <a:solidFill>
                <a:srgbClr val="A1A0A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300"/>
            </a:p>
          </p:txBody>
        </p:sp>
        <p:pic>
          <p:nvPicPr>
            <p:cNvPr id="170" name="Google Shape;170;g21953eb5a11_0_85"/>
            <p:cNvPicPr preferRelativeResize="0"/>
            <p:nvPr/>
          </p:nvPicPr>
          <p:blipFill rotWithShape="1">
            <a:blip r:embed="rId3">
              <a:alphaModFix/>
            </a:blip>
            <a:srcRect b="0" l="0" r="0" t="0"/>
            <a:stretch/>
          </p:blipFill>
          <p:spPr>
            <a:xfrm>
              <a:off x="9354311" y="425875"/>
              <a:ext cx="246888" cy="123285"/>
            </a:xfrm>
            <a:prstGeom prst="rect">
              <a:avLst/>
            </a:prstGeom>
            <a:noFill/>
            <a:ln>
              <a:noFill/>
            </a:ln>
          </p:spPr>
        </p:pic>
        <p:sp>
          <p:nvSpPr>
            <p:cNvPr id="171" name="Google Shape;171;g21953eb5a11_0_85"/>
            <p:cNvSpPr/>
            <p:nvPr/>
          </p:nvSpPr>
          <p:spPr>
            <a:xfrm>
              <a:off x="0" y="0"/>
              <a:ext cx="10058400" cy="179705"/>
            </a:xfrm>
            <a:custGeom>
              <a:rect b="b" l="l" r="r" t="t"/>
              <a:pathLst>
                <a:path extrusionOk="0" h="179705" w="10058400">
                  <a:moveTo>
                    <a:pt x="0" y="179324"/>
                  </a:moveTo>
                  <a:lnTo>
                    <a:pt x="10058400" y="179324"/>
                  </a:lnTo>
                  <a:lnTo>
                    <a:pt x="10058400" y="0"/>
                  </a:lnTo>
                  <a:lnTo>
                    <a:pt x="0" y="0"/>
                  </a:lnTo>
                  <a:lnTo>
                    <a:pt x="0" y="179324"/>
                  </a:lnTo>
                  <a:close/>
                </a:path>
              </a:pathLst>
            </a:custGeom>
            <a:solidFill>
              <a:srgbClr val="29B5E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300"/>
            </a:p>
          </p:txBody>
        </p:sp>
      </p:grpSp>
      <p:sp>
        <p:nvSpPr>
          <p:cNvPr id="172" name="Google Shape;172;g21953eb5a11_0_85"/>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rtl="0" algn="l">
              <a:lnSpc>
                <a:spcPct val="100000"/>
              </a:lnSpc>
              <a:spcBef>
                <a:spcPts val="0"/>
              </a:spcBef>
              <a:spcAft>
                <a:spcPts val="0"/>
              </a:spcAft>
              <a:buNone/>
            </a:pPr>
            <a:r>
              <a:rPr lang="en-US"/>
              <a:t>Mortgage Climate Risk Report</a:t>
            </a:r>
            <a:endParaRPr/>
          </a:p>
        </p:txBody>
      </p:sp>
      <p:sp>
        <p:nvSpPr>
          <p:cNvPr id="173" name="Google Shape;173;g21953eb5a11_0_85"/>
          <p:cNvSpPr txBox="1"/>
          <p:nvPr>
            <p:ph idx="12" type="sldNum"/>
          </p:nvPr>
        </p:nvSpPr>
        <p:spPr>
          <a:xfrm>
            <a:off x="8009493" y="6482074"/>
            <a:ext cx="765600" cy="143700"/>
          </a:xfrm>
          <a:prstGeom prst="rect">
            <a:avLst/>
          </a:prstGeom>
          <a:noFill/>
          <a:ln>
            <a:noFill/>
          </a:ln>
        </p:spPr>
        <p:txBody>
          <a:bodyPr anchorCtr="0" anchor="t" bIns="0" lIns="0" spcFirstLastPara="1" rIns="0" wrap="square" tIns="5125">
            <a:spAutoFit/>
          </a:bodyPr>
          <a:lstStyle/>
          <a:p>
            <a:pPr indent="0" lvl="0" marL="12700" rtl="0" algn="l">
              <a:lnSpc>
                <a:spcPct val="100000"/>
              </a:lnSpc>
              <a:spcBef>
                <a:spcPts val="0"/>
              </a:spcBef>
              <a:spcAft>
                <a:spcPts val="0"/>
              </a:spcAft>
              <a:buNone/>
            </a:pPr>
            <a:r>
              <a:rPr lang="en-US"/>
              <a:t>Mar 2023 | </a:t>
            </a:r>
            <a:fld id="{00000000-1234-1234-1234-123412341234}" type="slidenum">
              <a:rPr lang="en-US"/>
              <a:t>‹#›</a:t>
            </a:fld>
            <a:endParaRPr/>
          </a:p>
        </p:txBody>
      </p:sp>
      <p:pic>
        <p:nvPicPr>
          <p:cNvPr id="174" name="Google Shape;174;g21953eb5a11_0_85"/>
          <p:cNvPicPr preferRelativeResize="0"/>
          <p:nvPr/>
        </p:nvPicPr>
        <p:blipFill rotWithShape="1">
          <a:blip r:embed="rId4">
            <a:alphaModFix/>
          </a:blip>
          <a:srcRect b="0" l="0" r="0" t="0"/>
          <a:stretch/>
        </p:blipFill>
        <p:spPr>
          <a:xfrm>
            <a:off x="70447" y="1369614"/>
            <a:ext cx="161511" cy="209536"/>
          </a:xfrm>
          <a:prstGeom prst="rect">
            <a:avLst/>
          </a:prstGeom>
          <a:noFill/>
          <a:ln>
            <a:noFill/>
          </a:ln>
        </p:spPr>
      </p:pic>
      <p:sp>
        <p:nvSpPr>
          <p:cNvPr id="175" name="Google Shape;175;g21953eb5a11_0_85"/>
          <p:cNvSpPr txBox="1"/>
          <p:nvPr/>
        </p:nvSpPr>
        <p:spPr>
          <a:xfrm>
            <a:off x="242536" y="1252875"/>
            <a:ext cx="5544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rgbClr val="1FB5E8"/>
                </a:solidFill>
              </a:rPr>
              <a:t>Rising Topic:</a:t>
            </a:r>
            <a:r>
              <a:rPr lang="en-US" sz="1600"/>
              <a:t> Climate Change continues to be at the top of the global agenda, and the risks associated with natural hazards should not be overlooked.</a:t>
            </a:r>
            <a:endParaRPr sz="1600"/>
          </a:p>
        </p:txBody>
      </p:sp>
      <p:pic>
        <p:nvPicPr>
          <p:cNvPr id="176" name="Google Shape;176;g21953eb5a11_0_85"/>
          <p:cNvPicPr preferRelativeResize="0"/>
          <p:nvPr/>
        </p:nvPicPr>
        <p:blipFill rotWithShape="1">
          <a:blip r:embed="rId4">
            <a:alphaModFix/>
          </a:blip>
          <a:srcRect b="0" l="0" r="0" t="0"/>
          <a:stretch/>
        </p:blipFill>
        <p:spPr>
          <a:xfrm>
            <a:off x="70447" y="2958209"/>
            <a:ext cx="161511" cy="209536"/>
          </a:xfrm>
          <a:prstGeom prst="rect">
            <a:avLst/>
          </a:prstGeom>
          <a:noFill/>
          <a:ln>
            <a:noFill/>
          </a:ln>
        </p:spPr>
      </p:pic>
      <p:sp>
        <p:nvSpPr>
          <p:cNvPr id="177" name="Google Shape;177;g21953eb5a11_0_85"/>
          <p:cNvSpPr txBox="1"/>
          <p:nvPr/>
        </p:nvSpPr>
        <p:spPr>
          <a:xfrm>
            <a:off x="242536" y="2833082"/>
            <a:ext cx="55449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rgbClr val="1FB5E8"/>
                </a:solidFill>
              </a:rPr>
              <a:t>Regulatory Changes:</a:t>
            </a:r>
            <a:r>
              <a:rPr lang="en-US" sz="1600"/>
              <a:t> Regulators are reacting to climate risks by increasing their expectations of financial institutions through more information disclosure and impact assessments.</a:t>
            </a:r>
            <a:endParaRPr sz="1600"/>
          </a:p>
        </p:txBody>
      </p:sp>
      <p:pic>
        <p:nvPicPr>
          <p:cNvPr id="178" name="Google Shape;178;g21953eb5a11_0_85"/>
          <p:cNvPicPr preferRelativeResize="0"/>
          <p:nvPr/>
        </p:nvPicPr>
        <p:blipFill rotWithShape="1">
          <a:blip r:embed="rId4">
            <a:alphaModFix/>
          </a:blip>
          <a:srcRect b="0" l="0" r="0" t="0"/>
          <a:stretch/>
        </p:blipFill>
        <p:spPr>
          <a:xfrm>
            <a:off x="70447" y="4546803"/>
            <a:ext cx="161511" cy="209536"/>
          </a:xfrm>
          <a:prstGeom prst="rect">
            <a:avLst/>
          </a:prstGeom>
          <a:noFill/>
          <a:ln>
            <a:noFill/>
          </a:ln>
        </p:spPr>
      </p:pic>
      <p:sp>
        <p:nvSpPr>
          <p:cNvPr id="179" name="Google Shape;179;g21953eb5a11_0_85"/>
          <p:cNvSpPr txBox="1"/>
          <p:nvPr/>
        </p:nvSpPr>
        <p:spPr>
          <a:xfrm>
            <a:off x="242536" y="4413276"/>
            <a:ext cx="5544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rgbClr val="1FB5E8"/>
                </a:solidFill>
              </a:rPr>
              <a:t>Lack of Studies:</a:t>
            </a:r>
            <a:r>
              <a:rPr lang="en-US" sz="1600"/>
              <a:t> Fewer studies have been done on climate risks compared to other risks</a:t>
            </a:r>
            <a:endParaRPr sz="1600"/>
          </a:p>
        </p:txBody>
      </p:sp>
      <p:pic>
        <p:nvPicPr>
          <p:cNvPr id="180" name="Google Shape;180;g21953eb5a11_0_85"/>
          <p:cNvPicPr preferRelativeResize="0"/>
          <p:nvPr/>
        </p:nvPicPr>
        <p:blipFill rotWithShape="1">
          <a:blip r:embed="rId5">
            <a:alphaModFix/>
          </a:blip>
          <a:srcRect b="-545" l="30188" r="32385" t="-535"/>
          <a:stretch/>
        </p:blipFill>
        <p:spPr>
          <a:xfrm>
            <a:off x="5721650" y="127250"/>
            <a:ext cx="3422349" cy="6174876"/>
          </a:xfrm>
          <a:prstGeom prst="rect">
            <a:avLst/>
          </a:prstGeom>
          <a:noFill/>
          <a:ln>
            <a:noFill/>
          </a:ln>
        </p:spPr>
      </p:pic>
      <p:pic>
        <p:nvPicPr>
          <p:cNvPr id="181" name="Google Shape;181;g21953eb5a11_0_85"/>
          <p:cNvPicPr preferRelativeResize="0"/>
          <p:nvPr/>
        </p:nvPicPr>
        <p:blipFill rotWithShape="1">
          <a:blip r:embed="rId3">
            <a:alphaModFix/>
          </a:blip>
          <a:srcRect b="0" l="0" r="0" t="0"/>
          <a:stretch/>
        </p:blipFill>
        <p:spPr>
          <a:xfrm>
            <a:off x="8504004" y="375792"/>
            <a:ext cx="224446" cy="108787"/>
          </a:xfrm>
          <a:prstGeom prst="rect">
            <a:avLst/>
          </a:prstGeom>
          <a:noFill/>
          <a:ln>
            <a:noFill/>
          </a:ln>
        </p:spPr>
      </p:pic>
      <p:sp>
        <p:nvSpPr>
          <p:cNvPr id="182" name="Google Shape;182;g21953eb5a11_0_85"/>
          <p:cNvSpPr txBox="1"/>
          <p:nvPr>
            <p:ph type="title"/>
          </p:nvPr>
        </p:nvSpPr>
        <p:spPr>
          <a:xfrm>
            <a:off x="293730" y="165065"/>
            <a:ext cx="7578000" cy="381000"/>
          </a:xfrm>
          <a:prstGeom prst="rect">
            <a:avLst/>
          </a:prstGeom>
          <a:noFill/>
          <a:ln>
            <a:noFill/>
          </a:ln>
        </p:spPr>
        <p:txBody>
          <a:bodyPr anchorCtr="0" anchor="t" bIns="0" lIns="0" spcFirstLastPara="1" rIns="0" wrap="square" tIns="11425">
            <a:spAutoFit/>
          </a:bodyPr>
          <a:lstStyle/>
          <a:p>
            <a:pPr indent="0" lvl="0" marL="0" rtl="0" algn="l">
              <a:spcBef>
                <a:spcPts val="0"/>
              </a:spcBef>
              <a:spcAft>
                <a:spcPts val="0"/>
              </a:spcAft>
              <a:buNone/>
            </a:pPr>
            <a:r>
              <a:rPr lang="en-US" sz="2400"/>
              <a:t>Why Climate Risk?</a:t>
            </a:r>
            <a:endParaRPr sz="24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26" name="Shape 1526"/>
        <p:cNvGrpSpPr/>
        <p:nvPr/>
      </p:nvGrpSpPr>
      <p:grpSpPr>
        <a:xfrm>
          <a:off x="0" y="0"/>
          <a:ext cx="0" cy="0"/>
          <a:chOff x="0" y="0"/>
          <a:chExt cx="0" cy="0"/>
        </a:xfrm>
      </p:grpSpPr>
      <p:sp>
        <p:nvSpPr>
          <p:cNvPr id="1527" name="Google Shape;1527;g21953eb5a11_0_1576"/>
          <p:cNvSpPr txBox="1"/>
          <p:nvPr/>
        </p:nvSpPr>
        <p:spPr>
          <a:xfrm>
            <a:off x="404091" y="1255057"/>
            <a:ext cx="3972300" cy="150000"/>
          </a:xfrm>
          <a:prstGeom prst="rect">
            <a:avLst/>
          </a:prstGeom>
          <a:noFill/>
          <a:ln>
            <a:noFill/>
          </a:ln>
        </p:spPr>
        <p:txBody>
          <a:bodyPr anchorCtr="0" anchor="t" bIns="0" lIns="0" spcFirstLastPara="1" rIns="0" wrap="square" tIns="11425">
            <a:spAutoFit/>
          </a:bodyPr>
          <a:lstStyle/>
          <a:p>
            <a:pPr indent="0" lvl="0" marL="12700" marR="0" rtl="0" algn="l">
              <a:lnSpc>
                <a:spcPct val="116700"/>
              </a:lnSpc>
              <a:spcBef>
                <a:spcPts val="0"/>
              </a:spcBef>
              <a:spcAft>
                <a:spcPts val="0"/>
              </a:spcAft>
              <a:buNone/>
            </a:pPr>
            <a:r>
              <a:t/>
            </a:r>
            <a:endParaRPr sz="900">
              <a:latin typeface="Gill Sans"/>
              <a:ea typeface="Gill Sans"/>
              <a:cs typeface="Gill Sans"/>
              <a:sym typeface="Gill Sans"/>
            </a:endParaRPr>
          </a:p>
        </p:txBody>
      </p:sp>
      <p:grpSp>
        <p:nvGrpSpPr>
          <p:cNvPr id="1528" name="Google Shape;1528;g21953eb5a11_0_1576"/>
          <p:cNvGrpSpPr/>
          <p:nvPr/>
        </p:nvGrpSpPr>
        <p:grpSpPr>
          <a:xfrm>
            <a:off x="0" y="0"/>
            <a:ext cx="9144091" cy="484579"/>
            <a:chOff x="0" y="0"/>
            <a:chExt cx="10058400" cy="549160"/>
          </a:xfrm>
        </p:grpSpPr>
        <p:pic>
          <p:nvPicPr>
            <p:cNvPr id="1529" name="Google Shape;1529;g21953eb5a11_0_1576"/>
            <p:cNvPicPr preferRelativeResize="0"/>
            <p:nvPr/>
          </p:nvPicPr>
          <p:blipFill rotWithShape="1">
            <a:blip r:embed="rId3">
              <a:alphaModFix/>
            </a:blip>
            <a:srcRect b="0" l="0" r="0" t="0"/>
            <a:stretch/>
          </p:blipFill>
          <p:spPr>
            <a:xfrm>
              <a:off x="9354311" y="425875"/>
              <a:ext cx="246888" cy="123285"/>
            </a:xfrm>
            <a:prstGeom prst="rect">
              <a:avLst/>
            </a:prstGeom>
            <a:noFill/>
            <a:ln>
              <a:noFill/>
            </a:ln>
          </p:spPr>
        </p:pic>
        <p:sp>
          <p:nvSpPr>
            <p:cNvPr id="1530" name="Google Shape;1530;g21953eb5a11_0_1576"/>
            <p:cNvSpPr/>
            <p:nvPr/>
          </p:nvSpPr>
          <p:spPr>
            <a:xfrm>
              <a:off x="0" y="0"/>
              <a:ext cx="10058400" cy="179705"/>
            </a:xfrm>
            <a:custGeom>
              <a:rect b="b" l="l" r="r" t="t"/>
              <a:pathLst>
                <a:path extrusionOk="0" h="179705" w="10058400">
                  <a:moveTo>
                    <a:pt x="0" y="179324"/>
                  </a:moveTo>
                  <a:lnTo>
                    <a:pt x="10058400" y="179324"/>
                  </a:lnTo>
                  <a:lnTo>
                    <a:pt x="10058400" y="0"/>
                  </a:lnTo>
                  <a:lnTo>
                    <a:pt x="0" y="0"/>
                  </a:lnTo>
                  <a:lnTo>
                    <a:pt x="0" y="179324"/>
                  </a:lnTo>
                  <a:close/>
                </a:path>
              </a:pathLst>
            </a:custGeom>
            <a:solidFill>
              <a:srgbClr val="29B5E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300"/>
            </a:p>
          </p:txBody>
        </p:sp>
      </p:grpSp>
      <p:pic>
        <p:nvPicPr>
          <p:cNvPr id="1531" name="Google Shape;1531;g21953eb5a11_0_1576"/>
          <p:cNvPicPr preferRelativeResize="0"/>
          <p:nvPr/>
        </p:nvPicPr>
        <p:blipFill rotWithShape="1">
          <a:blip r:embed="rId4">
            <a:alphaModFix/>
          </a:blip>
          <a:srcRect b="0" l="0" r="0" t="0"/>
          <a:stretch/>
        </p:blipFill>
        <p:spPr>
          <a:xfrm>
            <a:off x="595950" y="1255050"/>
            <a:ext cx="7924799" cy="4726102"/>
          </a:xfrm>
          <a:prstGeom prst="rect">
            <a:avLst/>
          </a:prstGeom>
          <a:noFill/>
          <a:ln>
            <a:noFill/>
          </a:ln>
        </p:spPr>
      </p:pic>
      <p:sp>
        <p:nvSpPr>
          <p:cNvPr id="1532" name="Google Shape;1532;g21953eb5a11_0_1576"/>
          <p:cNvSpPr/>
          <p:nvPr/>
        </p:nvSpPr>
        <p:spPr>
          <a:xfrm>
            <a:off x="3429000" y="1527950"/>
            <a:ext cx="171900" cy="4275900"/>
          </a:xfrm>
          <a:prstGeom prst="rect">
            <a:avLst/>
          </a:prstGeom>
          <a:noFill/>
          <a:ln cap="flat" cmpd="sng" w="19050">
            <a:solidFill>
              <a:srgbClr val="2EB3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g21953eb5a11_0_1576"/>
          <p:cNvSpPr/>
          <p:nvPr/>
        </p:nvSpPr>
        <p:spPr>
          <a:xfrm>
            <a:off x="8137050" y="3399400"/>
            <a:ext cx="383700" cy="201300"/>
          </a:xfrm>
          <a:prstGeom prst="ellipse">
            <a:avLst/>
          </a:prstGeom>
          <a:noFill/>
          <a:ln cap="flat" cmpd="sng" w="19050">
            <a:solidFill>
              <a:srgbClr val="96C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g21953eb5a11_0_1576"/>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rtl="0" algn="l">
              <a:lnSpc>
                <a:spcPct val="100000"/>
              </a:lnSpc>
              <a:spcBef>
                <a:spcPts val="0"/>
              </a:spcBef>
              <a:spcAft>
                <a:spcPts val="0"/>
              </a:spcAft>
              <a:buNone/>
            </a:pPr>
            <a:r>
              <a:rPr lang="en-US"/>
              <a:t>Mortgage Climate Risk Report</a:t>
            </a:r>
            <a:endParaRPr/>
          </a:p>
        </p:txBody>
      </p:sp>
      <p:sp>
        <p:nvSpPr>
          <p:cNvPr id="1535" name="Google Shape;1535;g21953eb5a11_0_1576"/>
          <p:cNvSpPr txBox="1"/>
          <p:nvPr>
            <p:ph idx="12" type="sldNum"/>
          </p:nvPr>
        </p:nvSpPr>
        <p:spPr>
          <a:xfrm>
            <a:off x="8009501" y="6482075"/>
            <a:ext cx="921300" cy="143700"/>
          </a:xfrm>
          <a:prstGeom prst="rect">
            <a:avLst/>
          </a:prstGeom>
          <a:noFill/>
          <a:ln>
            <a:noFill/>
          </a:ln>
        </p:spPr>
        <p:txBody>
          <a:bodyPr anchorCtr="0" anchor="t" bIns="0" lIns="0" spcFirstLastPara="1" rIns="0" wrap="square" tIns="5125">
            <a:spAutoFit/>
          </a:bodyPr>
          <a:lstStyle/>
          <a:p>
            <a:pPr indent="0" lvl="0" marL="12700" rtl="0" algn="l">
              <a:lnSpc>
                <a:spcPct val="100000"/>
              </a:lnSpc>
              <a:spcBef>
                <a:spcPts val="0"/>
              </a:spcBef>
              <a:spcAft>
                <a:spcPts val="0"/>
              </a:spcAft>
              <a:buNone/>
            </a:pPr>
            <a:r>
              <a:rPr lang="en-US"/>
              <a:t>Mar 2023 | </a:t>
            </a:r>
            <a:fld id="{00000000-1234-1234-1234-123412341234}" type="slidenum">
              <a:rPr lang="en-US"/>
              <a:t>‹#›</a:t>
            </a:fld>
            <a:endParaRPr/>
          </a:p>
        </p:txBody>
      </p:sp>
      <p:sp>
        <p:nvSpPr>
          <p:cNvPr id="1536" name="Google Shape;1536;g21953eb5a11_0_1576"/>
          <p:cNvSpPr txBox="1"/>
          <p:nvPr>
            <p:ph type="title"/>
          </p:nvPr>
        </p:nvSpPr>
        <p:spPr>
          <a:xfrm>
            <a:off x="293730" y="165065"/>
            <a:ext cx="7578000" cy="381000"/>
          </a:xfrm>
          <a:prstGeom prst="rect">
            <a:avLst/>
          </a:prstGeom>
          <a:noFill/>
          <a:ln>
            <a:noFill/>
          </a:ln>
        </p:spPr>
        <p:txBody>
          <a:bodyPr anchorCtr="0" anchor="t" bIns="0" lIns="0" spcFirstLastPara="1" rIns="0" wrap="square" tIns="11425">
            <a:spAutoFit/>
          </a:bodyPr>
          <a:lstStyle/>
          <a:p>
            <a:pPr indent="0" lvl="0" marL="0" rtl="0" algn="l">
              <a:spcBef>
                <a:spcPts val="0"/>
              </a:spcBef>
              <a:spcAft>
                <a:spcPts val="0"/>
              </a:spcAft>
              <a:buNone/>
            </a:pPr>
            <a:r>
              <a:rPr lang="en-US" sz="2400"/>
              <a:t>Hazard Modelling - Results</a:t>
            </a:r>
            <a:endParaRPr sz="2400">
              <a:solidFill>
                <a:srgbClr val="24467D"/>
              </a:solidFill>
              <a:latin typeface="Gill Sans"/>
              <a:ea typeface="Gill Sans"/>
              <a:cs typeface="Gill Sans"/>
              <a:sym typeface="Gill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40" name="Shape 1540"/>
        <p:cNvGrpSpPr/>
        <p:nvPr/>
      </p:nvGrpSpPr>
      <p:grpSpPr>
        <a:xfrm>
          <a:off x="0" y="0"/>
          <a:ext cx="0" cy="0"/>
          <a:chOff x="0" y="0"/>
          <a:chExt cx="0" cy="0"/>
        </a:xfrm>
      </p:grpSpPr>
      <p:sp>
        <p:nvSpPr>
          <p:cNvPr id="1541" name="Google Shape;1541;g21a6362f813_11_330"/>
          <p:cNvSpPr txBox="1"/>
          <p:nvPr>
            <p:ph type="title"/>
          </p:nvPr>
        </p:nvSpPr>
        <p:spPr>
          <a:xfrm>
            <a:off x="3405446" y="918877"/>
            <a:ext cx="4878000" cy="981600"/>
          </a:xfrm>
          <a:prstGeom prst="rect">
            <a:avLst/>
          </a:prstGeom>
          <a:noFill/>
          <a:ln>
            <a:noFill/>
          </a:ln>
        </p:spPr>
        <p:txBody>
          <a:bodyPr anchorCtr="0" anchor="t" bIns="0" lIns="0" spcFirstLastPara="1" rIns="0" wrap="square" tIns="64000">
            <a:spAutoFit/>
          </a:bodyPr>
          <a:lstStyle/>
          <a:p>
            <a:pPr indent="0" lvl="0" marL="12700" marR="1625600" rtl="0" algn="l">
              <a:lnSpc>
                <a:spcPct val="108571"/>
              </a:lnSpc>
              <a:spcBef>
                <a:spcPts val="0"/>
              </a:spcBef>
              <a:spcAft>
                <a:spcPts val="0"/>
              </a:spcAft>
              <a:buNone/>
            </a:pPr>
            <a:r>
              <a:rPr lang="en-US" sz="3200">
                <a:solidFill>
                  <a:srgbClr val="FFFFFF"/>
                </a:solidFill>
              </a:rPr>
              <a:t>Project Overview</a:t>
            </a:r>
            <a:endParaRPr sz="3200"/>
          </a:p>
          <a:p>
            <a:pPr indent="0" lvl="0" marL="12700" marR="0" rtl="0" algn="l">
              <a:lnSpc>
                <a:spcPct val="116700"/>
              </a:lnSpc>
              <a:spcBef>
                <a:spcPts val="1900"/>
              </a:spcBef>
              <a:spcAft>
                <a:spcPts val="0"/>
              </a:spcAft>
              <a:buNone/>
            </a:pPr>
            <a:r>
              <a:rPr lang="en-US" sz="900">
                <a:solidFill>
                  <a:srgbClr val="FFFFFF"/>
                </a:solidFill>
              </a:rPr>
              <a:t>This project aims to analyze the relationship between mortgage attributes to climate risks</a:t>
            </a:r>
            <a:endParaRPr sz="900">
              <a:latin typeface="Lucida Sans"/>
              <a:ea typeface="Lucida Sans"/>
              <a:cs typeface="Lucida Sans"/>
              <a:sym typeface="Lucida Sans"/>
            </a:endParaRPr>
          </a:p>
        </p:txBody>
      </p:sp>
      <p:sp>
        <p:nvSpPr>
          <p:cNvPr id="1542" name="Google Shape;1542;g21a6362f813_11_330"/>
          <p:cNvSpPr/>
          <p:nvPr/>
        </p:nvSpPr>
        <p:spPr>
          <a:xfrm>
            <a:off x="0" y="2417725"/>
            <a:ext cx="9144000" cy="4440300"/>
          </a:xfrm>
          <a:prstGeom prst="rect">
            <a:avLst/>
          </a:prstGeom>
          <a:solidFill>
            <a:srgbClr val="11B6F1"/>
          </a:solidFill>
          <a:ln cap="flat" cmpd="sng" w="9525">
            <a:solidFill>
              <a:srgbClr val="11B6F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g21a6362f813_11_330"/>
          <p:cNvSpPr txBox="1"/>
          <p:nvPr/>
        </p:nvSpPr>
        <p:spPr>
          <a:xfrm>
            <a:off x="404091" y="6221013"/>
            <a:ext cx="586500" cy="180900"/>
          </a:xfrm>
          <a:prstGeom prst="rect">
            <a:avLst/>
          </a:prstGeom>
          <a:noFill/>
          <a:ln>
            <a:noFill/>
          </a:ln>
        </p:spPr>
        <p:txBody>
          <a:bodyPr anchorCtr="0" anchor="t" bIns="0" lIns="0" spcFirstLastPara="1" rIns="0" wrap="square" tIns="11425">
            <a:spAutoFit/>
          </a:bodyPr>
          <a:lstStyle/>
          <a:p>
            <a:pPr indent="0" lvl="0" marL="12700" rtl="0" algn="l">
              <a:lnSpc>
                <a:spcPct val="100000"/>
              </a:lnSpc>
              <a:spcBef>
                <a:spcPts val="0"/>
              </a:spcBef>
              <a:spcAft>
                <a:spcPts val="0"/>
              </a:spcAft>
              <a:buNone/>
            </a:pPr>
            <a:r>
              <a:rPr lang="en-US" sz="1100">
                <a:solidFill>
                  <a:srgbClr val="FFFFFF"/>
                </a:solidFill>
                <a:latin typeface="Gill Sans"/>
                <a:ea typeface="Gill Sans"/>
                <a:cs typeface="Gill Sans"/>
                <a:sym typeface="Gill Sans"/>
              </a:rPr>
              <a:t>Mar 2023</a:t>
            </a:r>
            <a:endParaRPr sz="1100">
              <a:latin typeface="Gill Sans"/>
              <a:ea typeface="Gill Sans"/>
              <a:cs typeface="Gill Sans"/>
              <a:sym typeface="Gill Sans"/>
            </a:endParaRPr>
          </a:p>
        </p:txBody>
      </p:sp>
      <p:sp>
        <p:nvSpPr>
          <p:cNvPr id="1544" name="Google Shape;1544;g21a6362f813_11_330"/>
          <p:cNvSpPr txBox="1"/>
          <p:nvPr/>
        </p:nvSpPr>
        <p:spPr>
          <a:xfrm>
            <a:off x="1885950" y="3477325"/>
            <a:ext cx="5372100" cy="677400"/>
          </a:xfrm>
          <a:prstGeom prst="rect">
            <a:avLst/>
          </a:prstGeom>
          <a:noFill/>
          <a:ln>
            <a:noFill/>
          </a:ln>
        </p:spPr>
        <p:txBody>
          <a:bodyPr anchorCtr="0" anchor="t" bIns="0" lIns="0" spcFirstLastPara="1" rIns="0" wrap="square" tIns="45725">
            <a:spAutoFit/>
          </a:bodyPr>
          <a:lstStyle/>
          <a:p>
            <a:pPr indent="0" lvl="0" marL="12700" marR="0" rtl="0" algn="l">
              <a:lnSpc>
                <a:spcPct val="115555"/>
              </a:lnSpc>
              <a:spcBef>
                <a:spcPts val="0"/>
              </a:spcBef>
              <a:spcAft>
                <a:spcPts val="0"/>
              </a:spcAft>
              <a:buNone/>
            </a:pPr>
            <a:r>
              <a:rPr lang="en-US" sz="4100">
                <a:solidFill>
                  <a:srgbClr val="FFFFFF"/>
                </a:solidFill>
                <a:latin typeface="Gill Sans"/>
                <a:ea typeface="Gill Sans"/>
                <a:cs typeface="Gill Sans"/>
                <a:sym typeface="Gill Sans"/>
              </a:rPr>
              <a:t>Thank You For Listening</a:t>
            </a:r>
            <a:endParaRPr sz="4100">
              <a:latin typeface="Gill Sans"/>
              <a:ea typeface="Gill Sans"/>
              <a:cs typeface="Gill Sans"/>
              <a:sym typeface="Gill Sans"/>
            </a:endParaRPr>
          </a:p>
        </p:txBody>
      </p:sp>
      <p:pic>
        <p:nvPicPr>
          <p:cNvPr id="1545" name="Google Shape;1545;g21a6362f813_11_330"/>
          <p:cNvPicPr preferRelativeResize="0"/>
          <p:nvPr/>
        </p:nvPicPr>
        <p:blipFill>
          <a:blip r:embed="rId3">
            <a:alphaModFix/>
          </a:blip>
          <a:stretch>
            <a:fillRect/>
          </a:stretch>
        </p:blipFill>
        <p:spPr>
          <a:xfrm>
            <a:off x="0" y="-25"/>
            <a:ext cx="9144000" cy="2819400"/>
          </a:xfrm>
          <a:prstGeom prst="rect">
            <a:avLst/>
          </a:prstGeom>
          <a:noFill/>
          <a:ln>
            <a:noFill/>
          </a:ln>
        </p:spPr>
      </p:pic>
      <p:pic>
        <p:nvPicPr>
          <p:cNvPr id="1546" name="Google Shape;1546;g21a6362f813_11_330"/>
          <p:cNvPicPr preferRelativeResize="0"/>
          <p:nvPr/>
        </p:nvPicPr>
        <p:blipFill>
          <a:blip r:embed="rId4">
            <a:alphaModFix/>
          </a:blip>
          <a:stretch>
            <a:fillRect/>
          </a:stretch>
        </p:blipFill>
        <p:spPr>
          <a:xfrm>
            <a:off x="7456273" y="6334125"/>
            <a:ext cx="1493500" cy="2969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50" name="Shape 1550"/>
        <p:cNvGrpSpPr/>
        <p:nvPr/>
      </p:nvGrpSpPr>
      <p:grpSpPr>
        <a:xfrm>
          <a:off x="0" y="0"/>
          <a:ext cx="0" cy="0"/>
          <a:chOff x="0" y="0"/>
          <a:chExt cx="0" cy="0"/>
        </a:xfrm>
      </p:grpSpPr>
      <p:grpSp>
        <p:nvGrpSpPr>
          <p:cNvPr id="1551" name="Google Shape;1551;g21a26d0088d_1_421"/>
          <p:cNvGrpSpPr/>
          <p:nvPr/>
        </p:nvGrpSpPr>
        <p:grpSpPr>
          <a:xfrm>
            <a:off x="0" y="0"/>
            <a:ext cx="9144091" cy="6858589"/>
            <a:chOff x="0" y="0"/>
            <a:chExt cx="10058400" cy="7772653"/>
          </a:xfrm>
        </p:grpSpPr>
        <p:sp>
          <p:nvSpPr>
            <p:cNvPr id="1552" name="Google Shape;1552;g21a26d0088d_1_421"/>
            <p:cNvSpPr/>
            <p:nvPr/>
          </p:nvSpPr>
          <p:spPr>
            <a:xfrm>
              <a:off x="0" y="179323"/>
              <a:ext cx="10058400" cy="7593330"/>
            </a:xfrm>
            <a:custGeom>
              <a:rect b="b" l="l" r="r" t="t"/>
              <a:pathLst>
                <a:path extrusionOk="0" h="7593330" w="10058400">
                  <a:moveTo>
                    <a:pt x="0" y="7593076"/>
                  </a:moveTo>
                  <a:lnTo>
                    <a:pt x="10058400" y="7593076"/>
                  </a:lnTo>
                  <a:lnTo>
                    <a:pt x="10058400" y="0"/>
                  </a:lnTo>
                  <a:lnTo>
                    <a:pt x="0" y="0"/>
                  </a:lnTo>
                  <a:lnTo>
                    <a:pt x="0" y="7593076"/>
                  </a:lnTo>
                  <a:close/>
                </a:path>
              </a:pathLst>
            </a:custGeom>
            <a:solidFill>
              <a:srgbClr val="24467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300"/>
            </a:p>
          </p:txBody>
        </p:sp>
        <p:pic>
          <p:nvPicPr>
            <p:cNvPr id="1553" name="Google Shape;1553;g21a26d0088d_1_421"/>
            <p:cNvPicPr preferRelativeResize="0"/>
            <p:nvPr/>
          </p:nvPicPr>
          <p:blipFill rotWithShape="1">
            <a:blip r:embed="rId3">
              <a:alphaModFix/>
            </a:blip>
            <a:srcRect b="0" l="0" r="0" t="0"/>
            <a:stretch/>
          </p:blipFill>
          <p:spPr>
            <a:xfrm>
              <a:off x="9354311" y="425875"/>
              <a:ext cx="246888" cy="123285"/>
            </a:xfrm>
            <a:prstGeom prst="rect">
              <a:avLst/>
            </a:prstGeom>
            <a:noFill/>
            <a:ln>
              <a:noFill/>
            </a:ln>
          </p:spPr>
        </p:pic>
        <p:sp>
          <p:nvSpPr>
            <p:cNvPr id="1554" name="Google Shape;1554;g21a26d0088d_1_421"/>
            <p:cNvSpPr/>
            <p:nvPr/>
          </p:nvSpPr>
          <p:spPr>
            <a:xfrm>
              <a:off x="0" y="0"/>
              <a:ext cx="10058400" cy="3383279"/>
            </a:xfrm>
            <a:custGeom>
              <a:rect b="b" l="l" r="r" t="t"/>
              <a:pathLst>
                <a:path extrusionOk="0" h="3383279" w="10058400">
                  <a:moveTo>
                    <a:pt x="10058400" y="0"/>
                  </a:moveTo>
                  <a:lnTo>
                    <a:pt x="3000375" y="0"/>
                  </a:lnTo>
                  <a:lnTo>
                    <a:pt x="457200" y="0"/>
                  </a:lnTo>
                  <a:lnTo>
                    <a:pt x="0" y="0"/>
                  </a:lnTo>
                  <a:lnTo>
                    <a:pt x="0" y="179324"/>
                  </a:lnTo>
                  <a:lnTo>
                    <a:pt x="457200" y="179324"/>
                  </a:lnTo>
                  <a:lnTo>
                    <a:pt x="457200" y="3382911"/>
                  </a:lnTo>
                  <a:lnTo>
                    <a:pt x="3000375" y="3382911"/>
                  </a:lnTo>
                  <a:lnTo>
                    <a:pt x="3000375" y="179324"/>
                  </a:lnTo>
                  <a:lnTo>
                    <a:pt x="10058400" y="179324"/>
                  </a:lnTo>
                  <a:lnTo>
                    <a:pt x="10058400" y="0"/>
                  </a:lnTo>
                  <a:close/>
                </a:path>
              </a:pathLst>
            </a:custGeom>
            <a:solidFill>
              <a:srgbClr val="29B5E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300"/>
            </a:p>
          </p:txBody>
        </p:sp>
      </p:grpSp>
      <p:sp>
        <p:nvSpPr>
          <p:cNvPr id="1555" name="Google Shape;1555;g21a26d0088d_1_421"/>
          <p:cNvSpPr txBox="1"/>
          <p:nvPr/>
        </p:nvSpPr>
        <p:spPr>
          <a:xfrm>
            <a:off x="963229" y="645651"/>
            <a:ext cx="1488300" cy="2919600"/>
          </a:xfrm>
          <a:prstGeom prst="rect">
            <a:avLst/>
          </a:prstGeom>
          <a:noFill/>
          <a:ln>
            <a:noFill/>
          </a:ln>
        </p:spPr>
        <p:txBody>
          <a:bodyPr anchorCtr="0" anchor="t" bIns="0" lIns="0" spcFirstLastPara="1" rIns="0" wrap="square" tIns="10275">
            <a:spAutoFit/>
          </a:bodyPr>
          <a:lstStyle/>
          <a:p>
            <a:pPr indent="0" lvl="0" marL="12700" rtl="0" algn="l">
              <a:lnSpc>
                <a:spcPct val="100000"/>
              </a:lnSpc>
              <a:spcBef>
                <a:spcPts val="0"/>
              </a:spcBef>
              <a:spcAft>
                <a:spcPts val="0"/>
              </a:spcAft>
              <a:buNone/>
            </a:pPr>
            <a:r>
              <a:rPr lang="en-US" sz="18900">
                <a:solidFill>
                  <a:srgbClr val="24467D"/>
                </a:solidFill>
                <a:latin typeface="Lucida Sans"/>
                <a:ea typeface="Lucida Sans"/>
                <a:cs typeface="Lucida Sans"/>
                <a:sym typeface="Lucida Sans"/>
              </a:rPr>
              <a:t>5</a:t>
            </a:r>
            <a:endParaRPr sz="18900">
              <a:latin typeface="Lucida Sans"/>
              <a:ea typeface="Lucida Sans"/>
              <a:cs typeface="Lucida Sans"/>
              <a:sym typeface="Lucida Sans"/>
            </a:endParaRPr>
          </a:p>
        </p:txBody>
      </p:sp>
      <p:sp>
        <p:nvSpPr>
          <p:cNvPr id="1556" name="Google Shape;1556;g21a26d0088d_1_421"/>
          <p:cNvSpPr txBox="1"/>
          <p:nvPr>
            <p:ph type="title"/>
          </p:nvPr>
        </p:nvSpPr>
        <p:spPr>
          <a:xfrm>
            <a:off x="3405446" y="918877"/>
            <a:ext cx="4878000" cy="981600"/>
          </a:xfrm>
          <a:prstGeom prst="rect">
            <a:avLst/>
          </a:prstGeom>
          <a:noFill/>
          <a:ln>
            <a:noFill/>
          </a:ln>
        </p:spPr>
        <p:txBody>
          <a:bodyPr anchorCtr="0" anchor="t" bIns="0" lIns="0" spcFirstLastPara="1" rIns="0" wrap="square" tIns="64000">
            <a:spAutoFit/>
          </a:bodyPr>
          <a:lstStyle/>
          <a:p>
            <a:pPr indent="0" lvl="0" marL="12700" marR="1625600" rtl="0" algn="l">
              <a:lnSpc>
                <a:spcPct val="108571"/>
              </a:lnSpc>
              <a:spcBef>
                <a:spcPts val="0"/>
              </a:spcBef>
              <a:spcAft>
                <a:spcPts val="0"/>
              </a:spcAft>
              <a:buNone/>
            </a:pPr>
            <a:r>
              <a:rPr lang="en-US" sz="3200">
                <a:solidFill>
                  <a:srgbClr val="FFFFFF"/>
                </a:solidFill>
              </a:rPr>
              <a:t>Appendix</a:t>
            </a:r>
            <a:endParaRPr sz="3200"/>
          </a:p>
          <a:p>
            <a:pPr indent="0" lvl="0" marL="12700" marR="0" rtl="0" algn="l">
              <a:lnSpc>
                <a:spcPct val="116700"/>
              </a:lnSpc>
              <a:spcBef>
                <a:spcPts val="1900"/>
              </a:spcBef>
              <a:spcAft>
                <a:spcPts val="0"/>
              </a:spcAft>
              <a:buNone/>
            </a:pPr>
            <a:r>
              <a:t/>
            </a:r>
            <a:endParaRPr sz="900">
              <a:latin typeface="Lucida Sans"/>
              <a:ea typeface="Lucida Sans"/>
              <a:cs typeface="Lucida Sans"/>
              <a:sym typeface="Lucida Sans"/>
            </a:endParaRPr>
          </a:p>
        </p:txBody>
      </p:sp>
      <p:sp>
        <p:nvSpPr>
          <p:cNvPr id="1557" name="Google Shape;1557;g21a26d0088d_1_421"/>
          <p:cNvSpPr txBox="1"/>
          <p:nvPr/>
        </p:nvSpPr>
        <p:spPr>
          <a:xfrm>
            <a:off x="3645326" y="4853006"/>
            <a:ext cx="1656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0.6</a:t>
            </a:r>
            <a:endParaRPr sz="800">
              <a:latin typeface="Gill Sans"/>
              <a:ea typeface="Gill Sans"/>
              <a:cs typeface="Gill Sans"/>
              <a:sym typeface="Gill Sans"/>
            </a:endParaRPr>
          </a:p>
        </p:txBody>
      </p:sp>
      <p:sp>
        <p:nvSpPr>
          <p:cNvPr id="1558" name="Google Shape;1558;g21a26d0088d_1_421"/>
          <p:cNvSpPr txBox="1"/>
          <p:nvPr/>
        </p:nvSpPr>
        <p:spPr>
          <a:xfrm>
            <a:off x="3651735" y="4643130"/>
            <a:ext cx="1530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1.5</a:t>
            </a:r>
            <a:endParaRPr sz="800">
              <a:latin typeface="Gill Sans"/>
              <a:ea typeface="Gill Sans"/>
              <a:cs typeface="Gill Sans"/>
              <a:sym typeface="Gill Sans"/>
            </a:endParaRPr>
          </a:p>
        </p:txBody>
      </p:sp>
      <p:sp>
        <p:nvSpPr>
          <p:cNvPr id="1559" name="Google Shape;1559;g21a26d0088d_1_421"/>
          <p:cNvSpPr txBox="1"/>
          <p:nvPr/>
        </p:nvSpPr>
        <p:spPr>
          <a:xfrm>
            <a:off x="4073792" y="4853006"/>
            <a:ext cx="1656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0.8</a:t>
            </a:r>
            <a:endParaRPr sz="800">
              <a:latin typeface="Gill Sans"/>
              <a:ea typeface="Gill Sans"/>
              <a:cs typeface="Gill Sans"/>
              <a:sym typeface="Gill Sans"/>
            </a:endParaRPr>
          </a:p>
        </p:txBody>
      </p:sp>
      <p:sp>
        <p:nvSpPr>
          <p:cNvPr id="1560" name="Google Shape;1560;g21a26d0088d_1_421"/>
          <p:cNvSpPr txBox="1"/>
          <p:nvPr/>
        </p:nvSpPr>
        <p:spPr>
          <a:xfrm>
            <a:off x="4090117" y="4569056"/>
            <a:ext cx="132900" cy="259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1.1</a:t>
            </a:r>
            <a:endParaRPr sz="800">
              <a:latin typeface="Gill Sans"/>
              <a:ea typeface="Gill Sans"/>
              <a:cs typeface="Gill Sans"/>
              <a:sym typeface="Gill Sans"/>
            </a:endParaRPr>
          </a:p>
        </p:txBody>
      </p:sp>
      <p:sp>
        <p:nvSpPr>
          <p:cNvPr id="1561" name="Google Shape;1561;g21a26d0088d_1_421"/>
          <p:cNvSpPr txBox="1"/>
          <p:nvPr/>
        </p:nvSpPr>
        <p:spPr>
          <a:xfrm>
            <a:off x="4504060" y="4853006"/>
            <a:ext cx="1656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0.8</a:t>
            </a:r>
            <a:endParaRPr sz="800">
              <a:latin typeface="Gill Sans"/>
              <a:ea typeface="Gill Sans"/>
              <a:cs typeface="Gill Sans"/>
              <a:sym typeface="Gill Sans"/>
            </a:endParaRPr>
          </a:p>
        </p:txBody>
      </p:sp>
      <p:sp>
        <p:nvSpPr>
          <p:cNvPr id="1562" name="Google Shape;1562;g21a26d0088d_1_421"/>
          <p:cNvSpPr txBox="1"/>
          <p:nvPr/>
        </p:nvSpPr>
        <p:spPr>
          <a:xfrm>
            <a:off x="4929221" y="4853006"/>
            <a:ext cx="1656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0.9</a:t>
            </a:r>
            <a:endParaRPr sz="800">
              <a:latin typeface="Gill Sans"/>
              <a:ea typeface="Gill Sans"/>
              <a:cs typeface="Gill Sans"/>
              <a:sym typeface="Gill Sans"/>
            </a:endParaRPr>
          </a:p>
        </p:txBody>
      </p:sp>
      <p:sp>
        <p:nvSpPr>
          <p:cNvPr id="1563" name="Google Shape;1563;g21a26d0088d_1_421"/>
          <p:cNvSpPr txBox="1"/>
          <p:nvPr/>
        </p:nvSpPr>
        <p:spPr>
          <a:xfrm>
            <a:off x="4935631" y="4537754"/>
            <a:ext cx="1656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0.9</a:t>
            </a:r>
            <a:endParaRPr sz="800">
              <a:latin typeface="Gill Sans"/>
              <a:ea typeface="Gill Sans"/>
              <a:cs typeface="Gill Sans"/>
              <a:sym typeface="Gill Sans"/>
            </a:endParaRPr>
          </a:p>
        </p:txBody>
      </p:sp>
      <p:sp>
        <p:nvSpPr>
          <p:cNvPr id="1564" name="Google Shape;1564;g21a26d0088d_1_421"/>
          <p:cNvSpPr txBox="1"/>
          <p:nvPr/>
        </p:nvSpPr>
        <p:spPr>
          <a:xfrm>
            <a:off x="5349675" y="4853006"/>
            <a:ext cx="1506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1.0</a:t>
            </a:r>
            <a:endParaRPr sz="800">
              <a:latin typeface="Gill Sans"/>
              <a:ea typeface="Gill Sans"/>
              <a:cs typeface="Gill Sans"/>
              <a:sym typeface="Gill Sans"/>
            </a:endParaRPr>
          </a:p>
        </p:txBody>
      </p:sp>
      <p:sp>
        <p:nvSpPr>
          <p:cNvPr id="1565" name="Google Shape;1565;g21a26d0088d_1_421"/>
          <p:cNvSpPr txBox="1"/>
          <p:nvPr/>
        </p:nvSpPr>
        <p:spPr>
          <a:xfrm>
            <a:off x="5356085" y="4509272"/>
            <a:ext cx="1506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1.0</a:t>
            </a:r>
            <a:endParaRPr sz="800">
              <a:latin typeface="Gill Sans"/>
              <a:ea typeface="Gill Sans"/>
              <a:cs typeface="Gill Sans"/>
              <a:sym typeface="Gill Sans"/>
            </a:endParaRPr>
          </a:p>
        </p:txBody>
      </p:sp>
      <p:sp>
        <p:nvSpPr>
          <p:cNvPr id="1566" name="Google Shape;1566;g21a26d0088d_1_421"/>
          <p:cNvSpPr txBox="1"/>
          <p:nvPr/>
        </p:nvSpPr>
        <p:spPr>
          <a:xfrm>
            <a:off x="5784651" y="4475054"/>
            <a:ext cx="1629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0.7</a:t>
            </a:r>
            <a:endParaRPr sz="800">
              <a:latin typeface="Gill Sans"/>
              <a:ea typeface="Gill Sans"/>
              <a:cs typeface="Gill Sans"/>
              <a:sym typeface="Gill Sans"/>
            </a:endParaRPr>
          </a:p>
        </p:txBody>
      </p:sp>
      <p:sp>
        <p:nvSpPr>
          <p:cNvPr id="1567" name="Google Shape;1567;g21a26d0088d_1_421"/>
          <p:cNvSpPr txBox="1"/>
          <p:nvPr/>
        </p:nvSpPr>
        <p:spPr>
          <a:xfrm>
            <a:off x="6206806" y="4853006"/>
            <a:ext cx="1530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1.2</a:t>
            </a:r>
            <a:endParaRPr sz="800">
              <a:latin typeface="Gill Sans"/>
              <a:ea typeface="Gill Sans"/>
              <a:cs typeface="Gill Sans"/>
              <a:sym typeface="Gill Sans"/>
            </a:endParaRPr>
          </a:p>
        </p:txBody>
      </p:sp>
      <p:sp>
        <p:nvSpPr>
          <p:cNvPr id="1568" name="Google Shape;1568;g21a26d0088d_1_421"/>
          <p:cNvSpPr txBox="1"/>
          <p:nvPr/>
        </p:nvSpPr>
        <p:spPr>
          <a:xfrm>
            <a:off x="6213217" y="4443753"/>
            <a:ext cx="1656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0.5</a:t>
            </a:r>
            <a:endParaRPr sz="800">
              <a:latin typeface="Gill Sans"/>
              <a:ea typeface="Gill Sans"/>
              <a:cs typeface="Gill Sans"/>
              <a:sym typeface="Gill Sans"/>
            </a:endParaRPr>
          </a:p>
        </p:txBody>
      </p:sp>
      <p:sp>
        <p:nvSpPr>
          <p:cNvPr id="1569" name="Google Shape;1569;g21a26d0088d_1_421"/>
          <p:cNvSpPr txBox="1"/>
          <p:nvPr/>
        </p:nvSpPr>
        <p:spPr>
          <a:xfrm>
            <a:off x="6635374" y="4853006"/>
            <a:ext cx="1530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1.3</a:t>
            </a:r>
            <a:endParaRPr sz="800">
              <a:latin typeface="Gill Sans"/>
              <a:ea typeface="Gill Sans"/>
              <a:cs typeface="Gill Sans"/>
              <a:sym typeface="Gill Sans"/>
            </a:endParaRPr>
          </a:p>
        </p:txBody>
      </p:sp>
      <p:sp>
        <p:nvSpPr>
          <p:cNvPr id="1570" name="Google Shape;1570;g21a26d0088d_1_421"/>
          <p:cNvSpPr txBox="1"/>
          <p:nvPr/>
        </p:nvSpPr>
        <p:spPr>
          <a:xfrm>
            <a:off x="6641783" y="4398161"/>
            <a:ext cx="132900" cy="259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1.1</a:t>
            </a:r>
            <a:endParaRPr sz="800">
              <a:latin typeface="Gill Sans"/>
              <a:ea typeface="Gill Sans"/>
              <a:cs typeface="Gill Sans"/>
              <a:sym typeface="Gill Sans"/>
            </a:endParaRPr>
          </a:p>
        </p:txBody>
      </p:sp>
      <p:sp>
        <p:nvSpPr>
          <p:cNvPr id="1571" name="Google Shape;1571;g21a26d0088d_1_421"/>
          <p:cNvSpPr txBox="1"/>
          <p:nvPr/>
        </p:nvSpPr>
        <p:spPr>
          <a:xfrm>
            <a:off x="7057930" y="4853006"/>
            <a:ext cx="1530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1.6</a:t>
            </a:r>
            <a:endParaRPr sz="800">
              <a:latin typeface="Gill Sans"/>
              <a:ea typeface="Gill Sans"/>
              <a:cs typeface="Gill Sans"/>
              <a:sym typeface="Gill Sans"/>
            </a:endParaRPr>
          </a:p>
        </p:txBody>
      </p:sp>
      <p:sp>
        <p:nvSpPr>
          <p:cNvPr id="1572" name="Google Shape;1572;g21a26d0088d_1_421"/>
          <p:cNvSpPr txBox="1"/>
          <p:nvPr/>
        </p:nvSpPr>
        <p:spPr>
          <a:xfrm>
            <a:off x="7064340" y="4275677"/>
            <a:ext cx="1674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2.9</a:t>
            </a:r>
            <a:endParaRPr sz="800">
              <a:latin typeface="Gill Sans"/>
              <a:ea typeface="Gill Sans"/>
              <a:cs typeface="Gill Sans"/>
              <a:sym typeface="Gill Sans"/>
            </a:endParaRPr>
          </a:p>
        </p:txBody>
      </p:sp>
      <p:sp>
        <p:nvSpPr>
          <p:cNvPr id="1573" name="Google Shape;1573;g21a26d0088d_1_421"/>
          <p:cNvSpPr txBox="1"/>
          <p:nvPr/>
        </p:nvSpPr>
        <p:spPr>
          <a:xfrm>
            <a:off x="7488399" y="4853006"/>
            <a:ext cx="1656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2.0</a:t>
            </a:r>
            <a:endParaRPr sz="800">
              <a:latin typeface="Gill Sans"/>
              <a:ea typeface="Gill Sans"/>
              <a:cs typeface="Gill Sans"/>
              <a:sym typeface="Gill Sans"/>
            </a:endParaRPr>
          </a:p>
        </p:txBody>
      </p:sp>
      <p:sp>
        <p:nvSpPr>
          <p:cNvPr id="1574" name="Google Shape;1574;g21a26d0088d_1_421"/>
          <p:cNvSpPr txBox="1"/>
          <p:nvPr/>
        </p:nvSpPr>
        <p:spPr>
          <a:xfrm>
            <a:off x="7494809" y="4130348"/>
            <a:ext cx="1674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2.8</a:t>
            </a:r>
            <a:endParaRPr sz="800">
              <a:latin typeface="Gill Sans"/>
              <a:ea typeface="Gill Sans"/>
              <a:cs typeface="Gill Sans"/>
              <a:sym typeface="Gill Sans"/>
            </a:endParaRPr>
          </a:p>
        </p:txBody>
      </p:sp>
      <p:sp>
        <p:nvSpPr>
          <p:cNvPr id="1575" name="Google Shape;1575;g21a26d0088d_1_421"/>
          <p:cNvSpPr txBox="1"/>
          <p:nvPr/>
        </p:nvSpPr>
        <p:spPr>
          <a:xfrm>
            <a:off x="7913559" y="4853006"/>
            <a:ext cx="1530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1.8</a:t>
            </a:r>
            <a:endParaRPr sz="800">
              <a:latin typeface="Gill Sans"/>
              <a:ea typeface="Gill Sans"/>
              <a:cs typeface="Gill Sans"/>
              <a:sym typeface="Gill Sans"/>
            </a:endParaRPr>
          </a:p>
        </p:txBody>
      </p:sp>
      <p:sp>
        <p:nvSpPr>
          <p:cNvPr id="1576" name="Google Shape;1576;g21a26d0088d_1_421"/>
          <p:cNvSpPr txBox="1"/>
          <p:nvPr/>
        </p:nvSpPr>
        <p:spPr>
          <a:xfrm>
            <a:off x="7919970" y="4207241"/>
            <a:ext cx="1629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0.7</a:t>
            </a:r>
            <a:endParaRPr sz="800">
              <a:latin typeface="Gill Sans"/>
              <a:ea typeface="Gill Sans"/>
              <a:cs typeface="Gill Sans"/>
              <a:sym typeface="Gill Sans"/>
            </a:endParaRPr>
          </a:p>
        </p:txBody>
      </p:sp>
      <p:sp>
        <p:nvSpPr>
          <p:cNvPr id="1577" name="Google Shape;1577;g21a26d0088d_1_421"/>
          <p:cNvSpPr txBox="1"/>
          <p:nvPr/>
        </p:nvSpPr>
        <p:spPr>
          <a:xfrm>
            <a:off x="8341525" y="4853006"/>
            <a:ext cx="1530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1.6</a:t>
            </a:r>
            <a:endParaRPr sz="800">
              <a:latin typeface="Gill Sans"/>
              <a:ea typeface="Gill Sans"/>
              <a:cs typeface="Gill Sans"/>
              <a:sym typeface="Gill Sans"/>
            </a:endParaRPr>
          </a:p>
        </p:txBody>
      </p:sp>
      <p:sp>
        <p:nvSpPr>
          <p:cNvPr id="1578" name="Google Shape;1578;g21a26d0088d_1_421"/>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rtl="0" algn="l">
              <a:lnSpc>
                <a:spcPct val="100000"/>
              </a:lnSpc>
              <a:spcBef>
                <a:spcPts val="0"/>
              </a:spcBef>
              <a:spcAft>
                <a:spcPts val="0"/>
              </a:spcAft>
              <a:buNone/>
            </a:pPr>
            <a:r>
              <a:rPr lang="en-US"/>
              <a:t>Mortgage Climate Risk Report</a:t>
            </a:r>
            <a:endParaRPr/>
          </a:p>
        </p:txBody>
      </p:sp>
      <p:sp>
        <p:nvSpPr>
          <p:cNvPr id="1579" name="Google Shape;1579;g21a26d0088d_1_421"/>
          <p:cNvSpPr txBox="1"/>
          <p:nvPr>
            <p:ph idx="12" type="sldNum"/>
          </p:nvPr>
        </p:nvSpPr>
        <p:spPr>
          <a:xfrm>
            <a:off x="8009501" y="6482075"/>
            <a:ext cx="920100" cy="143700"/>
          </a:xfrm>
          <a:prstGeom prst="rect">
            <a:avLst/>
          </a:prstGeom>
          <a:noFill/>
          <a:ln>
            <a:noFill/>
          </a:ln>
        </p:spPr>
        <p:txBody>
          <a:bodyPr anchorCtr="0" anchor="t" bIns="0" lIns="0" spcFirstLastPara="1" rIns="0" wrap="square" tIns="5125">
            <a:spAutoFit/>
          </a:bodyPr>
          <a:lstStyle/>
          <a:p>
            <a:pPr indent="0" lvl="0" marL="12700" rtl="0" algn="l">
              <a:lnSpc>
                <a:spcPct val="100000"/>
              </a:lnSpc>
              <a:spcBef>
                <a:spcPts val="0"/>
              </a:spcBef>
              <a:spcAft>
                <a:spcPts val="0"/>
              </a:spcAft>
              <a:buNone/>
            </a:pPr>
            <a:r>
              <a:rPr lang="en-US"/>
              <a:t>Mar 2023 | </a:t>
            </a:r>
            <a:fld id="{00000000-1234-1234-1234-123412341234}" type="slidenum">
              <a:rPr lang="en-US"/>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83" name="Shape 1583"/>
        <p:cNvGrpSpPr/>
        <p:nvPr/>
      </p:nvGrpSpPr>
      <p:grpSpPr>
        <a:xfrm>
          <a:off x="0" y="0"/>
          <a:ext cx="0" cy="0"/>
          <a:chOff x="0" y="0"/>
          <a:chExt cx="0" cy="0"/>
        </a:xfrm>
      </p:grpSpPr>
      <p:sp>
        <p:nvSpPr>
          <p:cNvPr id="1584" name="Google Shape;1584;g21a26d0088d_1_8"/>
          <p:cNvSpPr txBox="1"/>
          <p:nvPr>
            <p:ph type="title"/>
          </p:nvPr>
        </p:nvSpPr>
        <p:spPr>
          <a:xfrm>
            <a:off x="1143007" y="207975"/>
            <a:ext cx="7436700" cy="629700"/>
          </a:xfrm>
          <a:prstGeom prst="rect">
            <a:avLst/>
          </a:prstGeom>
          <a:noFill/>
          <a:ln>
            <a:noFill/>
          </a:ln>
        </p:spPr>
        <p:txBody>
          <a:bodyPr anchorCtr="0" anchor="t" bIns="0" lIns="0" spcFirstLastPara="1" rIns="0" wrap="square" tIns="318675">
            <a:spAutoFit/>
          </a:bodyPr>
          <a:lstStyle/>
          <a:p>
            <a:pPr indent="0" lvl="0" marL="0" rtl="0" algn="l">
              <a:lnSpc>
                <a:spcPct val="100000"/>
              </a:lnSpc>
              <a:spcBef>
                <a:spcPts val="0"/>
              </a:spcBef>
              <a:spcAft>
                <a:spcPts val="0"/>
              </a:spcAft>
              <a:buSzPts val="1400"/>
              <a:buNone/>
            </a:pPr>
            <a:r>
              <a:rPr b="1" lang="en-US"/>
              <a:t>Model Refining</a:t>
            </a:r>
            <a:endParaRPr b="1"/>
          </a:p>
        </p:txBody>
      </p:sp>
      <p:sp>
        <p:nvSpPr>
          <p:cNvPr id="1585" name="Google Shape;1585;g21a26d0088d_1_8"/>
          <p:cNvSpPr/>
          <p:nvPr/>
        </p:nvSpPr>
        <p:spPr>
          <a:xfrm>
            <a:off x="1143000" y="914400"/>
            <a:ext cx="7674609" cy="0"/>
          </a:xfrm>
          <a:custGeom>
            <a:rect b="b" l="l" r="r" t="t"/>
            <a:pathLst>
              <a:path extrusionOk="0" h="120000" w="7674609">
                <a:moveTo>
                  <a:pt x="0" y="0"/>
                </a:moveTo>
                <a:lnTo>
                  <a:pt x="7674483" y="0"/>
                </a:lnTo>
              </a:path>
            </a:pathLst>
          </a:custGeom>
          <a:noFill/>
          <a:ln cap="flat" cmpd="sng" w="12700">
            <a:solidFill>
              <a:srgbClr val="87BC45"/>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86" name="Google Shape;1586;g21a26d0088d_1_8"/>
          <p:cNvSpPr txBox="1"/>
          <p:nvPr/>
        </p:nvSpPr>
        <p:spPr>
          <a:xfrm>
            <a:off x="1143000" y="991125"/>
            <a:ext cx="18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Confusion Matrix:</a:t>
            </a:r>
            <a:endParaRPr b="1"/>
          </a:p>
        </p:txBody>
      </p:sp>
      <p:graphicFrame>
        <p:nvGraphicFramePr>
          <p:cNvPr id="1587" name="Google Shape;1587;g21a26d0088d_1_8"/>
          <p:cNvGraphicFramePr/>
          <p:nvPr/>
        </p:nvGraphicFramePr>
        <p:xfrm>
          <a:off x="2176788" y="2849900"/>
          <a:ext cx="3000000" cy="3000000"/>
        </p:xfrm>
        <a:graphic>
          <a:graphicData uri="http://schemas.openxmlformats.org/drawingml/2006/table">
            <a:tbl>
              <a:tblPr>
                <a:noFill/>
                <a:tableStyleId>{BE699092-9A77-4C85-9C48-A77FD11CDAB5}</a:tableStyleId>
              </a:tblPr>
              <a:tblGrid>
                <a:gridCol w="1835700"/>
                <a:gridCol w="1671350"/>
                <a:gridCol w="1706975"/>
              </a:tblGrid>
              <a:tr h="3962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200"/>
                        <a:buFont typeface="Arial"/>
                        <a:buNone/>
                      </a:pPr>
                      <a:r>
                        <a:rPr b="1" lang="en-US" sz="1200"/>
                        <a:t>Predicted Positive</a:t>
                      </a:r>
                      <a:endParaRPr b="1" sz="12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4D053"/>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en-US" sz="1200"/>
                        <a:t>Predicted Negative</a:t>
                      </a:r>
                      <a:endParaRPr b="1" sz="12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4D053"/>
                    </a:solidFill>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n-US" sz="1200"/>
                        <a:t>Actual Positive</a:t>
                      </a:r>
                      <a:endParaRPr b="1" sz="1200" u="none" cap="none" strike="noStrike"/>
                    </a:p>
                  </a:txBody>
                  <a:tcPr marT="91425" marB="91425" marR="91425" marL="91425">
                    <a:solidFill>
                      <a:srgbClr val="1FB5E8"/>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US" sz="1100">
                          <a:solidFill>
                            <a:schemeClr val="dk1"/>
                          </a:solidFill>
                        </a:rPr>
                        <a:t>True Positive</a:t>
                      </a:r>
                      <a:endParaRPr b="1" sz="1100" u="none" cap="none" strike="noStrike">
                        <a:solidFill>
                          <a:schemeClr val="dk1"/>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Clr>
                          <a:schemeClr val="dk1"/>
                        </a:buClr>
                        <a:buSzPts val="1100"/>
                        <a:buFont typeface="Arial"/>
                        <a:buNone/>
                      </a:pPr>
                      <a:r>
                        <a:rPr b="1" lang="en-US" sz="1100">
                          <a:solidFill>
                            <a:schemeClr val="dk1"/>
                          </a:solidFill>
                        </a:rPr>
                        <a:t>False Negative</a:t>
                      </a:r>
                      <a:endParaRPr b="1" sz="1100" u="none" cap="none" strike="noStrike">
                        <a:solidFill>
                          <a:schemeClr val="dk1"/>
                        </a:solidFill>
                      </a:endParaRPr>
                    </a:p>
                  </a:txBody>
                  <a:tcPr marT="91425" marB="91425" marR="91425" marL="91425">
                    <a:lnT cap="flat" cmpd="sng" w="9525">
                      <a:solidFill>
                        <a:srgbClr val="9E9E9E"/>
                      </a:solidFill>
                      <a:prstDash val="solid"/>
                      <a:round/>
                      <a:headEnd len="sm" w="sm" type="none"/>
                      <a:tailEnd len="sm" w="sm" type="none"/>
                    </a:lnT>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n-US" sz="1200"/>
                        <a:t>Actual Negative</a:t>
                      </a:r>
                      <a:endParaRPr b="1" sz="1200" u="none" cap="none" strike="noStrike"/>
                    </a:p>
                  </a:txBody>
                  <a:tcPr marT="91425" marB="91425" marR="91425" marL="91425">
                    <a:solidFill>
                      <a:srgbClr val="1FB5E8"/>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US" sz="1100">
                          <a:solidFill>
                            <a:schemeClr val="dk1"/>
                          </a:solidFill>
                        </a:rPr>
                        <a:t>False Positive</a:t>
                      </a:r>
                      <a:endParaRPr b="1" sz="1100" u="none" cap="none" strike="noStrike">
                        <a:solidFill>
                          <a:schemeClr val="dk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n-US" sz="1100">
                          <a:solidFill>
                            <a:schemeClr val="dk1"/>
                          </a:solidFill>
                        </a:rPr>
                        <a:t>True Negative</a:t>
                      </a:r>
                      <a:endParaRPr b="1" sz="1100" u="none" cap="none" strike="noStrike">
                        <a:solidFill>
                          <a:schemeClr val="dk1"/>
                        </a:solidFill>
                      </a:endParaRPr>
                    </a:p>
                  </a:txBody>
                  <a:tcPr marT="91425" marB="91425" marR="91425" marL="91425"/>
                </a:tc>
              </a:tr>
            </a:tbl>
          </a:graphicData>
        </a:graphic>
      </p:graphicFrame>
      <p:sp>
        <p:nvSpPr>
          <p:cNvPr id="1588" name="Google Shape;1588;g21a26d0088d_1_8"/>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sp>
        <p:nvSpPr>
          <p:cNvPr id="1589" name="Google Shape;1589;g21a26d0088d_1_8"/>
          <p:cNvSpPr txBox="1"/>
          <p:nvPr>
            <p:ph idx="12" type="sldNum"/>
          </p:nvPr>
        </p:nvSpPr>
        <p:spPr>
          <a:xfrm>
            <a:off x="8009501" y="6482075"/>
            <a:ext cx="9213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b="0">
              <a:solidFill>
                <a:srgbClr val="A1A0A0"/>
              </a:solidFill>
              <a:latin typeface="Lucida Sans"/>
              <a:ea typeface="Lucida Sans"/>
              <a:cs typeface="Lucida Sans"/>
              <a:sym typeface="Lucida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 name="Shape 1593"/>
        <p:cNvGrpSpPr/>
        <p:nvPr/>
      </p:nvGrpSpPr>
      <p:grpSpPr>
        <a:xfrm>
          <a:off x="0" y="0"/>
          <a:ext cx="0" cy="0"/>
          <a:chOff x="0" y="0"/>
          <a:chExt cx="0" cy="0"/>
        </a:xfrm>
      </p:grpSpPr>
      <p:sp>
        <p:nvSpPr>
          <p:cNvPr id="1594" name="Google Shape;1594;g21a26d0088d_1_16"/>
          <p:cNvSpPr txBox="1"/>
          <p:nvPr>
            <p:ph type="title"/>
          </p:nvPr>
        </p:nvSpPr>
        <p:spPr>
          <a:xfrm>
            <a:off x="1143007" y="207975"/>
            <a:ext cx="7436700" cy="629700"/>
          </a:xfrm>
          <a:prstGeom prst="rect">
            <a:avLst/>
          </a:prstGeom>
          <a:noFill/>
          <a:ln>
            <a:noFill/>
          </a:ln>
        </p:spPr>
        <p:txBody>
          <a:bodyPr anchorCtr="0" anchor="t" bIns="0" lIns="0" spcFirstLastPara="1" rIns="0" wrap="square" tIns="318675">
            <a:spAutoFit/>
          </a:bodyPr>
          <a:lstStyle/>
          <a:p>
            <a:pPr indent="0" lvl="0" marL="0" rtl="0" algn="l">
              <a:lnSpc>
                <a:spcPct val="100000"/>
              </a:lnSpc>
              <a:spcBef>
                <a:spcPts val="0"/>
              </a:spcBef>
              <a:spcAft>
                <a:spcPts val="0"/>
              </a:spcAft>
              <a:buSzPts val="1400"/>
              <a:buNone/>
            </a:pPr>
            <a:r>
              <a:rPr b="1" lang="en-US"/>
              <a:t>Naïve Bayes</a:t>
            </a:r>
            <a:endParaRPr b="1"/>
          </a:p>
        </p:txBody>
      </p:sp>
      <p:sp>
        <p:nvSpPr>
          <p:cNvPr id="1595" name="Google Shape;1595;g21a26d0088d_1_16"/>
          <p:cNvSpPr/>
          <p:nvPr/>
        </p:nvSpPr>
        <p:spPr>
          <a:xfrm>
            <a:off x="1143000" y="914400"/>
            <a:ext cx="7674609" cy="0"/>
          </a:xfrm>
          <a:custGeom>
            <a:rect b="b" l="l" r="r" t="t"/>
            <a:pathLst>
              <a:path extrusionOk="0" h="120000" w="7674609">
                <a:moveTo>
                  <a:pt x="0" y="0"/>
                </a:moveTo>
                <a:lnTo>
                  <a:pt x="7674483" y="0"/>
                </a:lnTo>
              </a:path>
            </a:pathLst>
          </a:custGeom>
          <a:noFill/>
          <a:ln cap="flat" cmpd="sng" w="12700">
            <a:solidFill>
              <a:srgbClr val="87BC45"/>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96" name="Google Shape;1596;g21a26d0088d_1_16"/>
          <p:cNvSpPr txBox="1"/>
          <p:nvPr/>
        </p:nvSpPr>
        <p:spPr>
          <a:xfrm>
            <a:off x="1143000" y="991125"/>
            <a:ext cx="1835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Definition:</a:t>
            </a:r>
            <a:endParaRPr b="1" i="0" sz="1400" u="none" cap="none" strike="noStrike">
              <a:solidFill>
                <a:srgbClr val="000000"/>
              </a:solidFill>
              <a:latin typeface="Arial"/>
              <a:ea typeface="Arial"/>
              <a:cs typeface="Arial"/>
              <a:sym typeface="Arial"/>
            </a:endParaRPr>
          </a:p>
        </p:txBody>
      </p:sp>
      <p:sp>
        <p:nvSpPr>
          <p:cNvPr id="1597" name="Google Shape;1597;g21a26d0088d_1_16"/>
          <p:cNvSpPr txBox="1"/>
          <p:nvPr/>
        </p:nvSpPr>
        <p:spPr>
          <a:xfrm>
            <a:off x="1333891" y="1391325"/>
            <a:ext cx="7348200" cy="1169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Naïve Bayes is a simple learning algorithm that utilizes Bayes’ rule together with a strong assumption that the attributes are conditionally independent given the class. While this independence assumption is often violated in practice, naïve Bayes nonetheless often delivers competitive classification accuracy. Coupled with its computational efficiency and many other desirable features, this leads to naïve Bayes being widely applied in practice.</a:t>
            </a:r>
            <a:endParaRPr b="0" i="0" sz="1400" u="none" cap="none" strike="noStrike">
              <a:solidFill>
                <a:srgbClr val="000000"/>
              </a:solidFill>
              <a:latin typeface="Arial"/>
              <a:ea typeface="Arial"/>
              <a:cs typeface="Arial"/>
              <a:sym typeface="Arial"/>
            </a:endParaRPr>
          </a:p>
        </p:txBody>
      </p:sp>
      <p:sp>
        <p:nvSpPr>
          <p:cNvPr id="1598" name="Google Shape;1598;g21a26d0088d_1_16"/>
          <p:cNvSpPr txBox="1"/>
          <p:nvPr/>
        </p:nvSpPr>
        <p:spPr>
          <a:xfrm>
            <a:off x="1143000" y="2637600"/>
            <a:ext cx="1835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Assumption:</a:t>
            </a:r>
            <a:endParaRPr b="1" i="0" sz="1400" u="none" cap="none" strike="noStrike">
              <a:solidFill>
                <a:srgbClr val="000000"/>
              </a:solidFill>
              <a:latin typeface="Arial"/>
              <a:ea typeface="Arial"/>
              <a:cs typeface="Arial"/>
              <a:sym typeface="Arial"/>
            </a:endParaRPr>
          </a:p>
        </p:txBody>
      </p:sp>
      <p:pic>
        <p:nvPicPr>
          <p:cNvPr descr="文本&#10;&#10;描述已自动生成" id="1599" name="Google Shape;1599;g21a26d0088d_1_16"/>
          <p:cNvPicPr preferRelativeResize="0"/>
          <p:nvPr/>
        </p:nvPicPr>
        <p:blipFill rotWithShape="1">
          <a:blip r:embed="rId3">
            <a:alphaModFix/>
          </a:blip>
          <a:srcRect b="0" l="0" r="0" t="0"/>
          <a:stretch/>
        </p:blipFill>
        <p:spPr>
          <a:xfrm>
            <a:off x="1314817" y="3183317"/>
            <a:ext cx="7502792" cy="3345055"/>
          </a:xfrm>
          <a:prstGeom prst="rect">
            <a:avLst/>
          </a:prstGeom>
          <a:noFill/>
          <a:ln>
            <a:noFill/>
          </a:ln>
        </p:spPr>
      </p:pic>
      <p:sp>
        <p:nvSpPr>
          <p:cNvPr id="1600" name="Google Shape;1600;g21a26d0088d_1_16"/>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sp>
        <p:nvSpPr>
          <p:cNvPr id="1601" name="Google Shape;1601;g21a26d0088d_1_16"/>
          <p:cNvSpPr txBox="1"/>
          <p:nvPr>
            <p:ph idx="12" type="sldNum"/>
          </p:nvPr>
        </p:nvSpPr>
        <p:spPr>
          <a:xfrm>
            <a:off x="8009501" y="6482075"/>
            <a:ext cx="9213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b="0">
              <a:solidFill>
                <a:srgbClr val="A1A0A0"/>
              </a:solidFill>
              <a:latin typeface="Lucida Sans"/>
              <a:ea typeface="Lucida Sans"/>
              <a:cs typeface="Lucida Sans"/>
              <a:sym typeface="Lucida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5" name="Shape 1605"/>
        <p:cNvGrpSpPr/>
        <p:nvPr/>
      </p:nvGrpSpPr>
      <p:grpSpPr>
        <a:xfrm>
          <a:off x="0" y="0"/>
          <a:ext cx="0" cy="0"/>
          <a:chOff x="0" y="0"/>
          <a:chExt cx="0" cy="0"/>
        </a:xfrm>
      </p:grpSpPr>
      <p:sp>
        <p:nvSpPr>
          <p:cNvPr id="1606" name="Google Shape;1606;g21a26d0088d_1_26"/>
          <p:cNvSpPr txBox="1"/>
          <p:nvPr>
            <p:ph type="title"/>
          </p:nvPr>
        </p:nvSpPr>
        <p:spPr>
          <a:xfrm>
            <a:off x="1143007" y="207975"/>
            <a:ext cx="7436700" cy="629700"/>
          </a:xfrm>
          <a:prstGeom prst="rect">
            <a:avLst/>
          </a:prstGeom>
          <a:noFill/>
          <a:ln>
            <a:noFill/>
          </a:ln>
        </p:spPr>
        <p:txBody>
          <a:bodyPr anchorCtr="0" anchor="t" bIns="0" lIns="0" spcFirstLastPara="1" rIns="0" wrap="square" tIns="318675">
            <a:spAutoFit/>
          </a:bodyPr>
          <a:lstStyle/>
          <a:p>
            <a:pPr indent="0" lvl="0" marL="0" rtl="0" algn="l">
              <a:lnSpc>
                <a:spcPct val="100000"/>
              </a:lnSpc>
              <a:spcBef>
                <a:spcPts val="0"/>
              </a:spcBef>
              <a:spcAft>
                <a:spcPts val="0"/>
              </a:spcAft>
              <a:buSzPts val="1400"/>
              <a:buNone/>
            </a:pPr>
            <a:r>
              <a:rPr b="1" lang="en-US"/>
              <a:t>Naïve Bayes</a:t>
            </a:r>
            <a:endParaRPr b="1"/>
          </a:p>
        </p:txBody>
      </p:sp>
      <p:sp>
        <p:nvSpPr>
          <p:cNvPr id="1607" name="Google Shape;1607;g21a26d0088d_1_26"/>
          <p:cNvSpPr/>
          <p:nvPr/>
        </p:nvSpPr>
        <p:spPr>
          <a:xfrm>
            <a:off x="1143000" y="914400"/>
            <a:ext cx="7674609" cy="0"/>
          </a:xfrm>
          <a:custGeom>
            <a:rect b="b" l="l" r="r" t="t"/>
            <a:pathLst>
              <a:path extrusionOk="0" h="120000" w="7674609">
                <a:moveTo>
                  <a:pt x="0" y="0"/>
                </a:moveTo>
                <a:lnTo>
                  <a:pt x="7674483" y="0"/>
                </a:lnTo>
              </a:path>
            </a:pathLst>
          </a:custGeom>
          <a:noFill/>
          <a:ln cap="flat" cmpd="sng" w="12700">
            <a:solidFill>
              <a:srgbClr val="87BC45"/>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08" name="Google Shape;1608;g21a26d0088d_1_26"/>
          <p:cNvSpPr txBox="1"/>
          <p:nvPr/>
        </p:nvSpPr>
        <p:spPr>
          <a:xfrm>
            <a:off x="1143000" y="991125"/>
            <a:ext cx="2731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Principle of classification:</a:t>
            </a:r>
            <a:endParaRPr b="1" i="0" sz="1400" u="none" cap="none" strike="noStrike">
              <a:solidFill>
                <a:srgbClr val="000000"/>
              </a:solidFill>
              <a:latin typeface="Arial"/>
              <a:ea typeface="Arial"/>
              <a:cs typeface="Arial"/>
              <a:sym typeface="Arial"/>
            </a:endParaRPr>
          </a:p>
        </p:txBody>
      </p:sp>
      <p:sp>
        <p:nvSpPr>
          <p:cNvPr id="1609" name="Google Shape;1609;g21a26d0088d_1_26"/>
          <p:cNvSpPr/>
          <p:nvPr/>
        </p:nvSpPr>
        <p:spPr>
          <a:xfrm>
            <a:off x="0" y="0"/>
            <a:ext cx="9144000" cy="0"/>
          </a:xfrm>
          <a:prstGeom prst="rect">
            <a:avLst/>
          </a:pr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10" name="Google Shape;1610;g21a26d0088d_1_26"/>
          <p:cNvSpPr/>
          <p:nvPr/>
        </p:nvSpPr>
        <p:spPr>
          <a:xfrm>
            <a:off x="152400" y="152400"/>
            <a:ext cx="9144000" cy="0"/>
          </a:xfrm>
          <a:prstGeom prst="rect">
            <a:avLst/>
          </a:pr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11" name="Google Shape;1611;g21a26d0088d_1_26"/>
          <p:cNvSpPr/>
          <p:nvPr/>
        </p:nvSpPr>
        <p:spPr>
          <a:xfrm>
            <a:off x="304800" y="304800"/>
            <a:ext cx="9144000" cy="0"/>
          </a:xfrm>
          <a:prstGeom prst="rect">
            <a:avLst/>
          </a:pr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612" name="Google Shape;1612;g21a26d0088d_1_26"/>
          <p:cNvPicPr preferRelativeResize="0"/>
          <p:nvPr/>
        </p:nvPicPr>
        <p:blipFill rotWithShape="1">
          <a:blip r:embed="rId3">
            <a:alphaModFix/>
          </a:blip>
          <a:srcRect b="0" l="0" r="0" t="0"/>
          <a:stretch/>
        </p:blipFill>
        <p:spPr>
          <a:xfrm>
            <a:off x="1284719" y="1474509"/>
            <a:ext cx="7153275" cy="2286000"/>
          </a:xfrm>
          <a:prstGeom prst="rect">
            <a:avLst/>
          </a:prstGeom>
          <a:noFill/>
          <a:ln>
            <a:noFill/>
          </a:ln>
        </p:spPr>
      </p:pic>
      <p:sp>
        <p:nvSpPr>
          <p:cNvPr id="1613" name="Google Shape;1613;g21a26d0088d_1_26"/>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sp>
        <p:nvSpPr>
          <p:cNvPr id="1614" name="Google Shape;1614;g21a26d0088d_1_26"/>
          <p:cNvSpPr txBox="1"/>
          <p:nvPr>
            <p:ph idx="12" type="sldNum"/>
          </p:nvPr>
        </p:nvSpPr>
        <p:spPr>
          <a:xfrm>
            <a:off x="8009501" y="6482075"/>
            <a:ext cx="9213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b="0">
              <a:solidFill>
                <a:srgbClr val="A1A0A0"/>
              </a:solidFill>
              <a:latin typeface="Lucida Sans"/>
              <a:ea typeface="Lucida Sans"/>
              <a:cs typeface="Lucida Sans"/>
              <a:sym typeface="Lucida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8" name="Shape 1618"/>
        <p:cNvGrpSpPr/>
        <p:nvPr/>
      </p:nvGrpSpPr>
      <p:grpSpPr>
        <a:xfrm>
          <a:off x="0" y="0"/>
          <a:ext cx="0" cy="0"/>
          <a:chOff x="0" y="0"/>
          <a:chExt cx="0" cy="0"/>
        </a:xfrm>
      </p:grpSpPr>
      <p:sp>
        <p:nvSpPr>
          <p:cNvPr id="1619" name="Google Shape;1619;g21a26d0088d_1_37"/>
          <p:cNvSpPr txBox="1"/>
          <p:nvPr>
            <p:ph type="title"/>
          </p:nvPr>
        </p:nvSpPr>
        <p:spPr>
          <a:xfrm>
            <a:off x="1143007" y="207975"/>
            <a:ext cx="7436700" cy="629700"/>
          </a:xfrm>
          <a:prstGeom prst="rect">
            <a:avLst/>
          </a:prstGeom>
          <a:noFill/>
          <a:ln>
            <a:noFill/>
          </a:ln>
        </p:spPr>
        <p:txBody>
          <a:bodyPr anchorCtr="0" anchor="t" bIns="0" lIns="0" spcFirstLastPara="1" rIns="0" wrap="square" tIns="318675">
            <a:spAutoFit/>
          </a:bodyPr>
          <a:lstStyle/>
          <a:p>
            <a:pPr indent="0" lvl="0" marL="0" rtl="0" algn="l">
              <a:lnSpc>
                <a:spcPct val="100000"/>
              </a:lnSpc>
              <a:spcBef>
                <a:spcPts val="0"/>
              </a:spcBef>
              <a:spcAft>
                <a:spcPts val="0"/>
              </a:spcAft>
              <a:buSzPts val="1400"/>
              <a:buNone/>
            </a:pPr>
            <a:r>
              <a:rPr b="1" lang="en-US"/>
              <a:t>Naïve Bayes</a:t>
            </a:r>
            <a:endParaRPr b="1"/>
          </a:p>
        </p:txBody>
      </p:sp>
      <p:sp>
        <p:nvSpPr>
          <p:cNvPr id="1620" name="Google Shape;1620;g21a26d0088d_1_37"/>
          <p:cNvSpPr/>
          <p:nvPr/>
        </p:nvSpPr>
        <p:spPr>
          <a:xfrm>
            <a:off x="1143000" y="914400"/>
            <a:ext cx="7674609" cy="0"/>
          </a:xfrm>
          <a:custGeom>
            <a:rect b="b" l="l" r="r" t="t"/>
            <a:pathLst>
              <a:path extrusionOk="0" h="120000" w="7674609">
                <a:moveTo>
                  <a:pt x="0" y="0"/>
                </a:moveTo>
                <a:lnTo>
                  <a:pt x="7674483" y="0"/>
                </a:lnTo>
              </a:path>
            </a:pathLst>
          </a:custGeom>
          <a:noFill/>
          <a:ln cap="flat" cmpd="sng" w="12700">
            <a:solidFill>
              <a:srgbClr val="87BC45"/>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21" name="Google Shape;1621;g21a26d0088d_1_37"/>
          <p:cNvSpPr txBox="1"/>
          <p:nvPr/>
        </p:nvSpPr>
        <p:spPr>
          <a:xfrm>
            <a:off x="1143000" y="991125"/>
            <a:ext cx="2731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Principle of classification:</a:t>
            </a:r>
            <a:endParaRPr b="1" i="0" sz="1400" u="none" cap="none" strike="noStrike">
              <a:solidFill>
                <a:srgbClr val="000000"/>
              </a:solidFill>
              <a:latin typeface="Arial"/>
              <a:ea typeface="Arial"/>
              <a:cs typeface="Arial"/>
              <a:sym typeface="Arial"/>
            </a:endParaRPr>
          </a:p>
        </p:txBody>
      </p:sp>
      <p:sp>
        <p:nvSpPr>
          <p:cNvPr id="1622" name="Google Shape;1622;g21a26d0088d_1_37"/>
          <p:cNvSpPr/>
          <p:nvPr/>
        </p:nvSpPr>
        <p:spPr>
          <a:xfrm>
            <a:off x="0" y="0"/>
            <a:ext cx="9144000" cy="0"/>
          </a:xfrm>
          <a:prstGeom prst="rect">
            <a:avLst/>
          </a:pr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23" name="Google Shape;1623;g21a26d0088d_1_37"/>
          <p:cNvSpPr/>
          <p:nvPr/>
        </p:nvSpPr>
        <p:spPr>
          <a:xfrm>
            <a:off x="152400" y="152400"/>
            <a:ext cx="9144000" cy="0"/>
          </a:xfrm>
          <a:prstGeom prst="rect">
            <a:avLst/>
          </a:pr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24" name="Google Shape;1624;g21a26d0088d_1_37"/>
          <p:cNvSpPr/>
          <p:nvPr/>
        </p:nvSpPr>
        <p:spPr>
          <a:xfrm>
            <a:off x="304800" y="304800"/>
            <a:ext cx="9144000" cy="0"/>
          </a:xfrm>
          <a:prstGeom prst="rect">
            <a:avLst/>
          </a:pr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625" name="Google Shape;1625;g21a26d0088d_1_37"/>
          <p:cNvPicPr preferRelativeResize="0"/>
          <p:nvPr/>
        </p:nvPicPr>
        <p:blipFill rotWithShape="1">
          <a:blip r:embed="rId3">
            <a:alphaModFix/>
          </a:blip>
          <a:srcRect b="0" l="0" r="0" t="0"/>
          <a:stretch/>
        </p:blipFill>
        <p:spPr>
          <a:xfrm>
            <a:off x="1143000" y="1346182"/>
            <a:ext cx="7258050" cy="904875"/>
          </a:xfrm>
          <a:prstGeom prst="rect">
            <a:avLst/>
          </a:prstGeom>
          <a:noFill/>
          <a:ln>
            <a:noFill/>
          </a:ln>
        </p:spPr>
      </p:pic>
      <p:pic>
        <p:nvPicPr>
          <p:cNvPr id="1626" name="Google Shape;1626;g21a26d0088d_1_37"/>
          <p:cNvPicPr preferRelativeResize="0"/>
          <p:nvPr/>
        </p:nvPicPr>
        <p:blipFill rotWithShape="1">
          <a:blip r:embed="rId4">
            <a:alphaModFix/>
          </a:blip>
          <a:srcRect b="0" l="0" r="0" t="0"/>
          <a:stretch/>
        </p:blipFill>
        <p:spPr>
          <a:xfrm>
            <a:off x="1152525" y="2251057"/>
            <a:ext cx="7248525" cy="4324350"/>
          </a:xfrm>
          <a:prstGeom prst="rect">
            <a:avLst/>
          </a:prstGeom>
          <a:noFill/>
          <a:ln>
            <a:noFill/>
          </a:ln>
        </p:spPr>
      </p:pic>
      <p:sp>
        <p:nvSpPr>
          <p:cNvPr id="1627" name="Google Shape;1627;g21a26d0088d_1_37"/>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sp>
        <p:nvSpPr>
          <p:cNvPr id="1628" name="Google Shape;1628;g21a26d0088d_1_37"/>
          <p:cNvSpPr txBox="1"/>
          <p:nvPr>
            <p:ph idx="12" type="sldNum"/>
          </p:nvPr>
        </p:nvSpPr>
        <p:spPr>
          <a:xfrm>
            <a:off x="8009501" y="6482075"/>
            <a:ext cx="9213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b="0">
              <a:solidFill>
                <a:srgbClr val="A1A0A0"/>
              </a:solidFill>
              <a:latin typeface="Lucida Sans"/>
              <a:ea typeface="Lucida Sans"/>
              <a:cs typeface="Lucida Sans"/>
              <a:sym typeface="Lucida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2" name="Shape 1632"/>
        <p:cNvGrpSpPr/>
        <p:nvPr/>
      </p:nvGrpSpPr>
      <p:grpSpPr>
        <a:xfrm>
          <a:off x="0" y="0"/>
          <a:ext cx="0" cy="0"/>
          <a:chOff x="0" y="0"/>
          <a:chExt cx="0" cy="0"/>
        </a:xfrm>
      </p:grpSpPr>
      <p:sp>
        <p:nvSpPr>
          <p:cNvPr id="1633" name="Google Shape;1633;g21a26d0088d_1_49"/>
          <p:cNvSpPr txBox="1"/>
          <p:nvPr>
            <p:ph type="title"/>
          </p:nvPr>
        </p:nvSpPr>
        <p:spPr>
          <a:xfrm>
            <a:off x="1143007" y="207975"/>
            <a:ext cx="7436700" cy="629700"/>
          </a:xfrm>
          <a:prstGeom prst="rect">
            <a:avLst/>
          </a:prstGeom>
          <a:noFill/>
          <a:ln>
            <a:noFill/>
          </a:ln>
        </p:spPr>
        <p:txBody>
          <a:bodyPr anchorCtr="0" anchor="t" bIns="0" lIns="0" spcFirstLastPara="1" rIns="0" wrap="square" tIns="318675">
            <a:spAutoFit/>
          </a:bodyPr>
          <a:lstStyle/>
          <a:p>
            <a:pPr indent="0" lvl="0" marL="0" rtl="0" algn="l">
              <a:lnSpc>
                <a:spcPct val="100000"/>
              </a:lnSpc>
              <a:spcBef>
                <a:spcPts val="0"/>
              </a:spcBef>
              <a:spcAft>
                <a:spcPts val="0"/>
              </a:spcAft>
              <a:buSzPts val="1400"/>
              <a:buNone/>
            </a:pPr>
            <a:r>
              <a:rPr b="1" lang="en-US"/>
              <a:t>Model Results of Naïve Bayes</a:t>
            </a:r>
            <a:endParaRPr b="1"/>
          </a:p>
        </p:txBody>
      </p:sp>
      <p:sp>
        <p:nvSpPr>
          <p:cNvPr id="1634" name="Google Shape;1634;g21a26d0088d_1_49"/>
          <p:cNvSpPr/>
          <p:nvPr/>
        </p:nvSpPr>
        <p:spPr>
          <a:xfrm>
            <a:off x="1143000" y="914400"/>
            <a:ext cx="7674609" cy="0"/>
          </a:xfrm>
          <a:custGeom>
            <a:rect b="b" l="l" r="r" t="t"/>
            <a:pathLst>
              <a:path extrusionOk="0" h="120000" w="7674609">
                <a:moveTo>
                  <a:pt x="0" y="0"/>
                </a:moveTo>
                <a:lnTo>
                  <a:pt x="7674483" y="0"/>
                </a:lnTo>
              </a:path>
            </a:pathLst>
          </a:custGeom>
          <a:noFill/>
          <a:ln cap="flat" cmpd="sng" w="12700">
            <a:solidFill>
              <a:srgbClr val="87BC45"/>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35" name="Google Shape;1635;g21a26d0088d_1_49"/>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sp>
        <p:nvSpPr>
          <p:cNvPr id="1636" name="Google Shape;1636;g21a26d0088d_1_49"/>
          <p:cNvSpPr txBox="1"/>
          <p:nvPr>
            <p:ph idx="12" type="sldNum"/>
          </p:nvPr>
        </p:nvSpPr>
        <p:spPr>
          <a:xfrm>
            <a:off x="8009501" y="6482075"/>
            <a:ext cx="9213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b="0">
              <a:solidFill>
                <a:srgbClr val="A1A0A0"/>
              </a:solidFill>
              <a:latin typeface="Lucida Sans"/>
              <a:ea typeface="Lucida Sans"/>
              <a:cs typeface="Lucida Sans"/>
              <a:sym typeface="Lucida Sans"/>
            </a:endParaRPr>
          </a:p>
        </p:txBody>
      </p:sp>
      <p:pic>
        <p:nvPicPr>
          <p:cNvPr id="1637" name="Google Shape;1637;g21a26d0088d_1_49"/>
          <p:cNvPicPr preferRelativeResize="0"/>
          <p:nvPr/>
        </p:nvPicPr>
        <p:blipFill>
          <a:blip r:embed="rId3">
            <a:alphaModFix/>
          </a:blip>
          <a:stretch>
            <a:fillRect/>
          </a:stretch>
        </p:blipFill>
        <p:spPr>
          <a:xfrm>
            <a:off x="372288" y="1677700"/>
            <a:ext cx="8399424" cy="33229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1" name="Shape 1641"/>
        <p:cNvGrpSpPr/>
        <p:nvPr/>
      </p:nvGrpSpPr>
      <p:grpSpPr>
        <a:xfrm>
          <a:off x="0" y="0"/>
          <a:ext cx="0" cy="0"/>
          <a:chOff x="0" y="0"/>
          <a:chExt cx="0" cy="0"/>
        </a:xfrm>
      </p:grpSpPr>
      <p:sp>
        <p:nvSpPr>
          <p:cNvPr id="1642" name="Google Shape;1642;g21a26d0088d_1_56"/>
          <p:cNvSpPr txBox="1"/>
          <p:nvPr>
            <p:ph type="title"/>
          </p:nvPr>
        </p:nvSpPr>
        <p:spPr>
          <a:xfrm>
            <a:off x="1143007" y="207975"/>
            <a:ext cx="7436700" cy="629700"/>
          </a:xfrm>
          <a:prstGeom prst="rect">
            <a:avLst/>
          </a:prstGeom>
          <a:noFill/>
          <a:ln>
            <a:noFill/>
          </a:ln>
        </p:spPr>
        <p:txBody>
          <a:bodyPr anchorCtr="0" anchor="t" bIns="0" lIns="0" spcFirstLastPara="1" rIns="0" wrap="square" tIns="318675">
            <a:spAutoFit/>
          </a:bodyPr>
          <a:lstStyle/>
          <a:p>
            <a:pPr indent="0" lvl="0" marL="0" rtl="0" algn="l">
              <a:lnSpc>
                <a:spcPct val="100000"/>
              </a:lnSpc>
              <a:spcBef>
                <a:spcPts val="0"/>
              </a:spcBef>
              <a:spcAft>
                <a:spcPts val="0"/>
              </a:spcAft>
              <a:buSzPts val="1400"/>
              <a:buNone/>
            </a:pPr>
            <a:r>
              <a:rPr b="1" lang="en-US"/>
              <a:t>Model Results of Random Combination of Random Forest</a:t>
            </a:r>
            <a:endParaRPr b="1"/>
          </a:p>
        </p:txBody>
      </p:sp>
      <p:sp>
        <p:nvSpPr>
          <p:cNvPr id="1643" name="Google Shape;1643;g21a26d0088d_1_56"/>
          <p:cNvSpPr/>
          <p:nvPr/>
        </p:nvSpPr>
        <p:spPr>
          <a:xfrm>
            <a:off x="1143000" y="914400"/>
            <a:ext cx="7674609" cy="0"/>
          </a:xfrm>
          <a:custGeom>
            <a:rect b="b" l="l" r="r" t="t"/>
            <a:pathLst>
              <a:path extrusionOk="0" h="120000" w="7674609">
                <a:moveTo>
                  <a:pt x="0" y="0"/>
                </a:moveTo>
                <a:lnTo>
                  <a:pt x="7674483" y="0"/>
                </a:lnTo>
              </a:path>
            </a:pathLst>
          </a:custGeom>
          <a:noFill/>
          <a:ln cap="flat" cmpd="sng" w="12700">
            <a:solidFill>
              <a:srgbClr val="87BC45"/>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44" name="Google Shape;1644;g21a26d0088d_1_56"/>
          <p:cNvSpPr txBox="1"/>
          <p:nvPr/>
        </p:nvSpPr>
        <p:spPr>
          <a:xfrm>
            <a:off x="1143000" y="991125"/>
            <a:ext cx="2731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When selecting 2 variables:</a:t>
            </a:r>
            <a:endParaRPr b="1" i="0" sz="1400" u="none" cap="none" strike="noStrike">
              <a:solidFill>
                <a:srgbClr val="000000"/>
              </a:solidFill>
              <a:latin typeface="Arial"/>
              <a:ea typeface="Arial"/>
              <a:cs typeface="Arial"/>
              <a:sym typeface="Arial"/>
            </a:endParaRPr>
          </a:p>
        </p:txBody>
      </p:sp>
      <p:pic>
        <p:nvPicPr>
          <p:cNvPr id="1645" name="Google Shape;1645;g21a26d0088d_1_56"/>
          <p:cNvPicPr preferRelativeResize="0"/>
          <p:nvPr/>
        </p:nvPicPr>
        <p:blipFill rotWithShape="1">
          <a:blip r:embed="rId3">
            <a:alphaModFix/>
          </a:blip>
          <a:srcRect b="0" l="0" r="0" t="0"/>
          <a:stretch/>
        </p:blipFill>
        <p:spPr>
          <a:xfrm>
            <a:off x="1857109" y="4494069"/>
            <a:ext cx="5332912" cy="2258778"/>
          </a:xfrm>
          <a:prstGeom prst="rect">
            <a:avLst/>
          </a:prstGeom>
          <a:noFill/>
          <a:ln>
            <a:noFill/>
          </a:ln>
        </p:spPr>
      </p:pic>
      <p:pic>
        <p:nvPicPr>
          <p:cNvPr id="1646" name="Google Shape;1646;g21a26d0088d_1_56"/>
          <p:cNvPicPr preferRelativeResize="0"/>
          <p:nvPr/>
        </p:nvPicPr>
        <p:blipFill rotWithShape="1">
          <a:blip r:embed="rId4">
            <a:alphaModFix/>
          </a:blip>
          <a:srcRect b="0" l="0" r="0" t="0"/>
          <a:stretch/>
        </p:blipFill>
        <p:spPr>
          <a:xfrm>
            <a:off x="1905544" y="1467928"/>
            <a:ext cx="5236043" cy="2949417"/>
          </a:xfrm>
          <a:prstGeom prst="rect">
            <a:avLst/>
          </a:prstGeom>
          <a:noFill/>
          <a:ln>
            <a:noFill/>
          </a:ln>
        </p:spPr>
      </p:pic>
      <p:sp>
        <p:nvSpPr>
          <p:cNvPr id="1647" name="Google Shape;1647;g21a26d0088d_1_56"/>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sp>
        <p:nvSpPr>
          <p:cNvPr id="1648" name="Google Shape;1648;g21a26d0088d_1_56"/>
          <p:cNvSpPr txBox="1"/>
          <p:nvPr>
            <p:ph idx="12" type="sldNum"/>
          </p:nvPr>
        </p:nvSpPr>
        <p:spPr>
          <a:xfrm>
            <a:off x="8009501" y="6482075"/>
            <a:ext cx="9213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b="0">
              <a:solidFill>
                <a:srgbClr val="A1A0A0"/>
              </a:solidFill>
              <a:latin typeface="Lucida Sans"/>
              <a:ea typeface="Lucida Sans"/>
              <a:cs typeface="Lucida Sans"/>
              <a:sym typeface="Lucida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2" name="Shape 1652"/>
        <p:cNvGrpSpPr/>
        <p:nvPr/>
      </p:nvGrpSpPr>
      <p:grpSpPr>
        <a:xfrm>
          <a:off x="0" y="0"/>
          <a:ext cx="0" cy="0"/>
          <a:chOff x="0" y="0"/>
          <a:chExt cx="0" cy="0"/>
        </a:xfrm>
      </p:grpSpPr>
      <p:sp>
        <p:nvSpPr>
          <p:cNvPr id="1653" name="Google Shape;1653;g21a26d0088d_1_65"/>
          <p:cNvSpPr txBox="1"/>
          <p:nvPr>
            <p:ph type="title"/>
          </p:nvPr>
        </p:nvSpPr>
        <p:spPr>
          <a:xfrm>
            <a:off x="1143007" y="207975"/>
            <a:ext cx="7436700" cy="629700"/>
          </a:xfrm>
          <a:prstGeom prst="rect">
            <a:avLst/>
          </a:prstGeom>
          <a:noFill/>
          <a:ln>
            <a:noFill/>
          </a:ln>
        </p:spPr>
        <p:txBody>
          <a:bodyPr anchorCtr="0" anchor="t" bIns="0" lIns="0" spcFirstLastPara="1" rIns="0" wrap="square" tIns="318675">
            <a:spAutoFit/>
          </a:bodyPr>
          <a:lstStyle/>
          <a:p>
            <a:pPr indent="0" lvl="0" marL="0" rtl="0" algn="l">
              <a:lnSpc>
                <a:spcPct val="100000"/>
              </a:lnSpc>
              <a:spcBef>
                <a:spcPts val="0"/>
              </a:spcBef>
              <a:spcAft>
                <a:spcPts val="0"/>
              </a:spcAft>
              <a:buSzPts val="1400"/>
              <a:buNone/>
            </a:pPr>
            <a:r>
              <a:rPr b="1" lang="en-US"/>
              <a:t>Model Results of Random Combination of Random Forest</a:t>
            </a:r>
            <a:endParaRPr b="1"/>
          </a:p>
        </p:txBody>
      </p:sp>
      <p:sp>
        <p:nvSpPr>
          <p:cNvPr id="1654" name="Google Shape;1654;g21a26d0088d_1_65"/>
          <p:cNvSpPr/>
          <p:nvPr/>
        </p:nvSpPr>
        <p:spPr>
          <a:xfrm>
            <a:off x="1143000" y="914400"/>
            <a:ext cx="7674609" cy="0"/>
          </a:xfrm>
          <a:custGeom>
            <a:rect b="b" l="l" r="r" t="t"/>
            <a:pathLst>
              <a:path extrusionOk="0" h="120000" w="7674609">
                <a:moveTo>
                  <a:pt x="0" y="0"/>
                </a:moveTo>
                <a:lnTo>
                  <a:pt x="7674483" y="0"/>
                </a:lnTo>
              </a:path>
            </a:pathLst>
          </a:custGeom>
          <a:noFill/>
          <a:ln cap="flat" cmpd="sng" w="12700">
            <a:solidFill>
              <a:srgbClr val="87BC45"/>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55" name="Google Shape;1655;g21a26d0088d_1_65"/>
          <p:cNvSpPr txBox="1"/>
          <p:nvPr/>
        </p:nvSpPr>
        <p:spPr>
          <a:xfrm>
            <a:off x="1143000" y="991125"/>
            <a:ext cx="2731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When selecting 3 variables:</a:t>
            </a:r>
            <a:endParaRPr b="1" i="0" sz="1400" u="none" cap="none" strike="noStrike">
              <a:solidFill>
                <a:srgbClr val="000000"/>
              </a:solidFill>
              <a:latin typeface="Arial"/>
              <a:ea typeface="Arial"/>
              <a:cs typeface="Arial"/>
              <a:sym typeface="Arial"/>
            </a:endParaRPr>
          </a:p>
        </p:txBody>
      </p:sp>
      <p:pic>
        <p:nvPicPr>
          <p:cNvPr id="1656" name="Google Shape;1656;g21a26d0088d_1_65"/>
          <p:cNvPicPr preferRelativeResize="0"/>
          <p:nvPr/>
        </p:nvPicPr>
        <p:blipFill rotWithShape="1">
          <a:blip r:embed="rId3">
            <a:alphaModFix/>
          </a:blip>
          <a:srcRect b="0" l="0" r="0" t="0"/>
          <a:stretch/>
        </p:blipFill>
        <p:spPr>
          <a:xfrm>
            <a:off x="2062086" y="4567821"/>
            <a:ext cx="5598532" cy="2240236"/>
          </a:xfrm>
          <a:prstGeom prst="rect">
            <a:avLst/>
          </a:prstGeom>
          <a:noFill/>
          <a:ln>
            <a:noFill/>
          </a:ln>
        </p:spPr>
      </p:pic>
      <p:pic>
        <p:nvPicPr>
          <p:cNvPr id="1657" name="Google Shape;1657;g21a26d0088d_1_65"/>
          <p:cNvPicPr preferRelativeResize="0"/>
          <p:nvPr/>
        </p:nvPicPr>
        <p:blipFill rotWithShape="1">
          <a:blip r:embed="rId4">
            <a:alphaModFix/>
          </a:blip>
          <a:srcRect b="0" l="0" r="0" t="0"/>
          <a:stretch/>
        </p:blipFill>
        <p:spPr>
          <a:xfrm>
            <a:off x="2062085" y="1469303"/>
            <a:ext cx="5598532" cy="3020538"/>
          </a:xfrm>
          <a:prstGeom prst="rect">
            <a:avLst/>
          </a:prstGeom>
          <a:noFill/>
          <a:ln>
            <a:noFill/>
          </a:ln>
        </p:spPr>
      </p:pic>
      <p:sp>
        <p:nvSpPr>
          <p:cNvPr id="1658" name="Google Shape;1658;g21a26d0088d_1_65"/>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sp>
        <p:nvSpPr>
          <p:cNvPr id="1659" name="Google Shape;1659;g21a26d0088d_1_65"/>
          <p:cNvSpPr txBox="1"/>
          <p:nvPr>
            <p:ph idx="12" type="sldNum"/>
          </p:nvPr>
        </p:nvSpPr>
        <p:spPr>
          <a:xfrm>
            <a:off x="8009501" y="6482075"/>
            <a:ext cx="9213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b="0">
              <a:solidFill>
                <a:srgbClr val="A1A0A0"/>
              </a:solidFill>
              <a:latin typeface="Lucida Sans"/>
              <a:ea typeface="Lucida Sans"/>
              <a:cs typeface="Lucida Sans"/>
              <a:sym typeface="Lucida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6" name="Shape 186"/>
        <p:cNvGrpSpPr/>
        <p:nvPr/>
      </p:nvGrpSpPr>
      <p:grpSpPr>
        <a:xfrm>
          <a:off x="0" y="0"/>
          <a:ext cx="0" cy="0"/>
          <a:chOff x="0" y="0"/>
          <a:chExt cx="0" cy="0"/>
        </a:xfrm>
      </p:grpSpPr>
      <p:sp>
        <p:nvSpPr>
          <p:cNvPr id="187" name="Google Shape;187;g21a6362f813_10_314"/>
          <p:cNvSpPr txBox="1"/>
          <p:nvPr>
            <p:ph type="title"/>
          </p:nvPr>
        </p:nvSpPr>
        <p:spPr>
          <a:xfrm>
            <a:off x="404105" y="163890"/>
            <a:ext cx="7578000" cy="381000"/>
          </a:xfrm>
          <a:prstGeom prst="rect">
            <a:avLst/>
          </a:prstGeom>
          <a:noFill/>
          <a:ln>
            <a:noFill/>
          </a:ln>
        </p:spPr>
        <p:txBody>
          <a:bodyPr anchorCtr="0" anchor="t" bIns="0" lIns="0" spcFirstLastPara="1" rIns="0" wrap="square" tIns="11425">
            <a:spAutoFit/>
          </a:bodyPr>
          <a:lstStyle/>
          <a:p>
            <a:pPr indent="0" lvl="0" marL="12700" rtl="0" algn="l">
              <a:lnSpc>
                <a:spcPct val="100000"/>
              </a:lnSpc>
              <a:spcBef>
                <a:spcPts val="0"/>
              </a:spcBef>
              <a:spcAft>
                <a:spcPts val="0"/>
              </a:spcAft>
              <a:buNone/>
            </a:pPr>
            <a:r>
              <a:rPr lang="en-US" sz="2400"/>
              <a:t>Our Goals</a:t>
            </a:r>
            <a:endParaRPr sz="2400"/>
          </a:p>
        </p:txBody>
      </p:sp>
      <p:sp>
        <p:nvSpPr>
          <p:cNvPr id="188" name="Google Shape;188;g21a6362f813_10_314"/>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rtl="0" algn="l">
              <a:lnSpc>
                <a:spcPct val="100000"/>
              </a:lnSpc>
              <a:spcBef>
                <a:spcPts val="0"/>
              </a:spcBef>
              <a:spcAft>
                <a:spcPts val="0"/>
              </a:spcAft>
              <a:buNone/>
            </a:pPr>
            <a:r>
              <a:rPr lang="en-US"/>
              <a:t>Mortgage Climate Risk Report</a:t>
            </a:r>
            <a:endParaRPr/>
          </a:p>
        </p:txBody>
      </p:sp>
      <p:sp>
        <p:nvSpPr>
          <p:cNvPr id="189" name="Google Shape;189;g21a6362f813_10_314"/>
          <p:cNvSpPr txBox="1"/>
          <p:nvPr>
            <p:ph idx="12" type="sldNum"/>
          </p:nvPr>
        </p:nvSpPr>
        <p:spPr>
          <a:xfrm>
            <a:off x="8009493" y="6482074"/>
            <a:ext cx="765600" cy="143700"/>
          </a:xfrm>
          <a:prstGeom prst="rect">
            <a:avLst/>
          </a:prstGeom>
          <a:noFill/>
          <a:ln>
            <a:noFill/>
          </a:ln>
        </p:spPr>
        <p:txBody>
          <a:bodyPr anchorCtr="0" anchor="t" bIns="0" lIns="0" spcFirstLastPara="1" rIns="0" wrap="square" tIns="5125">
            <a:spAutoFit/>
          </a:bodyPr>
          <a:lstStyle/>
          <a:p>
            <a:pPr indent="0" lvl="0" marL="12700" rtl="0" algn="l">
              <a:lnSpc>
                <a:spcPct val="100000"/>
              </a:lnSpc>
              <a:spcBef>
                <a:spcPts val="0"/>
              </a:spcBef>
              <a:spcAft>
                <a:spcPts val="0"/>
              </a:spcAft>
              <a:buNone/>
            </a:pPr>
            <a:r>
              <a:rPr lang="en-US"/>
              <a:t>Mar 2023 | </a:t>
            </a:r>
            <a:fld id="{00000000-1234-1234-1234-123412341234}" type="slidenum">
              <a:rPr lang="en-US"/>
              <a:t>‹#›</a:t>
            </a:fld>
            <a:endParaRPr/>
          </a:p>
        </p:txBody>
      </p:sp>
      <p:grpSp>
        <p:nvGrpSpPr>
          <p:cNvPr id="190" name="Google Shape;190;g21a6362f813_10_314"/>
          <p:cNvGrpSpPr/>
          <p:nvPr/>
        </p:nvGrpSpPr>
        <p:grpSpPr>
          <a:xfrm>
            <a:off x="0" y="0"/>
            <a:ext cx="9144091" cy="484579"/>
            <a:chOff x="0" y="0"/>
            <a:chExt cx="10058400" cy="549160"/>
          </a:xfrm>
        </p:grpSpPr>
        <p:pic>
          <p:nvPicPr>
            <p:cNvPr id="191" name="Google Shape;191;g21a6362f813_10_314"/>
            <p:cNvPicPr preferRelativeResize="0"/>
            <p:nvPr/>
          </p:nvPicPr>
          <p:blipFill rotWithShape="1">
            <a:blip r:embed="rId3">
              <a:alphaModFix/>
            </a:blip>
            <a:srcRect b="0" l="0" r="0" t="0"/>
            <a:stretch/>
          </p:blipFill>
          <p:spPr>
            <a:xfrm>
              <a:off x="9354311" y="425875"/>
              <a:ext cx="246888" cy="123285"/>
            </a:xfrm>
            <a:prstGeom prst="rect">
              <a:avLst/>
            </a:prstGeom>
            <a:noFill/>
            <a:ln>
              <a:noFill/>
            </a:ln>
          </p:spPr>
        </p:pic>
        <p:sp>
          <p:nvSpPr>
            <p:cNvPr id="192" name="Google Shape;192;g21a6362f813_10_314"/>
            <p:cNvSpPr/>
            <p:nvPr/>
          </p:nvSpPr>
          <p:spPr>
            <a:xfrm>
              <a:off x="0" y="0"/>
              <a:ext cx="10058400" cy="179705"/>
            </a:xfrm>
            <a:custGeom>
              <a:rect b="b" l="l" r="r" t="t"/>
              <a:pathLst>
                <a:path extrusionOk="0" h="179705" w="10058400">
                  <a:moveTo>
                    <a:pt x="0" y="179324"/>
                  </a:moveTo>
                  <a:lnTo>
                    <a:pt x="10058400" y="179324"/>
                  </a:lnTo>
                  <a:lnTo>
                    <a:pt x="10058400" y="0"/>
                  </a:lnTo>
                  <a:lnTo>
                    <a:pt x="0" y="0"/>
                  </a:lnTo>
                  <a:lnTo>
                    <a:pt x="0" y="179324"/>
                  </a:lnTo>
                  <a:close/>
                </a:path>
              </a:pathLst>
            </a:custGeom>
            <a:solidFill>
              <a:srgbClr val="29B5E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300"/>
            </a:p>
          </p:txBody>
        </p:sp>
      </p:grpSp>
      <p:sp>
        <p:nvSpPr>
          <p:cNvPr id="193" name="Google Shape;193;g21a6362f813_10_314"/>
          <p:cNvSpPr/>
          <p:nvPr/>
        </p:nvSpPr>
        <p:spPr>
          <a:xfrm>
            <a:off x="116514" y="6660997"/>
            <a:ext cx="8911066" cy="0"/>
          </a:xfrm>
          <a:custGeom>
            <a:rect b="b" l="l" r="r" t="t"/>
            <a:pathLst>
              <a:path extrusionOk="0" h="120000" w="9139555">
                <a:moveTo>
                  <a:pt x="0" y="0"/>
                </a:moveTo>
                <a:lnTo>
                  <a:pt x="9139428" y="0"/>
                </a:lnTo>
              </a:path>
            </a:pathLst>
          </a:custGeom>
          <a:noFill/>
          <a:ln cap="flat" cmpd="sng" w="9525">
            <a:solidFill>
              <a:srgbClr val="A1A0A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300"/>
          </a:p>
        </p:txBody>
      </p:sp>
      <p:sp>
        <p:nvSpPr>
          <p:cNvPr id="194" name="Google Shape;194;g21a6362f813_10_314"/>
          <p:cNvSpPr/>
          <p:nvPr/>
        </p:nvSpPr>
        <p:spPr>
          <a:xfrm>
            <a:off x="334111" y="2123588"/>
            <a:ext cx="2196000" cy="416400"/>
          </a:xfrm>
          <a:prstGeom prst="chevron">
            <a:avLst>
              <a:gd fmla="val 50000" name="adj"/>
            </a:avLst>
          </a:prstGeom>
          <a:solidFill>
            <a:srgbClr val="96CA5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Quattrocento Sans"/>
              <a:ea typeface="Quattrocento Sans"/>
              <a:cs typeface="Quattrocento Sans"/>
              <a:sym typeface="Quattrocento Sans"/>
            </a:endParaRPr>
          </a:p>
        </p:txBody>
      </p:sp>
      <p:sp>
        <p:nvSpPr>
          <p:cNvPr id="195" name="Google Shape;195;g21a6362f813_10_314"/>
          <p:cNvSpPr/>
          <p:nvPr/>
        </p:nvSpPr>
        <p:spPr>
          <a:xfrm>
            <a:off x="2427404" y="2123588"/>
            <a:ext cx="2196000" cy="416400"/>
          </a:xfrm>
          <a:prstGeom prst="chevron">
            <a:avLst>
              <a:gd fmla="val 50000" name="adj"/>
            </a:avLst>
          </a:prstGeom>
          <a:solidFill>
            <a:srgbClr val="2446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Quattrocento Sans"/>
              <a:ea typeface="Quattrocento Sans"/>
              <a:cs typeface="Quattrocento Sans"/>
              <a:sym typeface="Quattrocento Sans"/>
            </a:endParaRPr>
          </a:p>
        </p:txBody>
      </p:sp>
      <p:sp>
        <p:nvSpPr>
          <p:cNvPr id="196" name="Google Shape;196;g21a6362f813_10_314"/>
          <p:cNvSpPr/>
          <p:nvPr/>
        </p:nvSpPr>
        <p:spPr>
          <a:xfrm>
            <a:off x="4520696" y="2123588"/>
            <a:ext cx="2196000" cy="416400"/>
          </a:xfrm>
          <a:prstGeom prst="chevron">
            <a:avLst>
              <a:gd fmla="val 50000" name="adj"/>
            </a:avLst>
          </a:prstGeom>
          <a:solidFill>
            <a:srgbClr val="96CA5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Quattrocento Sans"/>
              <a:ea typeface="Quattrocento Sans"/>
              <a:cs typeface="Quattrocento Sans"/>
              <a:sym typeface="Quattrocento Sans"/>
            </a:endParaRPr>
          </a:p>
        </p:txBody>
      </p:sp>
      <p:sp>
        <p:nvSpPr>
          <p:cNvPr id="197" name="Google Shape;197;g21a6362f813_10_314"/>
          <p:cNvSpPr/>
          <p:nvPr/>
        </p:nvSpPr>
        <p:spPr>
          <a:xfrm>
            <a:off x="6613989" y="2123588"/>
            <a:ext cx="2196000" cy="416400"/>
          </a:xfrm>
          <a:prstGeom prst="chevron">
            <a:avLst>
              <a:gd fmla="val 50000" name="adj"/>
            </a:avLst>
          </a:prstGeom>
          <a:solidFill>
            <a:srgbClr val="2446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Quattrocento Sans"/>
              <a:ea typeface="Quattrocento Sans"/>
              <a:cs typeface="Quattrocento Sans"/>
              <a:sym typeface="Quattrocento Sans"/>
            </a:endParaRPr>
          </a:p>
        </p:txBody>
      </p:sp>
      <p:sp>
        <p:nvSpPr>
          <p:cNvPr id="198" name="Google Shape;198;g21a6362f813_10_314"/>
          <p:cNvSpPr/>
          <p:nvPr/>
        </p:nvSpPr>
        <p:spPr>
          <a:xfrm>
            <a:off x="1331254" y="2238594"/>
            <a:ext cx="201600" cy="186000"/>
          </a:xfrm>
          <a:prstGeom prst="ellipse">
            <a:avLst/>
          </a:prstGeom>
          <a:solidFill>
            <a:srgbClr val="4040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199" name="Google Shape;199;g21a6362f813_10_314"/>
          <p:cNvSpPr/>
          <p:nvPr/>
        </p:nvSpPr>
        <p:spPr>
          <a:xfrm>
            <a:off x="3424547" y="2238594"/>
            <a:ext cx="201600" cy="186000"/>
          </a:xfrm>
          <a:prstGeom prst="ellipse">
            <a:avLst/>
          </a:prstGeom>
          <a:solidFill>
            <a:srgbClr val="4040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200" name="Google Shape;200;g21a6362f813_10_314"/>
          <p:cNvSpPr/>
          <p:nvPr/>
        </p:nvSpPr>
        <p:spPr>
          <a:xfrm>
            <a:off x="5517839" y="2238594"/>
            <a:ext cx="201600" cy="186000"/>
          </a:xfrm>
          <a:prstGeom prst="ellipse">
            <a:avLst/>
          </a:prstGeom>
          <a:solidFill>
            <a:srgbClr val="4040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201" name="Google Shape;201;g21a6362f813_10_314"/>
          <p:cNvSpPr/>
          <p:nvPr/>
        </p:nvSpPr>
        <p:spPr>
          <a:xfrm>
            <a:off x="7611132" y="2238594"/>
            <a:ext cx="201600" cy="186000"/>
          </a:xfrm>
          <a:prstGeom prst="ellipse">
            <a:avLst/>
          </a:prstGeom>
          <a:solidFill>
            <a:srgbClr val="4040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cxnSp>
        <p:nvCxnSpPr>
          <p:cNvPr id="202" name="Google Shape;202;g21a6362f813_10_314"/>
          <p:cNvCxnSpPr/>
          <p:nvPr/>
        </p:nvCxnSpPr>
        <p:spPr>
          <a:xfrm>
            <a:off x="1432155" y="2331694"/>
            <a:ext cx="0" cy="806400"/>
          </a:xfrm>
          <a:prstGeom prst="straightConnector1">
            <a:avLst/>
          </a:prstGeom>
          <a:noFill/>
          <a:ln cap="flat" cmpd="sng" w="38100">
            <a:solidFill>
              <a:srgbClr val="404040"/>
            </a:solidFill>
            <a:prstDash val="solid"/>
            <a:miter lim="800000"/>
            <a:headEnd len="sm" w="sm" type="none"/>
            <a:tailEnd len="sm" w="sm" type="none"/>
          </a:ln>
        </p:spPr>
      </p:cxnSp>
      <p:cxnSp>
        <p:nvCxnSpPr>
          <p:cNvPr id="203" name="Google Shape;203;g21a6362f813_10_314"/>
          <p:cNvCxnSpPr/>
          <p:nvPr/>
        </p:nvCxnSpPr>
        <p:spPr>
          <a:xfrm>
            <a:off x="3519386" y="2331694"/>
            <a:ext cx="0" cy="806400"/>
          </a:xfrm>
          <a:prstGeom prst="straightConnector1">
            <a:avLst/>
          </a:prstGeom>
          <a:noFill/>
          <a:ln cap="flat" cmpd="sng" w="38100">
            <a:solidFill>
              <a:srgbClr val="404040"/>
            </a:solidFill>
            <a:prstDash val="solid"/>
            <a:miter lim="800000"/>
            <a:headEnd len="sm" w="sm" type="none"/>
            <a:tailEnd len="sm" w="sm" type="none"/>
          </a:ln>
        </p:spPr>
      </p:cxnSp>
      <p:cxnSp>
        <p:nvCxnSpPr>
          <p:cNvPr id="204" name="Google Shape;204;g21a6362f813_10_314"/>
          <p:cNvCxnSpPr/>
          <p:nvPr/>
        </p:nvCxnSpPr>
        <p:spPr>
          <a:xfrm>
            <a:off x="5618740" y="2331694"/>
            <a:ext cx="0" cy="806400"/>
          </a:xfrm>
          <a:prstGeom prst="straightConnector1">
            <a:avLst/>
          </a:prstGeom>
          <a:noFill/>
          <a:ln cap="flat" cmpd="sng" w="38100">
            <a:solidFill>
              <a:srgbClr val="404040"/>
            </a:solidFill>
            <a:prstDash val="solid"/>
            <a:miter lim="800000"/>
            <a:headEnd len="sm" w="sm" type="none"/>
            <a:tailEnd len="sm" w="sm" type="none"/>
          </a:ln>
        </p:spPr>
      </p:cxnSp>
      <p:cxnSp>
        <p:nvCxnSpPr>
          <p:cNvPr id="205" name="Google Shape;205;g21a6362f813_10_314"/>
          <p:cNvCxnSpPr/>
          <p:nvPr/>
        </p:nvCxnSpPr>
        <p:spPr>
          <a:xfrm>
            <a:off x="7712033" y="2331694"/>
            <a:ext cx="0" cy="806400"/>
          </a:xfrm>
          <a:prstGeom prst="straightConnector1">
            <a:avLst/>
          </a:prstGeom>
          <a:noFill/>
          <a:ln cap="flat" cmpd="sng" w="38100">
            <a:solidFill>
              <a:srgbClr val="404040"/>
            </a:solidFill>
            <a:prstDash val="solid"/>
            <a:miter lim="800000"/>
            <a:headEnd len="sm" w="sm" type="none"/>
            <a:tailEnd len="sm" w="sm" type="none"/>
          </a:ln>
        </p:spPr>
      </p:cxnSp>
      <p:sp>
        <p:nvSpPr>
          <p:cNvPr id="206" name="Google Shape;206;g21a6362f813_10_314"/>
          <p:cNvSpPr/>
          <p:nvPr/>
        </p:nvSpPr>
        <p:spPr>
          <a:xfrm>
            <a:off x="928390" y="3138106"/>
            <a:ext cx="1007400" cy="929700"/>
          </a:xfrm>
          <a:prstGeom prst="ellipse">
            <a:avLst/>
          </a:prstGeom>
          <a:noFill/>
          <a:ln cap="flat" cmpd="sng" w="254000">
            <a:solidFill>
              <a:srgbClr val="96CA5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207" name="Google Shape;207;g21a6362f813_10_314"/>
          <p:cNvSpPr/>
          <p:nvPr/>
        </p:nvSpPr>
        <p:spPr>
          <a:xfrm>
            <a:off x="3015621" y="3138106"/>
            <a:ext cx="1007400" cy="929700"/>
          </a:xfrm>
          <a:prstGeom prst="ellipse">
            <a:avLst/>
          </a:prstGeom>
          <a:noFill/>
          <a:ln cap="flat" cmpd="sng" w="254000">
            <a:solidFill>
              <a:srgbClr val="24467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208" name="Google Shape;208;g21a6362f813_10_314"/>
          <p:cNvSpPr/>
          <p:nvPr/>
        </p:nvSpPr>
        <p:spPr>
          <a:xfrm>
            <a:off x="5114974" y="3138106"/>
            <a:ext cx="1007400" cy="929700"/>
          </a:xfrm>
          <a:prstGeom prst="ellipse">
            <a:avLst/>
          </a:prstGeom>
          <a:noFill/>
          <a:ln cap="flat" cmpd="sng" w="254000">
            <a:solidFill>
              <a:srgbClr val="96CA5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209" name="Google Shape;209;g21a6362f813_10_314"/>
          <p:cNvSpPr/>
          <p:nvPr/>
        </p:nvSpPr>
        <p:spPr>
          <a:xfrm>
            <a:off x="7208268" y="3138106"/>
            <a:ext cx="1007400" cy="929700"/>
          </a:xfrm>
          <a:prstGeom prst="ellipse">
            <a:avLst/>
          </a:prstGeom>
          <a:noFill/>
          <a:ln cap="flat" cmpd="sng" w="254000">
            <a:solidFill>
              <a:srgbClr val="24467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grpSp>
        <p:nvGrpSpPr>
          <p:cNvPr id="210" name="Google Shape;210;g21a6362f813_10_314"/>
          <p:cNvGrpSpPr/>
          <p:nvPr/>
        </p:nvGrpSpPr>
        <p:grpSpPr>
          <a:xfrm>
            <a:off x="1260516" y="3439981"/>
            <a:ext cx="343184" cy="325737"/>
            <a:chOff x="7048500" y="1387475"/>
            <a:chExt cx="276227" cy="284164"/>
          </a:xfrm>
        </p:grpSpPr>
        <p:sp>
          <p:nvSpPr>
            <p:cNvPr id="211" name="Google Shape;211;g21a6362f813_10_314"/>
            <p:cNvSpPr/>
            <p:nvPr/>
          </p:nvSpPr>
          <p:spPr>
            <a:xfrm>
              <a:off x="7161213" y="1387475"/>
              <a:ext cx="163514" cy="160337"/>
            </a:xfrm>
            <a:custGeom>
              <a:rect b="b" l="l" r="r" t="t"/>
              <a:pathLst>
                <a:path extrusionOk="0" h="506" w="512">
                  <a:moveTo>
                    <a:pt x="256" y="350"/>
                  </a:moveTo>
                  <a:lnTo>
                    <a:pt x="246" y="348"/>
                  </a:lnTo>
                  <a:lnTo>
                    <a:pt x="238" y="347"/>
                  </a:lnTo>
                  <a:lnTo>
                    <a:pt x="229" y="345"/>
                  </a:lnTo>
                  <a:lnTo>
                    <a:pt x="221" y="342"/>
                  </a:lnTo>
                  <a:lnTo>
                    <a:pt x="213" y="338"/>
                  </a:lnTo>
                  <a:lnTo>
                    <a:pt x="206" y="334"/>
                  </a:lnTo>
                  <a:lnTo>
                    <a:pt x="198" y="328"/>
                  </a:lnTo>
                  <a:lnTo>
                    <a:pt x="192" y="323"/>
                  </a:lnTo>
                  <a:lnTo>
                    <a:pt x="187" y="316"/>
                  </a:lnTo>
                  <a:lnTo>
                    <a:pt x="181" y="310"/>
                  </a:lnTo>
                  <a:lnTo>
                    <a:pt x="177" y="302"/>
                  </a:lnTo>
                  <a:lnTo>
                    <a:pt x="173" y="294"/>
                  </a:lnTo>
                  <a:lnTo>
                    <a:pt x="169" y="286"/>
                  </a:lnTo>
                  <a:lnTo>
                    <a:pt x="167" y="278"/>
                  </a:lnTo>
                  <a:lnTo>
                    <a:pt x="166" y="268"/>
                  </a:lnTo>
                  <a:lnTo>
                    <a:pt x="165" y="260"/>
                  </a:lnTo>
                  <a:lnTo>
                    <a:pt x="166" y="250"/>
                  </a:lnTo>
                  <a:lnTo>
                    <a:pt x="167" y="240"/>
                  </a:lnTo>
                  <a:lnTo>
                    <a:pt x="169" y="232"/>
                  </a:lnTo>
                  <a:lnTo>
                    <a:pt x="173" y="223"/>
                  </a:lnTo>
                  <a:lnTo>
                    <a:pt x="177" y="216"/>
                  </a:lnTo>
                  <a:lnTo>
                    <a:pt x="181" y="208"/>
                  </a:lnTo>
                  <a:lnTo>
                    <a:pt x="187" y="201"/>
                  </a:lnTo>
                  <a:lnTo>
                    <a:pt x="192" y="194"/>
                  </a:lnTo>
                  <a:lnTo>
                    <a:pt x="198" y="189"/>
                  </a:lnTo>
                  <a:lnTo>
                    <a:pt x="206" y="184"/>
                  </a:lnTo>
                  <a:lnTo>
                    <a:pt x="213" y="179"/>
                  </a:lnTo>
                  <a:lnTo>
                    <a:pt x="221" y="175"/>
                  </a:lnTo>
                  <a:lnTo>
                    <a:pt x="229" y="172"/>
                  </a:lnTo>
                  <a:lnTo>
                    <a:pt x="238" y="170"/>
                  </a:lnTo>
                  <a:lnTo>
                    <a:pt x="246" y="169"/>
                  </a:lnTo>
                  <a:lnTo>
                    <a:pt x="256" y="168"/>
                  </a:lnTo>
                  <a:lnTo>
                    <a:pt x="265" y="169"/>
                  </a:lnTo>
                  <a:lnTo>
                    <a:pt x="274" y="170"/>
                  </a:lnTo>
                  <a:lnTo>
                    <a:pt x="283" y="172"/>
                  </a:lnTo>
                  <a:lnTo>
                    <a:pt x="291" y="175"/>
                  </a:lnTo>
                  <a:lnTo>
                    <a:pt x="299" y="179"/>
                  </a:lnTo>
                  <a:lnTo>
                    <a:pt x="306" y="184"/>
                  </a:lnTo>
                  <a:lnTo>
                    <a:pt x="314" y="189"/>
                  </a:lnTo>
                  <a:lnTo>
                    <a:pt x="320" y="194"/>
                  </a:lnTo>
                  <a:lnTo>
                    <a:pt x="326" y="201"/>
                  </a:lnTo>
                  <a:lnTo>
                    <a:pt x="331" y="208"/>
                  </a:lnTo>
                  <a:lnTo>
                    <a:pt x="335" y="216"/>
                  </a:lnTo>
                  <a:lnTo>
                    <a:pt x="340" y="223"/>
                  </a:lnTo>
                  <a:lnTo>
                    <a:pt x="343" y="232"/>
                  </a:lnTo>
                  <a:lnTo>
                    <a:pt x="345" y="240"/>
                  </a:lnTo>
                  <a:lnTo>
                    <a:pt x="346" y="250"/>
                  </a:lnTo>
                  <a:lnTo>
                    <a:pt x="346" y="260"/>
                  </a:lnTo>
                  <a:lnTo>
                    <a:pt x="346" y="268"/>
                  </a:lnTo>
                  <a:lnTo>
                    <a:pt x="345" y="278"/>
                  </a:lnTo>
                  <a:lnTo>
                    <a:pt x="343" y="286"/>
                  </a:lnTo>
                  <a:lnTo>
                    <a:pt x="340" y="294"/>
                  </a:lnTo>
                  <a:lnTo>
                    <a:pt x="335" y="302"/>
                  </a:lnTo>
                  <a:lnTo>
                    <a:pt x="331" y="310"/>
                  </a:lnTo>
                  <a:lnTo>
                    <a:pt x="326" y="316"/>
                  </a:lnTo>
                  <a:lnTo>
                    <a:pt x="320" y="323"/>
                  </a:lnTo>
                  <a:lnTo>
                    <a:pt x="314" y="328"/>
                  </a:lnTo>
                  <a:lnTo>
                    <a:pt x="306" y="334"/>
                  </a:lnTo>
                  <a:lnTo>
                    <a:pt x="299" y="338"/>
                  </a:lnTo>
                  <a:lnTo>
                    <a:pt x="291" y="342"/>
                  </a:lnTo>
                  <a:lnTo>
                    <a:pt x="283" y="345"/>
                  </a:lnTo>
                  <a:lnTo>
                    <a:pt x="274" y="347"/>
                  </a:lnTo>
                  <a:lnTo>
                    <a:pt x="265" y="348"/>
                  </a:lnTo>
                  <a:lnTo>
                    <a:pt x="256" y="350"/>
                  </a:lnTo>
                  <a:close/>
                  <a:moveTo>
                    <a:pt x="504" y="320"/>
                  </a:moveTo>
                  <a:lnTo>
                    <a:pt x="456" y="292"/>
                  </a:lnTo>
                  <a:lnTo>
                    <a:pt x="458" y="276"/>
                  </a:lnTo>
                  <a:lnTo>
                    <a:pt x="459" y="259"/>
                  </a:lnTo>
                  <a:lnTo>
                    <a:pt x="458" y="241"/>
                  </a:lnTo>
                  <a:lnTo>
                    <a:pt x="456" y="225"/>
                  </a:lnTo>
                  <a:lnTo>
                    <a:pt x="504" y="198"/>
                  </a:lnTo>
                  <a:lnTo>
                    <a:pt x="506" y="197"/>
                  </a:lnTo>
                  <a:lnTo>
                    <a:pt x="509" y="194"/>
                  </a:lnTo>
                  <a:lnTo>
                    <a:pt x="510" y="191"/>
                  </a:lnTo>
                  <a:lnTo>
                    <a:pt x="511" y="189"/>
                  </a:lnTo>
                  <a:lnTo>
                    <a:pt x="512" y="186"/>
                  </a:lnTo>
                  <a:lnTo>
                    <a:pt x="512" y="184"/>
                  </a:lnTo>
                  <a:lnTo>
                    <a:pt x="511" y="181"/>
                  </a:lnTo>
                  <a:lnTo>
                    <a:pt x="510" y="178"/>
                  </a:lnTo>
                  <a:lnTo>
                    <a:pt x="453" y="80"/>
                  </a:lnTo>
                  <a:lnTo>
                    <a:pt x="449" y="76"/>
                  </a:lnTo>
                  <a:lnTo>
                    <a:pt x="443" y="72"/>
                  </a:lnTo>
                  <a:lnTo>
                    <a:pt x="438" y="72"/>
                  </a:lnTo>
                  <a:lnTo>
                    <a:pt x="433" y="74"/>
                  </a:lnTo>
                  <a:lnTo>
                    <a:pt x="387" y="102"/>
                  </a:lnTo>
                  <a:lnTo>
                    <a:pt x="376" y="94"/>
                  </a:lnTo>
                  <a:lnTo>
                    <a:pt x="363" y="85"/>
                  </a:lnTo>
                  <a:lnTo>
                    <a:pt x="348" y="78"/>
                  </a:lnTo>
                  <a:lnTo>
                    <a:pt x="332" y="69"/>
                  </a:lnTo>
                  <a:lnTo>
                    <a:pt x="332" y="14"/>
                  </a:lnTo>
                  <a:lnTo>
                    <a:pt x="332" y="10"/>
                  </a:lnTo>
                  <a:lnTo>
                    <a:pt x="331" y="8"/>
                  </a:lnTo>
                  <a:lnTo>
                    <a:pt x="330" y="5"/>
                  </a:lnTo>
                  <a:lnTo>
                    <a:pt x="328" y="3"/>
                  </a:lnTo>
                  <a:lnTo>
                    <a:pt x="326" y="2"/>
                  </a:lnTo>
                  <a:lnTo>
                    <a:pt x="322" y="1"/>
                  </a:lnTo>
                  <a:lnTo>
                    <a:pt x="320" y="0"/>
                  </a:lnTo>
                  <a:lnTo>
                    <a:pt x="317" y="0"/>
                  </a:lnTo>
                  <a:lnTo>
                    <a:pt x="204" y="0"/>
                  </a:lnTo>
                  <a:lnTo>
                    <a:pt x="200" y="0"/>
                  </a:lnTo>
                  <a:lnTo>
                    <a:pt x="198" y="1"/>
                  </a:lnTo>
                  <a:lnTo>
                    <a:pt x="195" y="2"/>
                  </a:lnTo>
                  <a:lnTo>
                    <a:pt x="193" y="3"/>
                  </a:lnTo>
                  <a:lnTo>
                    <a:pt x="192" y="5"/>
                  </a:lnTo>
                  <a:lnTo>
                    <a:pt x="190" y="8"/>
                  </a:lnTo>
                  <a:lnTo>
                    <a:pt x="190" y="10"/>
                  </a:lnTo>
                  <a:lnTo>
                    <a:pt x="189" y="14"/>
                  </a:lnTo>
                  <a:lnTo>
                    <a:pt x="189" y="68"/>
                  </a:lnTo>
                  <a:lnTo>
                    <a:pt x="179" y="71"/>
                  </a:lnTo>
                  <a:lnTo>
                    <a:pt x="169" y="75"/>
                  </a:lnTo>
                  <a:lnTo>
                    <a:pt x="162" y="78"/>
                  </a:lnTo>
                  <a:lnTo>
                    <a:pt x="154" y="82"/>
                  </a:lnTo>
                  <a:lnTo>
                    <a:pt x="141" y="92"/>
                  </a:lnTo>
                  <a:lnTo>
                    <a:pt x="129" y="102"/>
                  </a:lnTo>
                  <a:lnTo>
                    <a:pt x="81" y="74"/>
                  </a:lnTo>
                  <a:lnTo>
                    <a:pt x="75" y="72"/>
                  </a:lnTo>
                  <a:lnTo>
                    <a:pt x="69" y="74"/>
                  </a:lnTo>
                  <a:lnTo>
                    <a:pt x="67" y="74"/>
                  </a:lnTo>
                  <a:lnTo>
                    <a:pt x="65" y="76"/>
                  </a:lnTo>
                  <a:lnTo>
                    <a:pt x="62" y="78"/>
                  </a:lnTo>
                  <a:lnTo>
                    <a:pt x="60" y="80"/>
                  </a:lnTo>
                  <a:lnTo>
                    <a:pt x="3" y="177"/>
                  </a:lnTo>
                  <a:lnTo>
                    <a:pt x="1" y="184"/>
                  </a:lnTo>
                  <a:lnTo>
                    <a:pt x="1" y="189"/>
                  </a:lnTo>
                  <a:lnTo>
                    <a:pt x="3" y="192"/>
                  </a:lnTo>
                  <a:lnTo>
                    <a:pt x="4" y="194"/>
                  </a:lnTo>
                  <a:lnTo>
                    <a:pt x="6" y="197"/>
                  </a:lnTo>
                  <a:lnTo>
                    <a:pt x="9" y="198"/>
                  </a:lnTo>
                  <a:lnTo>
                    <a:pt x="56" y="225"/>
                  </a:lnTo>
                  <a:lnTo>
                    <a:pt x="54" y="241"/>
                  </a:lnTo>
                  <a:lnTo>
                    <a:pt x="53" y="259"/>
                  </a:lnTo>
                  <a:lnTo>
                    <a:pt x="53" y="276"/>
                  </a:lnTo>
                  <a:lnTo>
                    <a:pt x="55" y="292"/>
                  </a:lnTo>
                  <a:lnTo>
                    <a:pt x="8" y="320"/>
                  </a:lnTo>
                  <a:lnTo>
                    <a:pt x="4" y="324"/>
                  </a:lnTo>
                  <a:lnTo>
                    <a:pt x="1" y="328"/>
                  </a:lnTo>
                  <a:lnTo>
                    <a:pt x="0" y="331"/>
                  </a:lnTo>
                  <a:lnTo>
                    <a:pt x="0" y="335"/>
                  </a:lnTo>
                  <a:lnTo>
                    <a:pt x="1" y="338"/>
                  </a:lnTo>
                  <a:lnTo>
                    <a:pt x="3" y="340"/>
                  </a:lnTo>
                  <a:lnTo>
                    <a:pt x="59" y="437"/>
                  </a:lnTo>
                  <a:lnTo>
                    <a:pt x="60" y="439"/>
                  </a:lnTo>
                  <a:lnTo>
                    <a:pt x="62" y="442"/>
                  </a:lnTo>
                  <a:lnTo>
                    <a:pt x="66" y="444"/>
                  </a:lnTo>
                  <a:lnTo>
                    <a:pt x="68" y="445"/>
                  </a:lnTo>
                  <a:lnTo>
                    <a:pt x="71" y="446"/>
                  </a:lnTo>
                  <a:lnTo>
                    <a:pt x="73" y="445"/>
                  </a:lnTo>
                  <a:lnTo>
                    <a:pt x="76" y="445"/>
                  </a:lnTo>
                  <a:lnTo>
                    <a:pt x="80" y="444"/>
                  </a:lnTo>
                  <a:lnTo>
                    <a:pt x="129" y="416"/>
                  </a:lnTo>
                  <a:lnTo>
                    <a:pt x="141" y="427"/>
                  </a:lnTo>
                  <a:lnTo>
                    <a:pt x="154" y="435"/>
                  </a:lnTo>
                  <a:lnTo>
                    <a:pt x="162" y="439"/>
                  </a:lnTo>
                  <a:lnTo>
                    <a:pt x="169" y="444"/>
                  </a:lnTo>
                  <a:lnTo>
                    <a:pt x="179" y="447"/>
                  </a:lnTo>
                  <a:lnTo>
                    <a:pt x="189" y="451"/>
                  </a:lnTo>
                  <a:lnTo>
                    <a:pt x="189" y="491"/>
                  </a:lnTo>
                  <a:lnTo>
                    <a:pt x="190" y="494"/>
                  </a:lnTo>
                  <a:lnTo>
                    <a:pt x="190" y="497"/>
                  </a:lnTo>
                  <a:lnTo>
                    <a:pt x="192" y="499"/>
                  </a:lnTo>
                  <a:lnTo>
                    <a:pt x="193" y="501"/>
                  </a:lnTo>
                  <a:lnTo>
                    <a:pt x="195" y="504"/>
                  </a:lnTo>
                  <a:lnTo>
                    <a:pt x="198" y="505"/>
                  </a:lnTo>
                  <a:lnTo>
                    <a:pt x="200" y="506"/>
                  </a:lnTo>
                  <a:lnTo>
                    <a:pt x="204" y="506"/>
                  </a:lnTo>
                  <a:lnTo>
                    <a:pt x="317" y="506"/>
                  </a:lnTo>
                  <a:lnTo>
                    <a:pt x="320" y="506"/>
                  </a:lnTo>
                  <a:lnTo>
                    <a:pt x="322" y="505"/>
                  </a:lnTo>
                  <a:lnTo>
                    <a:pt x="326" y="504"/>
                  </a:lnTo>
                  <a:lnTo>
                    <a:pt x="328" y="501"/>
                  </a:lnTo>
                  <a:lnTo>
                    <a:pt x="330" y="499"/>
                  </a:lnTo>
                  <a:lnTo>
                    <a:pt x="331" y="497"/>
                  </a:lnTo>
                  <a:lnTo>
                    <a:pt x="332" y="494"/>
                  </a:lnTo>
                  <a:lnTo>
                    <a:pt x="332" y="491"/>
                  </a:lnTo>
                  <a:lnTo>
                    <a:pt x="332" y="448"/>
                  </a:lnTo>
                  <a:lnTo>
                    <a:pt x="348" y="439"/>
                  </a:lnTo>
                  <a:lnTo>
                    <a:pt x="363" y="432"/>
                  </a:lnTo>
                  <a:lnTo>
                    <a:pt x="376" y="424"/>
                  </a:lnTo>
                  <a:lnTo>
                    <a:pt x="387" y="416"/>
                  </a:lnTo>
                  <a:lnTo>
                    <a:pt x="433" y="444"/>
                  </a:lnTo>
                  <a:lnTo>
                    <a:pt x="435" y="445"/>
                  </a:lnTo>
                  <a:lnTo>
                    <a:pt x="438" y="445"/>
                  </a:lnTo>
                  <a:lnTo>
                    <a:pt x="441" y="446"/>
                  </a:lnTo>
                  <a:lnTo>
                    <a:pt x="443" y="445"/>
                  </a:lnTo>
                  <a:lnTo>
                    <a:pt x="447" y="444"/>
                  </a:lnTo>
                  <a:lnTo>
                    <a:pt x="449" y="443"/>
                  </a:lnTo>
                  <a:lnTo>
                    <a:pt x="451" y="440"/>
                  </a:lnTo>
                  <a:lnTo>
                    <a:pt x="453" y="437"/>
                  </a:lnTo>
                  <a:lnTo>
                    <a:pt x="510" y="340"/>
                  </a:lnTo>
                  <a:lnTo>
                    <a:pt x="511" y="338"/>
                  </a:lnTo>
                  <a:lnTo>
                    <a:pt x="512" y="335"/>
                  </a:lnTo>
                  <a:lnTo>
                    <a:pt x="512" y="331"/>
                  </a:lnTo>
                  <a:lnTo>
                    <a:pt x="511" y="328"/>
                  </a:lnTo>
                  <a:lnTo>
                    <a:pt x="510" y="326"/>
                  </a:lnTo>
                  <a:lnTo>
                    <a:pt x="509" y="323"/>
                  </a:lnTo>
                  <a:lnTo>
                    <a:pt x="506" y="321"/>
                  </a:lnTo>
                  <a:lnTo>
                    <a:pt x="504" y="320"/>
                  </a:lnTo>
                  <a:close/>
                </a:path>
              </a:pathLst>
            </a:custGeom>
            <a:solidFill>
              <a:srgbClr val="96CA5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Quattrocento Sans"/>
                <a:ea typeface="Quattrocento Sans"/>
                <a:cs typeface="Quattrocento Sans"/>
                <a:sym typeface="Quattrocento Sans"/>
              </a:endParaRPr>
            </a:p>
          </p:txBody>
        </p:sp>
        <p:sp>
          <p:nvSpPr>
            <p:cNvPr id="212" name="Google Shape;212;g21a6362f813_10_314"/>
            <p:cNvSpPr/>
            <p:nvPr/>
          </p:nvSpPr>
          <p:spPr>
            <a:xfrm>
              <a:off x="7048500" y="1509713"/>
              <a:ext cx="161924" cy="161926"/>
            </a:xfrm>
            <a:custGeom>
              <a:rect b="b" l="l" r="r" t="t"/>
              <a:pathLst>
                <a:path extrusionOk="0" h="509" w="511">
                  <a:moveTo>
                    <a:pt x="256" y="339"/>
                  </a:moveTo>
                  <a:lnTo>
                    <a:pt x="246" y="338"/>
                  </a:lnTo>
                  <a:lnTo>
                    <a:pt x="237" y="337"/>
                  </a:lnTo>
                  <a:lnTo>
                    <a:pt x="229" y="335"/>
                  </a:lnTo>
                  <a:lnTo>
                    <a:pt x="220" y="332"/>
                  </a:lnTo>
                  <a:lnTo>
                    <a:pt x="213" y="328"/>
                  </a:lnTo>
                  <a:lnTo>
                    <a:pt x="205" y="323"/>
                  </a:lnTo>
                  <a:lnTo>
                    <a:pt x="198" y="319"/>
                  </a:lnTo>
                  <a:lnTo>
                    <a:pt x="191" y="312"/>
                  </a:lnTo>
                  <a:lnTo>
                    <a:pt x="186" y="306"/>
                  </a:lnTo>
                  <a:lnTo>
                    <a:pt x="181" y="300"/>
                  </a:lnTo>
                  <a:lnTo>
                    <a:pt x="176" y="292"/>
                  </a:lnTo>
                  <a:lnTo>
                    <a:pt x="172" y="284"/>
                  </a:lnTo>
                  <a:lnTo>
                    <a:pt x="169" y="276"/>
                  </a:lnTo>
                  <a:lnTo>
                    <a:pt x="167" y="267"/>
                  </a:lnTo>
                  <a:lnTo>
                    <a:pt x="166" y="258"/>
                  </a:lnTo>
                  <a:lnTo>
                    <a:pt x="166" y="249"/>
                  </a:lnTo>
                  <a:lnTo>
                    <a:pt x="166" y="240"/>
                  </a:lnTo>
                  <a:lnTo>
                    <a:pt x="167" y="231"/>
                  </a:lnTo>
                  <a:lnTo>
                    <a:pt x="169" y="223"/>
                  </a:lnTo>
                  <a:lnTo>
                    <a:pt x="172" y="214"/>
                  </a:lnTo>
                  <a:lnTo>
                    <a:pt x="176" y="206"/>
                  </a:lnTo>
                  <a:lnTo>
                    <a:pt x="181" y="199"/>
                  </a:lnTo>
                  <a:lnTo>
                    <a:pt x="186" y="191"/>
                  </a:lnTo>
                  <a:lnTo>
                    <a:pt x="191" y="185"/>
                  </a:lnTo>
                  <a:lnTo>
                    <a:pt x="198" y="179"/>
                  </a:lnTo>
                  <a:lnTo>
                    <a:pt x="205" y="173"/>
                  </a:lnTo>
                  <a:lnTo>
                    <a:pt x="213" y="169"/>
                  </a:lnTo>
                  <a:lnTo>
                    <a:pt x="220" y="165"/>
                  </a:lnTo>
                  <a:lnTo>
                    <a:pt x="229" y="163"/>
                  </a:lnTo>
                  <a:lnTo>
                    <a:pt x="237" y="159"/>
                  </a:lnTo>
                  <a:lnTo>
                    <a:pt x="246" y="158"/>
                  </a:lnTo>
                  <a:lnTo>
                    <a:pt x="256" y="158"/>
                  </a:lnTo>
                  <a:lnTo>
                    <a:pt x="265" y="158"/>
                  </a:lnTo>
                  <a:lnTo>
                    <a:pt x="274" y="159"/>
                  </a:lnTo>
                  <a:lnTo>
                    <a:pt x="282" y="163"/>
                  </a:lnTo>
                  <a:lnTo>
                    <a:pt x="291" y="165"/>
                  </a:lnTo>
                  <a:lnTo>
                    <a:pt x="298" y="169"/>
                  </a:lnTo>
                  <a:lnTo>
                    <a:pt x="306" y="173"/>
                  </a:lnTo>
                  <a:lnTo>
                    <a:pt x="313" y="179"/>
                  </a:lnTo>
                  <a:lnTo>
                    <a:pt x="320" y="185"/>
                  </a:lnTo>
                  <a:lnTo>
                    <a:pt x="325" y="191"/>
                  </a:lnTo>
                  <a:lnTo>
                    <a:pt x="331" y="199"/>
                  </a:lnTo>
                  <a:lnTo>
                    <a:pt x="335" y="206"/>
                  </a:lnTo>
                  <a:lnTo>
                    <a:pt x="339" y="214"/>
                  </a:lnTo>
                  <a:lnTo>
                    <a:pt x="342" y="223"/>
                  </a:lnTo>
                  <a:lnTo>
                    <a:pt x="344" y="231"/>
                  </a:lnTo>
                  <a:lnTo>
                    <a:pt x="346" y="240"/>
                  </a:lnTo>
                  <a:lnTo>
                    <a:pt x="347" y="249"/>
                  </a:lnTo>
                  <a:lnTo>
                    <a:pt x="346" y="258"/>
                  </a:lnTo>
                  <a:lnTo>
                    <a:pt x="344" y="267"/>
                  </a:lnTo>
                  <a:lnTo>
                    <a:pt x="342" y="276"/>
                  </a:lnTo>
                  <a:lnTo>
                    <a:pt x="339" y="284"/>
                  </a:lnTo>
                  <a:lnTo>
                    <a:pt x="335" y="292"/>
                  </a:lnTo>
                  <a:lnTo>
                    <a:pt x="331" y="300"/>
                  </a:lnTo>
                  <a:lnTo>
                    <a:pt x="325" y="306"/>
                  </a:lnTo>
                  <a:lnTo>
                    <a:pt x="320" y="312"/>
                  </a:lnTo>
                  <a:lnTo>
                    <a:pt x="313" y="319"/>
                  </a:lnTo>
                  <a:lnTo>
                    <a:pt x="306" y="323"/>
                  </a:lnTo>
                  <a:lnTo>
                    <a:pt x="298" y="328"/>
                  </a:lnTo>
                  <a:lnTo>
                    <a:pt x="291" y="332"/>
                  </a:lnTo>
                  <a:lnTo>
                    <a:pt x="282" y="335"/>
                  </a:lnTo>
                  <a:lnTo>
                    <a:pt x="274" y="337"/>
                  </a:lnTo>
                  <a:lnTo>
                    <a:pt x="265" y="338"/>
                  </a:lnTo>
                  <a:lnTo>
                    <a:pt x="256" y="339"/>
                  </a:lnTo>
                  <a:close/>
                  <a:moveTo>
                    <a:pt x="510" y="179"/>
                  </a:moveTo>
                  <a:lnTo>
                    <a:pt x="511" y="177"/>
                  </a:lnTo>
                  <a:lnTo>
                    <a:pt x="511" y="173"/>
                  </a:lnTo>
                  <a:lnTo>
                    <a:pt x="510" y="171"/>
                  </a:lnTo>
                  <a:lnTo>
                    <a:pt x="509" y="168"/>
                  </a:lnTo>
                  <a:lnTo>
                    <a:pt x="453" y="70"/>
                  </a:lnTo>
                  <a:lnTo>
                    <a:pt x="450" y="67"/>
                  </a:lnTo>
                  <a:lnTo>
                    <a:pt x="448" y="65"/>
                  </a:lnTo>
                  <a:lnTo>
                    <a:pt x="446" y="64"/>
                  </a:lnTo>
                  <a:lnTo>
                    <a:pt x="443" y="64"/>
                  </a:lnTo>
                  <a:lnTo>
                    <a:pt x="441" y="63"/>
                  </a:lnTo>
                  <a:lnTo>
                    <a:pt x="438" y="63"/>
                  </a:lnTo>
                  <a:lnTo>
                    <a:pt x="434" y="63"/>
                  </a:lnTo>
                  <a:lnTo>
                    <a:pt x="432" y="65"/>
                  </a:lnTo>
                  <a:lnTo>
                    <a:pt x="386" y="92"/>
                  </a:lnTo>
                  <a:lnTo>
                    <a:pt x="375" y="83"/>
                  </a:lnTo>
                  <a:lnTo>
                    <a:pt x="363" y="75"/>
                  </a:lnTo>
                  <a:lnTo>
                    <a:pt x="348" y="67"/>
                  </a:lnTo>
                  <a:lnTo>
                    <a:pt x="332" y="59"/>
                  </a:lnTo>
                  <a:lnTo>
                    <a:pt x="332" y="14"/>
                  </a:lnTo>
                  <a:lnTo>
                    <a:pt x="332" y="12"/>
                  </a:lnTo>
                  <a:lnTo>
                    <a:pt x="331" y="9"/>
                  </a:lnTo>
                  <a:lnTo>
                    <a:pt x="329" y="6"/>
                  </a:lnTo>
                  <a:lnTo>
                    <a:pt x="327" y="4"/>
                  </a:lnTo>
                  <a:lnTo>
                    <a:pt x="325" y="2"/>
                  </a:lnTo>
                  <a:lnTo>
                    <a:pt x="323" y="1"/>
                  </a:lnTo>
                  <a:lnTo>
                    <a:pt x="320" y="0"/>
                  </a:lnTo>
                  <a:lnTo>
                    <a:pt x="317" y="0"/>
                  </a:lnTo>
                  <a:lnTo>
                    <a:pt x="203" y="0"/>
                  </a:lnTo>
                  <a:lnTo>
                    <a:pt x="201" y="0"/>
                  </a:lnTo>
                  <a:lnTo>
                    <a:pt x="198" y="1"/>
                  </a:lnTo>
                  <a:lnTo>
                    <a:pt x="196" y="2"/>
                  </a:lnTo>
                  <a:lnTo>
                    <a:pt x="194" y="4"/>
                  </a:lnTo>
                  <a:lnTo>
                    <a:pt x="191" y="6"/>
                  </a:lnTo>
                  <a:lnTo>
                    <a:pt x="190" y="9"/>
                  </a:lnTo>
                  <a:lnTo>
                    <a:pt x="189" y="12"/>
                  </a:lnTo>
                  <a:lnTo>
                    <a:pt x="188" y="14"/>
                  </a:lnTo>
                  <a:lnTo>
                    <a:pt x="188" y="58"/>
                  </a:lnTo>
                  <a:lnTo>
                    <a:pt x="179" y="61"/>
                  </a:lnTo>
                  <a:lnTo>
                    <a:pt x="170" y="64"/>
                  </a:lnTo>
                  <a:lnTo>
                    <a:pt x="161" y="68"/>
                  </a:lnTo>
                  <a:lnTo>
                    <a:pt x="154" y="72"/>
                  </a:lnTo>
                  <a:lnTo>
                    <a:pt x="141" y="81"/>
                  </a:lnTo>
                  <a:lnTo>
                    <a:pt x="128" y="92"/>
                  </a:lnTo>
                  <a:lnTo>
                    <a:pt x="80" y="64"/>
                  </a:lnTo>
                  <a:lnTo>
                    <a:pt x="75" y="62"/>
                  </a:lnTo>
                  <a:lnTo>
                    <a:pt x="68" y="63"/>
                  </a:lnTo>
                  <a:lnTo>
                    <a:pt x="66" y="64"/>
                  </a:lnTo>
                  <a:lnTo>
                    <a:pt x="64" y="65"/>
                  </a:lnTo>
                  <a:lnTo>
                    <a:pt x="62" y="67"/>
                  </a:lnTo>
                  <a:lnTo>
                    <a:pt x="60" y="70"/>
                  </a:lnTo>
                  <a:lnTo>
                    <a:pt x="3" y="168"/>
                  </a:lnTo>
                  <a:lnTo>
                    <a:pt x="2" y="171"/>
                  </a:lnTo>
                  <a:lnTo>
                    <a:pt x="1" y="173"/>
                  </a:lnTo>
                  <a:lnTo>
                    <a:pt x="1" y="177"/>
                  </a:lnTo>
                  <a:lnTo>
                    <a:pt x="1" y="179"/>
                  </a:lnTo>
                  <a:lnTo>
                    <a:pt x="2" y="182"/>
                  </a:lnTo>
                  <a:lnTo>
                    <a:pt x="4" y="184"/>
                  </a:lnTo>
                  <a:lnTo>
                    <a:pt x="5" y="186"/>
                  </a:lnTo>
                  <a:lnTo>
                    <a:pt x="8" y="188"/>
                  </a:lnTo>
                  <a:lnTo>
                    <a:pt x="56" y="216"/>
                  </a:lnTo>
                  <a:lnTo>
                    <a:pt x="53" y="233"/>
                  </a:lnTo>
                  <a:lnTo>
                    <a:pt x="52" y="249"/>
                  </a:lnTo>
                  <a:lnTo>
                    <a:pt x="53" y="265"/>
                  </a:lnTo>
                  <a:lnTo>
                    <a:pt x="56" y="282"/>
                  </a:lnTo>
                  <a:lnTo>
                    <a:pt x="7" y="309"/>
                  </a:lnTo>
                  <a:lnTo>
                    <a:pt x="5" y="311"/>
                  </a:lnTo>
                  <a:lnTo>
                    <a:pt x="3" y="313"/>
                  </a:lnTo>
                  <a:lnTo>
                    <a:pt x="2" y="317"/>
                  </a:lnTo>
                  <a:lnTo>
                    <a:pt x="1" y="320"/>
                  </a:lnTo>
                  <a:lnTo>
                    <a:pt x="0" y="322"/>
                  </a:lnTo>
                  <a:lnTo>
                    <a:pt x="0" y="324"/>
                  </a:lnTo>
                  <a:lnTo>
                    <a:pt x="1" y="327"/>
                  </a:lnTo>
                  <a:lnTo>
                    <a:pt x="2" y="330"/>
                  </a:lnTo>
                  <a:lnTo>
                    <a:pt x="59" y="429"/>
                  </a:lnTo>
                  <a:lnTo>
                    <a:pt x="63" y="432"/>
                  </a:lnTo>
                  <a:lnTo>
                    <a:pt x="67" y="434"/>
                  </a:lnTo>
                  <a:lnTo>
                    <a:pt x="71" y="435"/>
                  </a:lnTo>
                  <a:lnTo>
                    <a:pt x="74" y="435"/>
                  </a:lnTo>
                  <a:lnTo>
                    <a:pt x="76" y="434"/>
                  </a:lnTo>
                  <a:lnTo>
                    <a:pt x="79" y="433"/>
                  </a:lnTo>
                  <a:lnTo>
                    <a:pt x="128" y="407"/>
                  </a:lnTo>
                  <a:lnTo>
                    <a:pt x="140" y="416"/>
                  </a:lnTo>
                  <a:lnTo>
                    <a:pt x="154" y="426"/>
                  </a:lnTo>
                  <a:lnTo>
                    <a:pt x="161" y="430"/>
                  </a:lnTo>
                  <a:lnTo>
                    <a:pt x="169" y="434"/>
                  </a:lnTo>
                  <a:lnTo>
                    <a:pt x="179" y="438"/>
                  </a:lnTo>
                  <a:lnTo>
                    <a:pt x="188" y="441"/>
                  </a:lnTo>
                  <a:lnTo>
                    <a:pt x="188" y="494"/>
                  </a:lnTo>
                  <a:lnTo>
                    <a:pt x="189" y="497"/>
                  </a:lnTo>
                  <a:lnTo>
                    <a:pt x="190" y="500"/>
                  </a:lnTo>
                  <a:lnTo>
                    <a:pt x="191" y="503"/>
                  </a:lnTo>
                  <a:lnTo>
                    <a:pt x="194" y="505"/>
                  </a:lnTo>
                  <a:lnTo>
                    <a:pt x="196" y="507"/>
                  </a:lnTo>
                  <a:lnTo>
                    <a:pt x="198" y="508"/>
                  </a:lnTo>
                  <a:lnTo>
                    <a:pt x="201" y="509"/>
                  </a:lnTo>
                  <a:lnTo>
                    <a:pt x="203" y="509"/>
                  </a:lnTo>
                  <a:lnTo>
                    <a:pt x="317" y="509"/>
                  </a:lnTo>
                  <a:lnTo>
                    <a:pt x="320" y="509"/>
                  </a:lnTo>
                  <a:lnTo>
                    <a:pt x="323" y="508"/>
                  </a:lnTo>
                  <a:lnTo>
                    <a:pt x="325" y="507"/>
                  </a:lnTo>
                  <a:lnTo>
                    <a:pt x="327" y="505"/>
                  </a:lnTo>
                  <a:lnTo>
                    <a:pt x="329" y="503"/>
                  </a:lnTo>
                  <a:lnTo>
                    <a:pt x="331" y="500"/>
                  </a:lnTo>
                  <a:lnTo>
                    <a:pt x="332" y="497"/>
                  </a:lnTo>
                  <a:lnTo>
                    <a:pt x="332" y="494"/>
                  </a:lnTo>
                  <a:lnTo>
                    <a:pt x="332" y="439"/>
                  </a:lnTo>
                  <a:lnTo>
                    <a:pt x="348" y="431"/>
                  </a:lnTo>
                  <a:lnTo>
                    <a:pt x="363" y="423"/>
                  </a:lnTo>
                  <a:lnTo>
                    <a:pt x="375" y="414"/>
                  </a:lnTo>
                  <a:lnTo>
                    <a:pt x="387" y="407"/>
                  </a:lnTo>
                  <a:lnTo>
                    <a:pt x="432" y="433"/>
                  </a:lnTo>
                  <a:lnTo>
                    <a:pt x="434" y="434"/>
                  </a:lnTo>
                  <a:lnTo>
                    <a:pt x="438" y="435"/>
                  </a:lnTo>
                  <a:lnTo>
                    <a:pt x="441" y="435"/>
                  </a:lnTo>
                  <a:lnTo>
                    <a:pt x="443" y="434"/>
                  </a:lnTo>
                  <a:lnTo>
                    <a:pt x="446" y="434"/>
                  </a:lnTo>
                  <a:lnTo>
                    <a:pt x="448" y="432"/>
                  </a:lnTo>
                  <a:lnTo>
                    <a:pt x="450" y="431"/>
                  </a:lnTo>
                  <a:lnTo>
                    <a:pt x="453" y="429"/>
                  </a:lnTo>
                  <a:lnTo>
                    <a:pt x="509" y="330"/>
                  </a:lnTo>
                  <a:lnTo>
                    <a:pt x="510" y="327"/>
                  </a:lnTo>
                  <a:lnTo>
                    <a:pt x="511" y="324"/>
                  </a:lnTo>
                  <a:lnTo>
                    <a:pt x="511" y="322"/>
                  </a:lnTo>
                  <a:lnTo>
                    <a:pt x="510" y="320"/>
                  </a:lnTo>
                  <a:lnTo>
                    <a:pt x="508" y="313"/>
                  </a:lnTo>
                  <a:lnTo>
                    <a:pt x="504" y="309"/>
                  </a:lnTo>
                  <a:lnTo>
                    <a:pt x="457" y="282"/>
                  </a:lnTo>
                  <a:lnTo>
                    <a:pt x="459" y="265"/>
                  </a:lnTo>
                  <a:lnTo>
                    <a:pt x="459" y="249"/>
                  </a:lnTo>
                  <a:lnTo>
                    <a:pt x="459" y="233"/>
                  </a:lnTo>
                  <a:lnTo>
                    <a:pt x="457" y="216"/>
                  </a:lnTo>
                  <a:lnTo>
                    <a:pt x="504" y="188"/>
                  </a:lnTo>
                  <a:lnTo>
                    <a:pt x="506" y="186"/>
                  </a:lnTo>
                  <a:lnTo>
                    <a:pt x="508" y="184"/>
                  </a:lnTo>
                  <a:lnTo>
                    <a:pt x="509" y="182"/>
                  </a:lnTo>
                  <a:lnTo>
                    <a:pt x="510" y="179"/>
                  </a:lnTo>
                  <a:close/>
                </a:path>
              </a:pathLst>
            </a:custGeom>
            <a:solidFill>
              <a:srgbClr val="96CA5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Quattrocento Sans"/>
                <a:ea typeface="Quattrocento Sans"/>
                <a:cs typeface="Quattrocento Sans"/>
                <a:sym typeface="Quattrocento Sans"/>
              </a:endParaRPr>
            </a:p>
          </p:txBody>
        </p:sp>
      </p:grpSp>
      <p:grpSp>
        <p:nvGrpSpPr>
          <p:cNvPr id="213" name="Google Shape;213;g21a6362f813_10_314"/>
          <p:cNvGrpSpPr/>
          <p:nvPr/>
        </p:nvGrpSpPr>
        <p:grpSpPr>
          <a:xfrm>
            <a:off x="3354049" y="3450596"/>
            <a:ext cx="329963" cy="304445"/>
            <a:chOff x="11026775" y="1919288"/>
            <a:chExt cx="271462" cy="271463"/>
          </a:xfrm>
        </p:grpSpPr>
        <p:sp>
          <p:nvSpPr>
            <p:cNvPr id="214" name="Google Shape;214;g21a6362f813_10_314"/>
            <p:cNvSpPr/>
            <p:nvPr/>
          </p:nvSpPr>
          <p:spPr>
            <a:xfrm>
              <a:off x="11137900" y="1919288"/>
              <a:ext cx="160337" cy="160338"/>
            </a:xfrm>
            <a:custGeom>
              <a:rect b="b" l="l" r="r" t="t"/>
              <a:pathLst>
                <a:path extrusionOk="0" h="505" w="506">
                  <a:moveTo>
                    <a:pt x="470" y="132"/>
                  </a:moveTo>
                  <a:lnTo>
                    <a:pt x="373" y="35"/>
                  </a:lnTo>
                  <a:lnTo>
                    <a:pt x="364" y="27"/>
                  </a:lnTo>
                  <a:lnTo>
                    <a:pt x="354" y="20"/>
                  </a:lnTo>
                  <a:lnTo>
                    <a:pt x="344" y="14"/>
                  </a:lnTo>
                  <a:lnTo>
                    <a:pt x="334" y="9"/>
                  </a:lnTo>
                  <a:lnTo>
                    <a:pt x="322" y="5"/>
                  </a:lnTo>
                  <a:lnTo>
                    <a:pt x="311" y="3"/>
                  </a:lnTo>
                  <a:lnTo>
                    <a:pt x="300" y="0"/>
                  </a:lnTo>
                  <a:lnTo>
                    <a:pt x="288" y="0"/>
                  </a:lnTo>
                  <a:lnTo>
                    <a:pt x="275" y="0"/>
                  </a:lnTo>
                  <a:lnTo>
                    <a:pt x="264" y="3"/>
                  </a:lnTo>
                  <a:lnTo>
                    <a:pt x="252" y="5"/>
                  </a:lnTo>
                  <a:lnTo>
                    <a:pt x="242" y="9"/>
                  </a:lnTo>
                  <a:lnTo>
                    <a:pt x="231" y="14"/>
                  </a:lnTo>
                  <a:lnTo>
                    <a:pt x="220" y="20"/>
                  </a:lnTo>
                  <a:lnTo>
                    <a:pt x="212" y="27"/>
                  </a:lnTo>
                  <a:lnTo>
                    <a:pt x="202" y="35"/>
                  </a:lnTo>
                  <a:lnTo>
                    <a:pt x="26" y="212"/>
                  </a:lnTo>
                  <a:lnTo>
                    <a:pt x="19" y="219"/>
                  </a:lnTo>
                  <a:lnTo>
                    <a:pt x="13" y="227"/>
                  </a:lnTo>
                  <a:lnTo>
                    <a:pt x="9" y="235"/>
                  </a:lnTo>
                  <a:lnTo>
                    <a:pt x="5" y="245"/>
                  </a:lnTo>
                  <a:lnTo>
                    <a:pt x="3" y="254"/>
                  </a:lnTo>
                  <a:lnTo>
                    <a:pt x="0" y="263"/>
                  </a:lnTo>
                  <a:lnTo>
                    <a:pt x="0" y="273"/>
                  </a:lnTo>
                  <a:lnTo>
                    <a:pt x="0" y="282"/>
                  </a:lnTo>
                  <a:lnTo>
                    <a:pt x="3" y="292"/>
                  </a:lnTo>
                  <a:lnTo>
                    <a:pt x="5" y="302"/>
                  </a:lnTo>
                  <a:lnTo>
                    <a:pt x="8" y="311"/>
                  </a:lnTo>
                  <a:lnTo>
                    <a:pt x="12" y="321"/>
                  </a:lnTo>
                  <a:lnTo>
                    <a:pt x="19" y="332"/>
                  </a:lnTo>
                  <a:lnTo>
                    <a:pt x="25" y="340"/>
                  </a:lnTo>
                  <a:lnTo>
                    <a:pt x="33" y="350"/>
                  </a:lnTo>
                  <a:lnTo>
                    <a:pt x="41" y="360"/>
                  </a:lnTo>
                  <a:lnTo>
                    <a:pt x="45" y="363"/>
                  </a:lnTo>
                  <a:lnTo>
                    <a:pt x="51" y="366"/>
                  </a:lnTo>
                  <a:lnTo>
                    <a:pt x="56" y="367"/>
                  </a:lnTo>
                  <a:lnTo>
                    <a:pt x="62" y="368"/>
                  </a:lnTo>
                  <a:lnTo>
                    <a:pt x="68" y="367"/>
                  </a:lnTo>
                  <a:lnTo>
                    <a:pt x="73" y="366"/>
                  </a:lnTo>
                  <a:lnTo>
                    <a:pt x="79" y="363"/>
                  </a:lnTo>
                  <a:lnTo>
                    <a:pt x="83" y="360"/>
                  </a:lnTo>
                  <a:lnTo>
                    <a:pt x="87" y="354"/>
                  </a:lnTo>
                  <a:lnTo>
                    <a:pt x="89" y="349"/>
                  </a:lnTo>
                  <a:lnTo>
                    <a:pt x="92" y="344"/>
                  </a:lnTo>
                  <a:lnTo>
                    <a:pt x="92" y="338"/>
                  </a:lnTo>
                  <a:lnTo>
                    <a:pt x="92" y="332"/>
                  </a:lnTo>
                  <a:lnTo>
                    <a:pt x="89" y="326"/>
                  </a:lnTo>
                  <a:lnTo>
                    <a:pt x="87" y="321"/>
                  </a:lnTo>
                  <a:lnTo>
                    <a:pt x="83" y="317"/>
                  </a:lnTo>
                  <a:lnTo>
                    <a:pt x="80" y="314"/>
                  </a:lnTo>
                  <a:lnTo>
                    <a:pt x="76" y="307"/>
                  </a:lnTo>
                  <a:lnTo>
                    <a:pt x="70" y="300"/>
                  </a:lnTo>
                  <a:lnTo>
                    <a:pt x="65" y="291"/>
                  </a:lnTo>
                  <a:lnTo>
                    <a:pt x="63" y="287"/>
                  </a:lnTo>
                  <a:lnTo>
                    <a:pt x="62" y="282"/>
                  </a:lnTo>
                  <a:lnTo>
                    <a:pt x="60" y="277"/>
                  </a:lnTo>
                  <a:lnTo>
                    <a:pt x="60" y="273"/>
                  </a:lnTo>
                  <a:lnTo>
                    <a:pt x="60" y="267"/>
                  </a:lnTo>
                  <a:lnTo>
                    <a:pt x="63" y="263"/>
                  </a:lnTo>
                  <a:lnTo>
                    <a:pt x="65" y="259"/>
                  </a:lnTo>
                  <a:lnTo>
                    <a:pt x="68" y="255"/>
                  </a:lnTo>
                  <a:lnTo>
                    <a:pt x="245" y="78"/>
                  </a:lnTo>
                  <a:lnTo>
                    <a:pt x="249" y="73"/>
                  </a:lnTo>
                  <a:lnTo>
                    <a:pt x="254" y="70"/>
                  </a:lnTo>
                  <a:lnTo>
                    <a:pt x="259" y="67"/>
                  </a:lnTo>
                  <a:lnTo>
                    <a:pt x="264" y="65"/>
                  </a:lnTo>
                  <a:lnTo>
                    <a:pt x="270" y="63"/>
                  </a:lnTo>
                  <a:lnTo>
                    <a:pt x="276" y="62"/>
                  </a:lnTo>
                  <a:lnTo>
                    <a:pt x="281" y="61"/>
                  </a:lnTo>
                  <a:lnTo>
                    <a:pt x="288" y="61"/>
                  </a:lnTo>
                  <a:lnTo>
                    <a:pt x="293" y="61"/>
                  </a:lnTo>
                  <a:lnTo>
                    <a:pt x="300" y="62"/>
                  </a:lnTo>
                  <a:lnTo>
                    <a:pt x="305" y="63"/>
                  </a:lnTo>
                  <a:lnTo>
                    <a:pt x="310" y="65"/>
                  </a:lnTo>
                  <a:lnTo>
                    <a:pt x="316" y="67"/>
                  </a:lnTo>
                  <a:lnTo>
                    <a:pt x="321" y="70"/>
                  </a:lnTo>
                  <a:lnTo>
                    <a:pt x="325" y="73"/>
                  </a:lnTo>
                  <a:lnTo>
                    <a:pt x="330" y="78"/>
                  </a:lnTo>
                  <a:lnTo>
                    <a:pt x="427" y="175"/>
                  </a:lnTo>
                  <a:lnTo>
                    <a:pt x="432" y="180"/>
                  </a:lnTo>
                  <a:lnTo>
                    <a:pt x="435" y="185"/>
                  </a:lnTo>
                  <a:lnTo>
                    <a:pt x="438" y="189"/>
                  </a:lnTo>
                  <a:lnTo>
                    <a:pt x="441" y="195"/>
                  </a:lnTo>
                  <a:lnTo>
                    <a:pt x="442" y="200"/>
                  </a:lnTo>
                  <a:lnTo>
                    <a:pt x="444" y="206"/>
                  </a:lnTo>
                  <a:lnTo>
                    <a:pt x="446" y="212"/>
                  </a:lnTo>
                  <a:lnTo>
                    <a:pt x="446" y="218"/>
                  </a:lnTo>
                  <a:lnTo>
                    <a:pt x="446" y="223"/>
                  </a:lnTo>
                  <a:lnTo>
                    <a:pt x="444" y="230"/>
                  </a:lnTo>
                  <a:lnTo>
                    <a:pt x="442" y="235"/>
                  </a:lnTo>
                  <a:lnTo>
                    <a:pt x="441" y="241"/>
                  </a:lnTo>
                  <a:lnTo>
                    <a:pt x="438" y="246"/>
                  </a:lnTo>
                  <a:lnTo>
                    <a:pt x="435" y="251"/>
                  </a:lnTo>
                  <a:lnTo>
                    <a:pt x="432" y="256"/>
                  </a:lnTo>
                  <a:lnTo>
                    <a:pt x="427" y="260"/>
                  </a:lnTo>
                  <a:lnTo>
                    <a:pt x="251" y="437"/>
                  </a:lnTo>
                  <a:lnTo>
                    <a:pt x="246" y="441"/>
                  </a:lnTo>
                  <a:lnTo>
                    <a:pt x="241" y="443"/>
                  </a:lnTo>
                  <a:lnTo>
                    <a:pt x="234" y="445"/>
                  </a:lnTo>
                  <a:lnTo>
                    <a:pt x="228" y="444"/>
                  </a:lnTo>
                  <a:lnTo>
                    <a:pt x="218" y="442"/>
                  </a:lnTo>
                  <a:lnTo>
                    <a:pt x="208" y="438"/>
                  </a:lnTo>
                  <a:lnTo>
                    <a:pt x="199" y="430"/>
                  </a:lnTo>
                  <a:lnTo>
                    <a:pt x="188" y="422"/>
                  </a:lnTo>
                  <a:lnTo>
                    <a:pt x="184" y="419"/>
                  </a:lnTo>
                  <a:lnTo>
                    <a:pt x="178" y="415"/>
                  </a:lnTo>
                  <a:lnTo>
                    <a:pt x="173" y="413"/>
                  </a:lnTo>
                  <a:lnTo>
                    <a:pt x="168" y="413"/>
                  </a:lnTo>
                  <a:lnTo>
                    <a:pt x="161" y="413"/>
                  </a:lnTo>
                  <a:lnTo>
                    <a:pt x="156" y="415"/>
                  </a:lnTo>
                  <a:lnTo>
                    <a:pt x="151" y="419"/>
                  </a:lnTo>
                  <a:lnTo>
                    <a:pt x="146" y="422"/>
                  </a:lnTo>
                  <a:lnTo>
                    <a:pt x="142" y="426"/>
                  </a:lnTo>
                  <a:lnTo>
                    <a:pt x="140" y="432"/>
                  </a:lnTo>
                  <a:lnTo>
                    <a:pt x="138" y="438"/>
                  </a:lnTo>
                  <a:lnTo>
                    <a:pt x="137" y="443"/>
                  </a:lnTo>
                  <a:lnTo>
                    <a:pt x="138" y="449"/>
                  </a:lnTo>
                  <a:lnTo>
                    <a:pt x="140" y="454"/>
                  </a:lnTo>
                  <a:lnTo>
                    <a:pt x="142" y="459"/>
                  </a:lnTo>
                  <a:lnTo>
                    <a:pt x="146" y="465"/>
                  </a:lnTo>
                  <a:lnTo>
                    <a:pt x="155" y="472"/>
                  </a:lnTo>
                  <a:lnTo>
                    <a:pt x="163" y="480"/>
                  </a:lnTo>
                  <a:lnTo>
                    <a:pt x="172" y="486"/>
                  </a:lnTo>
                  <a:lnTo>
                    <a:pt x="182" y="492"/>
                  </a:lnTo>
                  <a:lnTo>
                    <a:pt x="190" y="496"/>
                  </a:lnTo>
                  <a:lnTo>
                    <a:pt x="200" y="500"/>
                  </a:lnTo>
                  <a:lnTo>
                    <a:pt x="210" y="502"/>
                  </a:lnTo>
                  <a:lnTo>
                    <a:pt x="219" y="504"/>
                  </a:lnTo>
                  <a:lnTo>
                    <a:pt x="226" y="505"/>
                  </a:lnTo>
                  <a:lnTo>
                    <a:pt x="232" y="505"/>
                  </a:lnTo>
                  <a:lnTo>
                    <a:pt x="241" y="504"/>
                  </a:lnTo>
                  <a:lnTo>
                    <a:pt x="249" y="503"/>
                  </a:lnTo>
                  <a:lnTo>
                    <a:pt x="258" y="501"/>
                  </a:lnTo>
                  <a:lnTo>
                    <a:pt x="265" y="499"/>
                  </a:lnTo>
                  <a:lnTo>
                    <a:pt x="273" y="495"/>
                  </a:lnTo>
                  <a:lnTo>
                    <a:pt x="280" y="490"/>
                  </a:lnTo>
                  <a:lnTo>
                    <a:pt x="287" y="485"/>
                  </a:lnTo>
                  <a:lnTo>
                    <a:pt x="293" y="480"/>
                  </a:lnTo>
                  <a:lnTo>
                    <a:pt x="470" y="303"/>
                  </a:lnTo>
                  <a:lnTo>
                    <a:pt x="479" y="294"/>
                  </a:lnTo>
                  <a:lnTo>
                    <a:pt x="485" y="285"/>
                  </a:lnTo>
                  <a:lnTo>
                    <a:pt x="492" y="275"/>
                  </a:lnTo>
                  <a:lnTo>
                    <a:pt x="496" y="264"/>
                  </a:lnTo>
                  <a:lnTo>
                    <a:pt x="500" y="252"/>
                  </a:lnTo>
                  <a:lnTo>
                    <a:pt x="503" y="242"/>
                  </a:lnTo>
                  <a:lnTo>
                    <a:pt x="505" y="230"/>
                  </a:lnTo>
                  <a:lnTo>
                    <a:pt x="506" y="218"/>
                  </a:lnTo>
                  <a:lnTo>
                    <a:pt x="505" y="206"/>
                  </a:lnTo>
                  <a:lnTo>
                    <a:pt x="503" y="195"/>
                  </a:lnTo>
                  <a:lnTo>
                    <a:pt x="500" y="183"/>
                  </a:lnTo>
                  <a:lnTo>
                    <a:pt x="496" y="172"/>
                  </a:lnTo>
                  <a:lnTo>
                    <a:pt x="492" y="161"/>
                  </a:lnTo>
                  <a:lnTo>
                    <a:pt x="485" y="152"/>
                  </a:lnTo>
                  <a:lnTo>
                    <a:pt x="479" y="142"/>
                  </a:lnTo>
                  <a:lnTo>
                    <a:pt x="470" y="133"/>
                  </a:lnTo>
                  <a:lnTo>
                    <a:pt x="470" y="132"/>
                  </a:lnTo>
                  <a:close/>
                </a:path>
              </a:pathLst>
            </a:custGeom>
            <a:solidFill>
              <a:srgbClr val="24467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Quattrocento Sans"/>
                <a:ea typeface="Quattrocento Sans"/>
                <a:cs typeface="Quattrocento Sans"/>
                <a:sym typeface="Quattrocento Sans"/>
              </a:endParaRPr>
            </a:p>
          </p:txBody>
        </p:sp>
        <p:sp>
          <p:nvSpPr>
            <p:cNvPr id="215" name="Google Shape;215;g21a6362f813_10_314"/>
            <p:cNvSpPr/>
            <p:nvPr/>
          </p:nvSpPr>
          <p:spPr>
            <a:xfrm>
              <a:off x="11026775" y="2030413"/>
              <a:ext cx="160338" cy="160338"/>
            </a:xfrm>
            <a:custGeom>
              <a:rect b="b" l="l" r="r" t="t"/>
              <a:pathLst>
                <a:path extrusionOk="0" h="505" w="505">
                  <a:moveTo>
                    <a:pt x="422" y="146"/>
                  </a:moveTo>
                  <a:lnTo>
                    <a:pt x="418" y="151"/>
                  </a:lnTo>
                  <a:lnTo>
                    <a:pt x="415" y="156"/>
                  </a:lnTo>
                  <a:lnTo>
                    <a:pt x="414" y="162"/>
                  </a:lnTo>
                  <a:lnTo>
                    <a:pt x="413" y="167"/>
                  </a:lnTo>
                  <a:lnTo>
                    <a:pt x="414" y="173"/>
                  </a:lnTo>
                  <a:lnTo>
                    <a:pt x="415" y="179"/>
                  </a:lnTo>
                  <a:lnTo>
                    <a:pt x="418" y="183"/>
                  </a:lnTo>
                  <a:lnTo>
                    <a:pt x="422" y="189"/>
                  </a:lnTo>
                  <a:lnTo>
                    <a:pt x="425" y="192"/>
                  </a:lnTo>
                  <a:lnTo>
                    <a:pt x="430" y="197"/>
                  </a:lnTo>
                  <a:lnTo>
                    <a:pt x="435" y="205"/>
                  </a:lnTo>
                  <a:lnTo>
                    <a:pt x="440" y="213"/>
                  </a:lnTo>
                  <a:lnTo>
                    <a:pt x="443" y="219"/>
                  </a:lnTo>
                  <a:lnTo>
                    <a:pt x="444" y="223"/>
                  </a:lnTo>
                  <a:lnTo>
                    <a:pt x="445" y="228"/>
                  </a:lnTo>
                  <a:lnTo>
                    <a:pt x="445" y="233"/>
                  </a:lnTo>
                  <a:lnTo>
                    <a:pt x="445" y="238"/>
                  </a:lnTo>
                  <a:lnTo>
                    <a:pt x="443" y="242"/>
                  </a:lnTo>
                  <a:lnTo>
                    <a:pt x="440" y="247"/>
                  </a:lnTo>
                  <a:lnTo>
                    <a:pt x="437" y="251"/>
                  </a:lnTo>
                  <a:lnTo>
                    <a:pt x="261" y="428"/>
                  </a:lnTo>
                  <a:lnTo>
                    <a:pt x="257" y="431"/>
                  </a:lnTo>
                  <a:lnTo>
                    <a:pt x="253" y="435"/>
                  </a:lnTo>
                  <a:lnTo>
                    <a:pt x="247" y="439"/>
                  </a:lnTo>
                  <a:lnTo>
                    <a:pt x="242" y="441"/>
                  </a:lnTo>
                  <a:lnTo>
                    <a:pt x="237" y="443"/>
                  </a:lnTo>
                  <a:lnTo>
                    <a:pt x="231" y="444"/>
                  </a:lnTo>
                  <a:lnTo>
                    <a:pt x="226" y="445"/>
                  </a:lnTo>
                  <a:lnTo>
                    <a:pt x="220" y="445"/>
                  </a:lnTo>
                  <a:lnTo>
                    <a:pt x="213" y="445"/>
                  </a:lnTo>
                  <a:lnTo>
                    <a:pt x="208" y="444"/>
                  </a:lnTo>
                  <a:lnTo>
                    <a:pt x="202" y="443"/>
                  </a:lnTo>
                  <a:lnTo>
                    <a:pt x="197" y="441"/>
                  </a:lnTo>
                  <a:lnTo>
                    <a:pt x="192" y="439"/>
                  </a:lnTo>
                  <a:lnTo>
                    <a:pt x="186" y="435"/>
                  </a:lnTo>
                  <a:lnTo>
                    <a:pt x="182" y="432"/>
                  </a:lnTo>
                  <a:lnTo>
                    <a:pt x="177" y="428"/>
                  </a:lnTo>
                  <a:lnTo>
                    <a:pt x="77" y="328"/>
                  </a:lnTo>
                  <a:lnTo>
                    <a:pt x="74" y="324"/>
                  </a:lnTo>
                  <a:lnTo>
                    <a:pt x="69" y="319"/>
                  </a:lnTo>
                  <a:lnTo>
                    <a:pt x="67" y="314"/>
                  </a:lnTo>
                  <a:lnTo>
                    <a:pt x="64" y="309"/>
                  </a:lnTo>
                  <a:lnTo>
                    <a:pt x="63" y="304"/>
                  </a:lnTo>
                  <a:lnTo>
                    <a:pt x="61" y="297"/>
                  </a:lnTo>
                  <a:lnTo>
                    <a:pt x="60" y="292"/>
                  </a:lnTo>
                  <a:lnTo>
                    <a:pt x="60" y="285"/>
                  </a:lnTo>
                  <a:lnTo>
                    <a:pt x="60" y="280"/>
                  </a:lnTo>
                  <a:lnTo>
                    <a:pt x="61" y="274"/>
                  </a:lnTo>
                  <a:lnTo>
                    <a:pt x="63" y="268"/>
                  </a:lnTo>
                  <a:lnTo>
                    <a:pt x="64" y="263"/>
                  </a:lnTo>
                  <a:lnTo>
                    <a:pt x="67" y="257"/>
                  </a:lnTo>
                  <a:lnTo>
                    <a:pt x="70" y="252"/>
                  </a:lnTo>
                  <a:lnTo>
                    <a:pt x="74" y="248"/>
                  </a:lnTo>
                  <a:lnTo>
                    <a:pt x="78" y="243"/>
                  </a:lnTo>
                  <a:lnTo>
                    <a:pt x="254" y="69"/>
                  </a:lnTo>
                  <a:lnTo>
                    <a:pt x="258" y="64"/>
                  </a:lnTo>
                  <a:lnTo>
                    <a:pt x="262" y="62"/>
                  </a:lnTo>
                  <a:lnTo>
                    <a:pt x="268" y="61"/>
                  </a:lnTo>
                  <a:lnTo>
                    <a:pt x="272" y="60"/>
                  </a:lnTo>
                  <a:lnTo>
                    <a:pt x="277" y="60"/>
                  </a:lnTo>
                  <a:lnTo>
                    <a:pt x="282" y="61"/>
                  </a:lnTo>
                  <a:lnTo>
                    <a:pt x="287" y="63"/>
                  </a:lnTo>
                  <a:lnTo>
                    <a:pt x="291" y="64"/>
                  </a:lnTo>
                  <a:lnTo>
                    <a:pt x="300" y="70"/>
                  </a:lnTo>
                  <a:lnTo>
                    <a:pt x="307" y="75"/>
                  </a:lnTo>
                  <a:lnTo>
                    <a:pt x="313" y="81"/>
                  </a:lnTo>
                  <a:lnTo>
                    <a:pt x="317" y="84"/>
                  </a:lnTo>
                  <a:lnTo>
                    <a:pt x="321" y="87"/>
                  </a:lnTo>
                  <a:lnTo>
                    <a:pt x="327" y="90"/>
                  </a:lnTo>
                  <a:lnTo>
                    <a:pt x="332" y="91"/>
                  </a:lnTo>
                  <a:lnTo>
                    <a:pt x="337" y="92"/>
                  </a:lnTo>
                  <a:lnTo>
                    <a:pt x="344" y="91"/>
                  </a:lnTo>
                  <a:lnTo>
                    <a:pt x="349" y="90"/>
                  </a:lnTo>
                  <a:lnTo>
                    <a:pt x="355" y="87"/>
                  </a:lnTo>
                  <a:lnTo>
                    <a:pt x="359" y="84"/>
                  </a:lnTo>
                  <a:lnTo>
                    <a:pt x="363" y="78"/>
                  </a:lnTo>
                  <a:lnTo>
                    <a:pt x="365" y="73"/>
                  </a:lnTo>
                  <a:lnTo>
                    <a:pt x="368" y="68"/>
                  </a:lnTo>
                  <a:lnTo>
                    <a:pt x="368" y="62"/>
                  </a:lnTo>
                  <a:lnTo>
                    <a:pt x="368" y="57"/>
                  </a:lnTo>
                  <a:lnTo>
                    <a:pt x="365" y="50"/>
                  </a:lnTo>
                  <a:lnTo>
                    <a:pt x="363" y="45"/>
                  </a:lnTo>
                  <a:lnTo>
                    <a:pt x="359" y="41"/>
                  </a:lnTo>
                  <a:lnTo>
                    <a:pt x="350" y="32"/>
                  </a:lnTo>
                  <a:lnTo>
                    <a:pt x="341" y="25"/>
                  </a:lnTo>
                  <a:lnTo>
                    <a:pt x="331" y="18"/>
                  </a:lnTo>
                  <a:lnTo>
                    <a:pt x="321" y="13"/>
                  </a:lnTo>
                  <a:lnTo>
                    <a:pt x="312" y="8"/>
                  </a:lnTo>
                  <a:lnTo>
                    <a:pt x="301" y="4"/>
                  </a:lnTo>
                  <a:lnTo>
                    <a:pt x="291" y="2"/>
                  </a:lnTo>
                  <a:lnTo>
                    <a:pt x="282" y="0"/>
                  </a:lnTo>
                  <a:lnTo>
                    <a:pt x="272" y="0"/>
                  </a:lnTo>
                  <a:lnTo>
                    <a:pt x="262" y="0"/>
                  </a:lnTo>
                  <a:lnTo>
                    <a:pt x="254" y="2"/>
                  </a:lnTo>
                  <a:lnTo>
                    <a:pt x="244" y="4"/>
                  </a:lnTo>
                  <a:lnTo>
                    <a:pt x="236" y="9"/>
                  </a:lnTo>
                  <a:lnTo>
                    <a:pt x="227" y="13"/>
                  </a:lnTo>
                  <a:lnTo>
                    <a:pt x="220" y="19"/>
                  </a:lnTo>
                  <a:lnTo>
                    <a:pt x="212" y="26"/>
                  </a:lnTo>
                  <a:lnTo>
                    <a:pt x="35" y="201"/>
                  </a:lnTo>
                  <a:lnTo>
                    <a:pt x="28" y="209"/>
                  </a:lnTo>
                  <a:lnTo>
                    <a:pt x="20" y="219"/>
                  </a:lnTo>
                  <a:lnTo>
                    <a:pt x="14" y="228"/>
                  </a:lnTo>
                  <a:lnTo>
                    <a:pt x="9" y="239"/>
                  </a:lnTo>
                  <a:lnTo>
                    <a:pt x="5" y="251"/>
                  </a:lnTo>
                  <a:lnTo>
                    <a:pt x="2" y="262"/>
                  </a:lnTo>
                  <a:lnTo>
                    <a:pt x="1" y="274"/>
                  </a:lnTo>
                  <a:lnTo>
                    <a:pt x="0" y="285"/>
                  </a:lnTo>
                  <a:lnTo>
                    <a:pt x="1" y="297"/>
                  </a:lnTo>
                  <a:lnTo>
                    <a:pt x="2" y="309"/>
                  </a:lnTo>
                  <a:lnTo>
                    <a:pt x="5" y="321"/>
                  </a:lnTo>
                  <a:lnTo>
                    <a:pt x="9" y="331"/>
                  </a:lnTo>
                  <a:lnTo>
                    <a:pt x="14" y="342"/>
                  </a:lnTo>
                  <a:lnTo>
                    <a:pt x="20" y="352"/>
                  </a:lnTo>
                  <a:lnTo>
                    <a:pt x="26" y="361"/>
                  </a:lnTo>
                  <a:lnTo>
                    <a:pt x="35" y="370"/>
                  </a:lnTo>
                  <a:lnTo>
                    <a:pt x="135" y="470"/>
                  </a:lnTo>
                  <a:lnTo>
                    <a:pt x="143" y="478"/>
                  </a:lnTo>
                  <a:lnTo>
                    <a:pt x="153" y="485"/>
                  </a:lnTo>
                  <a:lnTo>
                    <a:pt x="163" y="491"/>
                  </a:lnTo>
                  <a:lnTo>
                    <a:pt x="173" y="497"/>
                  </a:lnTo>
                  <a:lnTo>
                    <a:pt x="184" y="500"/>
                  </a:lnTo>
                  <a:lnTo>
                    <a:pt x="196" y="503"/>
                  </a:lnTo>
                  <a:lnTo>
                    <a:pt x="208" y="505"/>
                  </a:lnTo>
                  <a:lnTo>
                    <a:pt x="220" y="505"/>
                  </a:lnTo>
                  <a:lnTo>
                    <a:pt x="220" y="505"/>
                  </a:lnTo>
                  <a:lnTo>
                    <a:pt x="220" y="505"/>
                  </a:lnTo>
                  <a:lnTo>
                    <a:pt x="231" y="505"/>
                  </a:lnTo>
                  <a:lnTo>
                    <a:pt x="243" y="503"/>
                  </a:lnTo>
                  <a:lnTo>
                    <a:pt x="255" y="500"/>
                  </a:lnTo>
                  <a:lnTo>
                    <a:pt x="266" y="497"/>
                  </a:lnTo>
                  <a:lnTo>
                    <a:pt x="276" y="491"/>
                  </a:lnTo>
                  <a:lnTo>
                    <a:pt x="286" y="485"/>
                  </a:lnTo>
                  <a:lnTo>
                    <a:pt x="296" y="478"/>
                  </a:lnTo>
                  <a:lnTo>
                    <a:pt x="304" y="470"/>
                  </a:lnTo>
                  <a:lnTo>
                    <a:pt x="479" y="294"/>
                  </a:lnTo>
                  <a:lnTo>
                    <a:pt x="487" y="286"/>
                  </a:lnTo>
                  <a:lnTo>
                    <a:pt x="492" y="278"/>
                  </a:lnTo>
                  <a:lnTo>
                    <a:pt x="496" y="269"/>
                  </a:lnTo>
                  <a:lnTo>
                    <a:pt x="501" y="261"/>
                  </a:lnTo>
                  <a:lnTo>
                    <a:pt x="503" y="252"/>
                  </a:lnTo>
                  <a:lnTo>
                    <a:pt x="505" y="242"/>
                  </a:lnTo>
                  <a:lnTo>
                    <a:pt x="505" y="233"/>
                  </a:lnTo>
                  <a:lnTo>
                    <a:pt x="505" y="223"/>
                  </a:lnTo>
                  <a:lnTo>
                    <a:pt x="503" y="213"/>
                  </a:lnTo>
                  <a:lnTo>
                    <a:pt x="501" y="204"/>
                  </a:lnTo>
                  <a:lnTo>
                    <a:pt x="497" y="194"/>
                  </a:lnTo>
                  <a:lnTo>
                    <a:pt x="492" y="183"/>
                  </a:lnTo>
                  <a:lnTo>
                    <a:pt x="487" y="174"/>
                  </a:lnTo>
                  <a:lnTo>
                    <a:pt x="480" y="164"/>
                  </a:lnTo>
                  <a:lnTo>
                    <a:pt x="473" y="156"/>
                  </a:lnTo>
                  <a:lnTo>
                    <a:pt x="464" y="146"/>
                  </a:lnTo>
                  <a:lnTo>
                    <a:pt x="460" y="143"/>
                  </a:lnTo>
                  <a:lnTo>
                    <a:pt x="454" y="139"/>
                  </a:lnTo>
                  <a:lnTo>
                    <a:pt x="449" y="137"/>
                  </a:lnTo>
                  <a:lnTo>
                    <a:pt x="443" y="137"/>
                  </a:lnTo>
                  <a:lnTo>
                    <a:pt x="437" y="137"/>
                  </a:lnTo>
                  <a:lnTo>
                    <a:pt x="432" y="139"/>
                  </a:lnTo>
                  <a:lnTo>
                    <a:pt x="427" y="143"/>
                  </a:lnTo>
                  <a:lnTo>
                    <a:pt x="422" y="146"/>
                  </a:lnTo>
                  <a:close/>
                </a:path>
              </a:pathLst>
            </a:custGeom>
            <a:solidFill>
              <a:srgbClr val="24467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Quattrocento Sans"/>
                <a:ea typeface="Quattrocento Sans"/>
                <a:cs typeface="Quattrocento Sans"/>
                <a:sym typeface="Quattrocento Sans"/>
              </a:endParaRPr>
            </a:p>
          </p:txBody>
        </p:sp>
        <p:sp>
          <p:nvSpPr>
            <p:cNvPr id="216" name="Google Shape;216;g21a6362f813_10_314"/>
            <p:cNvSpPr/>
            <p:nvPr/>
          </p:nvSpPr>
          <p:spPr>
            <a:xfrm>
              <a:off x="11104563" y="1997075"/>
              <a:ext cx="114300" cy="114300"/>
            </a:xfrm>
            <a:custGeom>
              <a:rect b="b" l="l" r="r" t="t"/>
              <a:pathLst>
                <a:path extrusionOk="0" h="360" w="362">
                  <a:moveTo>
                    <a:pt x="10" y="352"/>
                  </a:moveTo>
                  <a:lnTo>
                    <a:pt x="14" y="355"/>
                  </a:lnTo>
                  <a:lnTo>
                    <a:pt x="20" y="358"/>
                  </a:lnTo>
                  <a:lnTo>
                    <a:pt x="25" y="360"/>
                  </a:lnTo>
                  <a:lnTo>
                    <a:pt x="30" y="360"/>
                  </a:lnTo>
                  <a:lnTo>
                    <a:pt x="37" y="360"/>
                  </a:lnTo>
                  <a:lnTo>
                    <a:pt x="42" y="358"/>
                  </a:lnTo>
                  <a:lnTo>
                    <a:pt x="48" y="355"/>
                  </a:lnTo>
                  <a:lnTo>
                    <a:pt x="52" y="352"/>
                  </a:lnTo>
                  <a:lnTo>
                    <a:pt x="352" y="52"/>
                  </a:lnTo>
                  <a:lnTo>
                    <a:pt x="356" y="46"/>
                  </a:lnTo>
                  <a:lnTo>
                    <a:pt x="359" y="41"/>
                  </a:lnTo>
                  <a:lnTo>
                    <a:pt x="361" y="36"/>
                  </a:lnTo>
                  <a:lnTo>
                    <a:pt x="362" y="30"/>
                  </a:lnTo>
                  <a:lnTo>
                    <a:pt x="361" y="24"/>
                  </a:lnTo>
                  <a:lnTo>
                    <a:pt x="359" y="18"/>
                  </a:lnTo>
                  <a:lnTo>
                    <a:pt x="356" y="13"/>
                  </a:lnTo>
                  <a:lnTo>
                    <a:pt x="352" y="9"/>
                  </a:lnTo>
                  <a:lnTo>
                    <a:pt x="348" y="4"/>
                  </a:lnTo>
                  <a:lnTo>
                    <a:pt x="343" y="2"/>
                  </a:lnTo>
                  <a:lnTo>
                    <a:pt x="337" y="0"/>
                  </a:lnTo>
                  <a:lnTo>
                    <a:pt x="332" y="0"/>
                  </a:lnTo>
                  <a:lnTo>
                    <a:pt x="325" y="0"/>
                  </a:lnTo>
                  <a:lnTo>
                    <a:pt x="320" y="2"/>
                  </a:lnTo>
                  <a:lnTo>
                    <a:pt x="315" y="4"/>
                  </a:lnTo>
                  <a:lnTo>
                    <a:pt x="310" y="9"/>
                  </a:lnTo>
                  <a:lnTo>
                    <a:pt x="10" y="309"/>
                  </a:lnTo>
                  <a:lnTo>
                    <a:pt x="6" y="314"/>
                  </a:lnTo>
                  <a:lnTo>
                    <a:pt x="3" y="319"/>
                  </a:lnTo>
                  <a:lnTo>
                    <a:pt x="1" y="325"/>
                  </a:lnTo>
                  <a:lnTo>
                    <a:pt x="0" y="330"/>
                  </a:lnTo>
                  <a:lnTo>
                    <a:pt x="1" y="336"/>
                  </a:lnTo>
                  <a:lnTo>
                    <a:pt x="3" y="342"/>
                  </a:lnTo>
                  <a:lnTo>
                    <a:pt x="6" y="346"/>
                  </a:lnTo>
                  <a:lnTo>
                    <a:pt x="10" y="352"/>
                  </a:lnTo>
                  <a:close/>
                </a:path>
              </a:pathLst>
            </a:custGeom>
            <a:solidFill>
              <a:srgbClr val="24467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Quattrocento Sans"/>
                <a:ea typeface="Quattrocento Sans"/>
                <a:cs typeface="Quattrocento Sans"/>
                <a:sym typeface="Quattrocento Sans"/>
              </a:endParaRPr>
            </a:p>
          </p:txBody>
        </p:sp>
      </p:grpSp>
      <p:grpSp>
        <p:nvGrpSpPr>
          <p:cNvPr id="217" name="Google Shape;217;g21a6362f813_10_314"/>
          <p:cNvGrpSpPr/>
          <p:nvPr/>
        </p:nvGrpSpPr>
        <p:grpSpPr>
          <a:xfrm>
            <a:off x="5461107" y="3467980"/>
            <a:ext cx="314751" cy="269553"/>
            <a:chOff x="4319588" y="2505075"/>
            <a:chExt cx="287339" cy="266700"/>
          </a:xfrm>
        </p:grpSpPr>
        <p:sp>
          <p:nvSpPr>
            <p:cNvPr id="218" name="Google Shape;218;g21a6362f813_10_314"/>
            <p:cNvSpPr/>
            <p:nvPr/>
          </p:nvSpPr>
          <p:spPr>
            <a:xfrm>
              <a:off x="4414838" y="2505075"/>
              <a:ext cx="192089" cy="76200"/>
            </a:xfrm>
            <a:custGeom>
              <a:rect b="b" l="l" r="r" t="t"/>
              <a:pathLst>
                <a:path extrusionOk="0" h="241" w="603">
                  <a:moveTo>
                    <a:pt x="588" y="0"/>
                  </a:moveTo>
                  <a:lnTo>
                    <a:pt x="15" y="0"/>
                  </a:lnTo>
                  <a:lnTo>
                    <a:pt x="12" y="0"/>
                  </a:lnTo>
                  <a:lnTo>
                    <a:pt x="10" y="1"/>
                  </a:lnTo>
                  <a:lnTo>
                    <a:pt x="7" y="2"/>
                  </a:lnTo>
                  <a:lnTo>
                    <a:pt x="4" y="4"/>
                  </a:lnTo>
                  <a:lnTo>
                    <a:pt x="3" y="6"/>
                  </a:lnTo>
                  <a:lnTo>
                    <a:pt x="1" y="9"/>
                  </a:lnTo>
                  <a:lnTo>
                    <a:pt x="0" y="12"/>
                  </a:lnTo>
                  <a:lnTo>
                    <a:pt x="0" y="15"/>
                  </a:lnTo>
                  <a:lnTo>
                    <a:pt x="0" y="226"/>
                  </a:lnTo>
                  <a:lnTo>
                    <a:pt x="0" y="228"/>
                  </a:lnTo>
                  <a:lnTo>
                    <a:pt x="1" y="231"/>
                  </a:lnTo>
                  <a:lnTo>
                    <a:pt x="3" y="234"/>
                  </a:lnTo>
                  <a:lnTo>
                    <a:pt x="4" y="236"/>
                  </a:lnTo>
                  <a:lnTo>
                    <a:pt x="7" y="238"/>
                  </a:lnTo>
                  <a:lnTo>
                    <a:pt x="10" y="240"/>
                  </a:lnTo>
                  <a:lnTo>
                    <a:pt x="12" y="240"/>
                  </a:lnTo>
                  <a:lnTo>
                    <a:pt x="15" y="241"/>
                  </a:lnTo>
                  <a:lnTo>
                    <a:pt x="588" y="241"/>
                  </a:lnTo>
                  <a:lnTo>
                    <a:pt x="590" y="240"/>
                  </a:lnTo>
                  <a:lnTo>
                    <a:pt x="593" y="239"/>
                  </a:lnTo>
                  <a:lnTo>
                    <a:pt x="595" y="238"/>
                  </a:lnTo>
                  <a:lnTo>
                    <a:pt x="597" y="236"/>
                  </a:lnTo>
                  <a:lnTo>
                    <a:pt x="600" y="234"/>
                  </a:lnTo>
                  <a:lnTo>
                    <a:pt x="601" y="231"/>
                  </a:lnTo>
                  <a:lnTo>
                    <a:pt x="602" y="228"/>
                  </a:lnTo>
                  <a:lnTo>
                    <a:pt x="603" y="226"/>
                  </a:lnTo>
                  <a:lnTo>
                    <a:pt x="603" y="15"/>
                  </a:lnTo>
                  <a:lnTo>
                    <a:pt x="602" y="12"/>
                  </a:lnTo>
                  <a:lnTo>
                    <a:pt x="601" y="9"/>
                  </a:lnTo>
                  <a:lnTo>
                    <a:pt x="600" y="6"/>
                  </a:lnTo>
                  <a:lnTo>
                    <a:pt x="597" y="4"/>
                  </a:lnTo>
                  <a:lnTo>
                    <a:pt x="595" y="2"/>
                  </a:lnTo>
                  <a:lnTo>
                    <a:pt x="593" y="1"/>
                  </a:lnTo>
                  <a:lnTo>
                    <a:pt x="590" y="0"/>
                  </a:lnTo>
                  <a:lnTo>
                    <a:pt x="588" y="0"/>
                  </a:lnTo>
                  <a:lnTo>
                    <a:pt x="588" y="0"/>
                  </a:lnTo>
                  <a:close/>
                </a:path>
              </a:pathLst>
            </a:custGeom>
            <a:solidFill>
              <a:srgbClr val="96CA5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Quattrocento Sans"/>
                <a:ea typeface="Quattrocento Sans"/>
                <a:cs typeface="Quattrocento Sans"/>
                <a:sym typeface="Quattrocento Sans"/>
              </a:endParaRPr>
            </a:p>
          </p:txBody>
        </p:sp>
        <p:sp>
          <p:nvSpPr>
            <p:cNvPr id="219" name="Google Shape;219;g21a6362f813_10_314"/>
            <p:cNvSpPr/>
            <p:nvPr/>
          </p:nvSpPr>
          <p:spPr>
            <a:xfrm>
              <a:off x="4319588" y="2505075"/>
              <a:ext cx="76200" cy="76200"/>
            </a:xfrm>
            <a:custGeom>
              <a:rect b="b" l="l" r="r" t="t"/>
              <a:pathLst>
                <a:path extrusionOk="0" h="241" w="241">
                  <a:moveTo>
                    <a:pt x="226" y="0"/>
                  </a:moveTo>
                  <a:lnTo>
                    <a:pt x="16" y="0"/>
                  </a:lnTo>
                  <a:lnTo>
                    <a:pt x="13" y="0"/>
                  </a:lnTo>
                  <a:lnTo>
                    <a:pt x="9" y="1"/>
                  </a:lnTo>
                  <a:lnTo>
                    <a:pt x="7" y="2"/>
                  </a:lnTo>
                  <a:lnTo>
                    <a:pt x="5" y="4"/>
                  </a:lnTo>
                  <a:lnTo>
                    <a:pt x="3" y="6"/>
                  </a:lnTo>
                  <a:lnTo>
                    <a:pt x="2" y="9"/>
                  </a:lnTo>
                  <a:lnTo>
                    <a:pt x="1" y="12"/>
                  </a:lnTo>
                  <a:lnTo>
                    <a:pt x="0" y="15"/>
                  </a:lnTo>
                  <a:lnTo>
                    <a:pt x="0" y="226"/>
                  </a:lnTo>
                  <a:lnTo>
                    <a:pt x="1" y="228"/>
                  </a:lnTo>
                  <a:lnTo>
                    <a:pt x="2" y="231"/>
                  </a:lnTo>
                  <a:lnTo>
                    <a:pt x="3" y="234"/>
                  </a:lnTo>
                  <a:lnTo>
                    <a:pt x="5" y="236"/>
                  </a:lnTo>
                  <a:lnTo>
                    <a:pt x="7" y="238"/>
                  </a:lnTo>
                  <a:lnTo>
                    <a:pt x="9" y="240"/>
                  </a:lnTo>
                  <a:lnTo>
                    <a:pt x="13" y="240"/>
                  </a:lnTo>
                  <a:lnTo>
                    <a:pt x="16" y="241"/>
                  </a:lnTo>
                  <a:lnTo>
                    <a:pt x="226" y="241"/>
                  </a:lnTo>
                  <a:lnTo>
                    <a:pt x="229" y="240"/>
                  </a:lnTo>
                  <a:lnTo>
                    <a:pt x="231" y="239"/>
                  </a:lnTo>
                  <a:lnTo>
                    <a:pt x="235" y="238"/>
                  </a:lnTo>
                  <a:lnTo>
                    <a:pt x="237" y="236"/>
                  </a:lnTo>
                  <a:lnTo>
                    <a:pt x="239" y="234"/>
                  </a:lnTo>
                  <a:lnTo>
                    <a:pt x="240" y="231"/>
                  </a:lnTo>
                  <a:lnTo>
                    <a:pt x="241" y="228"/>
                  </a:lnTo>
                  <a:lnTo>
                    <a:pt x="241" y="226"/>
                  </a:lnTo>
                  <a:lnTo>
                    <a:pt x="241" y="15"/>
                  </a:lnTo>
                  <a:lnTo>
                    <a:pt x="241" y="12"/>
                  </a:lnTo>
                  <a:lnTo>
                    <a:pt x="240" y="9"/>
                  </a:lnTo>
                  <a:lnTo>
                    <a:pt x="239" y="6"/>
                  </a:lnTo>
                  <a:lnTo>
                    <a:pt x="237" y="4"/>
                  </a:lnTo>
                  <a:lnTo>
                    <a:pt x="235" y="2"/>
                  </a:lnTo>
                  <a:lnTo>
                    <a:pt x="231" y="1"/>
                  </a:lnTo>
                  <a:lnTo>
                    <a:pt x="229" y="0"/>
                  </a:lnTo>
                  <a:lnTo>
                    <a:pt x="226" y="0"/>
                  </a:lnTo>
                  <a:close/>
                </a:path>
              </a:pathLst>
            </a:custGeom>
            <a:solidFill>
              <a:srgbClr val="96CA5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Quattrocento Sans"/>
                <a:ea typeface="Quattrocento Sans"/>
                <a:cs typeface="Quattrocento Sans"/>
                <a:sym typeface="Quattrocento Sans"/>
              </a:endParaRPr>
            </a:p>
          </p:txBody>
        </p:sp>
        <p:sp>
          <p:nvSpPr>
            <p:cNvPr id="220" name="Google Shape;220;g21a6362f813_10_314"/>
            <p:cNvSpPr/>
            <p:nvPr/>
          </p:nvSpPr>
          <p:spPr>
            <a:xfrm>
              <a:off x="4414838" y="2600325"/>
              <a:ext cx="192089" cy="76200"/>
            </a:xfrm>
            <a:custGeom>
              <a:rect b="b" l="l" r="r" t="t"/>
              <a:pathLst>
                <a:path extrusionOk="0" h="240" w="603">
                  <a:moveTo>
                    <a:pt x="588" y="0"/>
                  </a:moveTo>
                  <a:lnTo>
                    <a:pt x="15" y="0"/>
                  </a:lnTo>
                  <a:lnTo>
                    <a:pt x="12" y="0"/>
                  </a:lnTo>
                  <a:lnTo>
                    <a:pt x="10" y="1"/>
                  </a:lnTo>
                  <a:lnTo>
                    <a:pt x="7" y="2"/>
                  </a:lnTo>
                  <a:lnTo>
                    <a:pt x="4" y="4"/>
                  </a:lnTo>
                  <a:lnTo>
                    <a:pt x="3" y="7"/>
                  </a:lnTo>
                  <a:lnTo>
                    <a:pt x="1" y="9"/>
                  </a:lnTo>
                  <a:lnTo>
                    <a:pt x="0" y="12"/>
                  </a:lnTo>
                  <a:lnTo>
                    <a:pt x="0" y="15"/>
                  </a:lnTo>
                  <a:lnTo>
                    <a:pt x="0" y="225"/>
                  </a:lnTo>
                  <a:lnTo>
                    <a:pt x="0" y="229"/>
                  </a:lnTo>
                  <a:lnTo>
                    <a:pt x="1" y="232"/>
                  </a:lnTo>
                  <a:lnTo>
                    <a:pt x="3" y="234"/>
                  </a:lnTo>
                  <a:lnTo>
                    <a:pt x="4" y="236"/>
                  </a:lnTo>
                  <a:lnTo>
                    <a:pt x="7" y="238"/>
                  </a:lnTo>
                  <a:lnTo>
                    <a:pt x="10" y="239"/>
                  </a:lnTo>
                  <a:lnTo>
                    <a:pt x="12" y="240"/>
                  </a:lnTo>
                  <a:lnTo>
                    <a:pt x="15" y="240"/>
                  </a:lnTo>
                  <a:lnTo>
                    <a:pt x="588" y="240"/>
                  </a:lnTo>
                  <a:lnTo>
                    <a:pt x="590" y="240"/>
                  </a:lnTo>
                  <a:lnTo>
                    <a:pt x="593" y="239"/>
                  </a:lnTo>
                  <a:lnTo>
                    <a:pt x="595" y="238"/>
                  </a:lnTo>
                  <a:lnTo>
                    <a:pt x="597" y="236"/>
                  </a:lnTo>
                  <a:lnTo>
                    <a:pt x="600" y="234"/>
                  </a:lnTo>
                  <a:lnTo>
                    <a:pt x="601" y="232"/>
                  </a:lnTo>
                  <a:lnTo>
                    <a:pt x="602" y="229"/>
                  </a:lnTo>
                  <a:lnTo>
                    <a:pt x="603" y="225"/>
                  </a:lnTo>
                  <a:lnTo>
                    <a:pt x="603" y="15"/>
                  </a:lnTo>
                  <a:lnTo>
                    <a:pt x="602" y="12"/>
                  </a:lnTo>
                  <a:lnTo>
                    <a:pt x="601" y="9"/>
                  </a:lnTo>
                  <a:lnTo>
                    <a:pt x="600" y="7"/>
                  </a:lnTo>
                  <a:lnTo>
                    <a:pt x="597" y="4"/>
                  </a:lnTo>
                  <a:lnTo>
                    <a:pt x="595" y="2"/>
                  </a:lnTo>
                  <a:lnTo>
                    <a:pt x="593" y="1"/>
                  </a:lnTo>
                  <a:lnTo>
                    <a:pt x="590" y="0"/>
                  </a:lnTo>
                  <a:lnTo>
                    <a:pt x="588" y="0"/>
                  </a:lnTo>
                  <a:close/>
                </a:path>
              </a:pathLst>
            </a:custGeom>
            <a:solidFill>
              <a:srgbClr val="96CA5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Quattrocento Sans"/>
                <a:ea typeface="Quattrocento Sans"/>
                <a:cs typeface="Quattrocento Sans"/>
                <a:sym typeface="Quattrocento Sans"/>
              </a:endParaRPr>
            </a:p>
          </p:txBody>
        </p:sp>
        <p:sp>
          <p:nvSpPr>
            <p:cNvPr id="221" name="Google Shape;221;g21a6362f813_10_314"/>
            <p:cNvSpPr/>
            <p:nvPr/>
          </p:nvSpPr>
          <p:spPr>
            <a:xfrm>
              <a:off x="4319588" y="2600325"/>
              <a:ext cx="76200" cy="76200"/>
            </a:xfrm>
            <a:custGeom>
              <a:rect b="b" l="l" r="r" t="t"/>
              <a:pathLst>
                <a:path extrusionOk="0" h="240" w="241">
                  <a:moveTo>
                    <a:pt x="226" y="0"/>
                  </a:moveTo>
                  <a:lnTo>
                    <a:pt x="16" y="0"/>
                  </a:lnTo>
                  <a:lnTo>
                    <a:pt x="13" y="0"/>
                  </a:lnTo>
                  <a:lnTo>
                    <a:pt x="9" y="1"/>
                  </a:lnTo>
                  <a:lnTo>
                    <a:pt x="7" y="2"/>
                  </a:lnTo>
                  <a:lnTo>
                    <a:pt x="5" y="4"/>
                  </a:lnTo>
                  <a:lnTo>
                    <a:pt x="3" y="7"/>
                  </a:lnTo>
                  <a:lnTo>
                    <a:pt x="2" y="9"/>
                  </a:lnTo>
                  <a:lnTo>
                    <a:pt x="1" y="12"/>
                  </a:lnTo>
                  <a:lnTo>
                    <a:pt x="0" y="15"/>
                  </a:lnTo>
                  <a:lnTo>
                    <a:pt x="0" y="225"/>
                  </a:lnTo>
                  <a:lnTo>
                    <a:pt x="1" y="229"/>
                  </a:lnTo>
                  <a:lnTo>
                    <a:pt x="2" y="232"/>
                  </a:lnTo>
                  <a:lnTo>
                    <a:pt x="3" y="234"/>
                  </a:lnTo>
                  <a:lnTo>
                    <a:pt x="5" y="236"/>
                  </a:lnTo>
                  <a:lnTo>
                    <a:pt x="7" y="238"/>
                  </a:lnTo>
                  <a:lnTo>
                    <a:pt x="9" y="239"/>
                  </a:lnTo>
                  <a:lnTo>
                    <a:pt x="13" y="240"/>
                  </a:lnTo>
                  <a:lnTo>
                    <a:pt x="16" y="240"/>
                  </a:lnTo>
                  <a:lnTo>
                    <a:pt x="226" y="240"/>
                  </a:lnTo>
                  <a:lnTo>
                    <a:pt x="229" y="240"/>
                  </a:lnTo>
                  <a:lnTo>
                    <a:pt x="231" y="239"/>
                  </a:lnTo>
                  <a:lnTo>
                    <a:pt x="235" y="238"/>
                  </a:lnTo>
                  <a:lnTo>
                    <a:pt x="237" y="236"/>
                  </a:lnTo>
                  <a:lnTo>
                    <a:pt x="239" y="234"/>
                  </a:lnTo>
                  <a:lnTo>
                    <a:pt x="240" y="232"/>
                  </a:lnTo>
                  <a:lnTo>
                    <a:pt x="241" y="229"/>
                  </a:lnTo>
                  <a:lnTo>
                    <a:pt x="241" y="225"/>
                  </a:lnTo>
                  <a:lnTo>
                    <a:pt x="241" y="15"/>
                  </a:lnTo>
                  <a:lnTo>
                    <a:pt x="241" y="12"/>
                  </a:lnTo>
                  <a:lnTo>
                    <a:pt x="240" y="9"/>
                  </a:lnTo>
                  <a:lnTo>
                    <a:pt x="239" y="7"/>
                  </a:lnTo>
                  <a:lnTo>
                    <a:pt x="237" y="4"/>
                  </a:lnTo>
                  <a:lnTo>
                    <a:pt x="235" y="2"/>
                  </a:lnTo>
                  <a:lnTo>
                    <a:pt x="231" y="1"/>
                  </a:lnTo>
                  <a:lnTo>
                    <a:pt x="229" y="0"/>
                  </a:lnTo>
                  <a:lnTo>
                    <a:pt x="226" y="0"/>
                  </a:lnTo>
                  <a:close/>
                </a:path>
              </a:pathLst>
            </a:custGeom>
            <a:solidFill>
              <a:srgbClr val="96CA5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Quattrocento Sans"/>
                <a:ea typeface="Quattrocento Sans"/>
                <a:cs typeface="Quattrocento Sans"/>
                <a:sym typeface="Quattrocento Sans"/>
              </a:endParaRPr>
            </a:p>
          </p:txBody>
        </p:sp>
        <p:sp>
          <p:nvSpPr>
            <p:cNvPr id="222" name="Google Shape;222;g21a6362f813_10_314"/>
            <p:cNvSpPr/>
            <p:nvPr/>
          </p:nvSpPr>
          <p:spPr>
            <a:xfrm>
              <a:off x="4414838" y="2695575"/>
              <a:ext cx="192089" cy="76200"/>
            </a:xfrm>
            <a:custGeom>
              <a:rect b="b" l="l" r="r" t="t"/>
              <a:pathLst>
                <a:path extrusionOk="0" h="242" w="603">
                  <a:moveTo>
                    <a:pt x="588" y="0"/>
                  </a:moveTo>
                  <a:lnTo>
                    <a:pt x="15" y="0"/>
                  </a:lnTo>
                  <a:lnTo>
                    <a:pt x="12" y="2"/>
                  </a:lnTo>
                  <a:lnTo>
                    <a:pt x="10" y="3"/>
                  </a:lnTo>
                  <a:lnTo>
                    <a:pt x="7" y="4"/>
                  </a:lnTo>
                  <a:lnTo>
                    <a:pt x="4" y="6"/>
                  </a:lnTo>
                  <a:lnTo>
                    <a:pt x="3" y="8"/>
                  </a:lnTo>
                  <a:lnTo>
                    <a:pt x="1" y="10"/>
                  </a:lnTo>
                  <a:lnTo>
                    <a:pt x="0" y="13"/>
                  </a:lnTo>
                  <a:lnTo>
                    <a:pt x="0" y="15"/>
                  </a:lnTo>
                  <a:lnTo>
                    <a:pt x="0" y="227"/>
                  </a:lnTo>
                  <a:lnTo>
                    <a:pt x="0" y="230"/>
                  </a:lnTo>
                  <a:lnTo>
                    <a:pt x="1" y="232"/>
                  </a:lnTo>
                  <a:lnTo>
                    <a:pt x="3" y="235"/>
                  </a:lnTo>
                  <a:lnTo>
                    <a:pt x="4" y="238"/>
                  </a:lnTo>
                  <a:lnTo>
                    <a:pt x="7" y="240"/>
                  </a:lnTo>
                  <a:lnTo>
                    <a:pt x="10" y="241"/>
                  </a:lnTo>
                  <a:lnTo>
                    <a:pt x="12" y="242"/>
                  </a:lnTo>
                  <a:lnTo>
                    <a:pt x="15" y="242"/>
                  </a:lnTo>
                  <a:lnTo>
                    <a:pt x="588" y="242"/>
                  </a:lnTo>
                  <a:lnTo>
                    <a:pt x="590" y="242"/>
                  </a:lnTo>
                  <a:lnTo>
                    <a:pt x="593" y="241"/>
                  </a:lnTo>
                  <a:lnTo>
                    <a:pt x="595" y="240"/>
                  </a:lnTo>
                  <a:lnTo>
                    <a:pt x="597" y="238"/>
                  </a:lnTo>
                  <a:lnTo>
                    <a:pt x="600" y="235"/>
                  </a:lnTo>
                  <a:lnTo>
                    <a:pt x="601" y="232"/>
                  </a:lnTo>
                  <a:lnTo>
                    <a:pt x="602" y="230"/>
                  </a:lnTo>
                  <a:lnTo>
                    <a:pt x="603" y="227"/>
                  </a:lnTo>
                  <a:lnTo>
                    <a:pt x="603" y="15"/>
                  </a:lnTo>
                  <a:lnTo>
                    <a:pt x="602" y="13"/>
                  </a:lnTo>
                  <a:lnTo>
                    <a:pt x="601" y="10"/>
                  </a:lnTo>
                  <a:lnTo>
                    <a:pt x="600" y="8"/>
                  </a:lnTo>
                  <a:lnTo>
                    <a:pt x="597" y="6"/>
                  </a:lnTo>
                  <a:lnTo>
                    <a:pt x="595" y="4"/>
                  </a:lnTo>
                  <a:lnTo>
                    <a:pt x="593" y="3"/>
                  </a:lnTo>
                  <a:lnTo>
                    <a:pt x="590" y="2"/>
                  </a:lnTo>
                  <a:lnTo>
                    <a:pt x="588" y="0"/>
                  </a:lnTo>
                  <a:close/>
                </a:path>
              </a:pathLst>
            </a:custGeom>
            <a:solidFill>
              <a:srgbClr val="96CA5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Quattrocento Sans"/>
                <a:ea typeface="Quattrocento Sans"/>
                <a:cs typeface="Quattrocento Sans"/>
                <a:sym typeface="Quattrocento Sans"/>
              </a:endParaRPr>
            </a:p>
          </p:txBody>
        </p:sp>
        <p:sp>
          <p:nvSpPr>
            <p:cNvPr id="223" name="Google Shape;223;g21a6362f813_10_314"/>
            <p:cNvSpPr/>
            <p:nvPr/>
          </p:nvSpPr>
          <p:spPr>
            <a:xfrm>
              <a:off x="4319588" y="2695575"/>
              <a:ext cx="76200" cy="76200"/>
            </a:xfrm>
            <a:custGeom>
              <a:rect b="b" l="l" r="r" t="t"/>
              <a:pathLst>
                <a:path extrusionOk="0" h="242" w="241">
                  <a:moveTo>
                    <a:pt x="226" y="0"/>
                  </a:moveTo>
                  <a:lnTo>
                    <a:pt x="16" y="0"/>
                  </a:lnTo>
                  <a:lnTo>
                    <a:pt x="13" y="2"/>
                  </a:lnTo>
                  <a:lnTo>
                    <a:pt x="9" y="3"/>
                  </a:lnTo>
                  <a:lnTo>
                    <a:pt x="7" y="4"/>
                  </a:lnTo>
                  <a:lnTo>
                    <a:pt x="5" y="6"/>
                  </a:lnTo>
                  <a:lnTo>
                    <a:pt x="3" y="8"/>
                  </a:lnTo>
                  <a:lnTo>
                    <a:pt x="2" y="10"/>
                  </a:lnTo>
                  <a:lnTo>
                    <a:pt x="1" y="13"/>
                  </a:lnTo>
                  <a:lnTo>
                    <a:pt x="0" y="15"/>
                  </a:lnTo>
                  <a:lnTo>
                    <a:pt x="0" y="227"/>
                  </a:lnTo>
                  <a:lnTo>
                    <a:pt x="1" y="230"/>
                  </a:lnTo>
                  <a:lnTo>
                    <a:pt x="2" y="232"/>
                  </a:lnTo>
                  <a:lnTo>
                    <a:pt x="3" y="235"/>
                  </a:lnTo>
                  <a:lnTo>
                    <a:pt x="5" y="238"/>
                  </a:lnTo>
                  <a:lnTo>
                    <a:pt x="7" y="240"/>
                  </a:lnTo>
                  <a:lnTo>
                    <a:pt x="9" y="241"/>
                  </a:lnTo>
                  <a:lnTo>
                    <a:pt x="13" y="242"/>
                  </a:lnTo>
                  <a:lnTo>
                    <a:pt x="16" y="242"/>
                  </a:lnTo>
                  <a:lnTo>
                    <a:pt x="226" y="242"/>
                  </a:lnTo>
                  <a:lnTo>
                    <a:pt x="229" y="242"/>
                  </a:lnTo>
                  <a:lnTo>
                    <a:pt x="231" y="241"/>
                  </a:lnTo>
                  <a:lnTo>
                    <a:pt x="235" y="240"/>
                  </a:lnTo>
                  <a:lnTo>
                    <a:pt x="237" y="238"/>
                  </a:lnTo>
                  <a:lnTo>
                    <a:pt x="239" y="235"/>
                  </a:lnTo>
                  <a:lnTo>
                    <a:pt x="240" y="232"/>
                  </a:lnTo>
                  <a:lnTo>
                    <a:pt x="241" y="230"/>
                  </a:lnTo>
                  <a:lnTo>
                    <a:pt x="241" y="227"/>
                  </a:lnTo>
                  <a:lnTo>
                    <a:pt x="241" y="15"/>
                  </a:lnTo>
                  <a:lnTo>
                    <a:pt x="241" y="13"/>
                  </a:lnTo>
                  <a:lnTo>
                    <a:pt x="240" y="10"/>
                  </a:lnTo>
                  <a:lnTo>
                    <a:pt x="239" y="8"/>
                  </a:lnTo>
                  <a:lnTo>
                    <a:pt x="237" y="6"/>
                  </a:lnTo>
                  <a:lnTo>
                    <a:pt x="235" y="4"/>
                  </a:lnTo>
                  <a:lnTo>
                    <a:pt x="231" y="3"/>
                  </a:lnTo>
                  <a:lnTo>
                    <a:pt x="229" y="2"/>
                  </a:lnTo>
                  <a:lnTo>
                    <a:pt x="226" y="0"/>
                  </a:lnTo>
                  <a:close/>
                </a:path>
              </a:pathLst>
            </a:custGeom>
            <a:solidFill>
              <a:srgbClr val="96CA5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Quattrocento Sans"/>
                <a:ea typeface="Quattrocento Sans"/>
                <a:cs typeface="Quattrocento Sans"/>
                <a:sym typeface="Quattrocento Sans"/>
              </a:endParaRPr>
            </a:p>
          </p:txBody>
        </p:sp>
      </p:grpSp>
      <p:grpSp>
        <p:nvGrpSpPr>
          <p:cNvPr id="224" name="Google Shape;224;g21a6362f813_10_314"/>
          <p:cNvGrpSpPr/>
          <p:nvPr/>
        </p:nvGrpSpPr>
        <p:grpSpPr>
          <a:xfrm>
            <a:off x="7552902" y="3455422"/>
            <a:ext cx="318068" cy="295124"/>
            <a:chOff x="2025650" y="2516188"/>
            <a:chExt cx="285750" cy="287337"/>
          </a:xfrm>
        </p:grpSpPr>
        <p:sp>
          <p:nvSpPr>
            <p:cNvPr id="225" name="Google Shape;225;g21a6362f813_10_314"/>
            <p:cNvSpPr/>
            <p:nvPr/>
          </p:nvSpPr>
          <p:spPr>
            <a:xfrm>
              <a:off x="2187575" y="2554288"/>
              <a:ext cx="38100" cy="107950"/>
            </a:xfrm>
            <a:custGeom>
              <a:rect b="b" l="l" r="r" t="t"/>
              <a:pathLst>
                <a:path extrusionOk="0" h="271" w="95">
                  <a:moveTo>
                    <a:pt x="24" y="271"/>
                  </a:moveTo>
                  <a:lnTo>
                    <a:pt x="40" y="262"/>
                  </a:lnTo>
                  <a:lnTo>
                    <a:pt x="58" y="255"/>
                  </a:lnTo>
                  <a:lnTo>
                    <a:pt x="77" y="249"/>
                  </a:lnTo>
                  <a:lnTo>
                    <a:pt x="95" y="244"/>
                  </a:lnTo>
                  <a:lnTo>
                    <a:pt x="95" y="11"/>
                  </a:lnTo>
                  <a:lnTo>
                    <a:pt x="95" y="7"/>
                  </a:lnTo>
                  <a:lnTo>
                    <a:pt x="92" y="3"/>
                  </a:lnTo>
                  <a:lnTo>
                    <a:pt x="88" y="1"/>
                  </a:lnTo>
                  <a:lnTo>
                    <a:pt x="84" y="0"/>
                  </a:lnTo>
                  <a:lnTo>
                    <a:pt x="0" y="0"/>
                  </a:lnTo>
                  <a:lnTo>
                    <a:pt x="0" y="71"/>
                  </a:lnTo>
                  <a:lnTo>
                    <a:pt x="24" y="71"/>
                  </a:lnTo>
                  <a:lnTo>
                    <a:pt x="24" y="271"/>
                  </a:lnTo>
                  <a:close/>
                </a:path>
              </a:pathLst>
            </a:custGeom>
            <a:solidFill>
              <a:srgbClr val="24467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Quattrocento Sans"/>
                <a:ea typeface="Quattrocento Sans"/>
                <a:cs typeface="Quattrocento Sans"/>
                <a:sym typeface="Quattrocento Sans"/>
              </a:endParaRPr>
            </a:p>
          </p:txBody>
        </p:sp>
        <p:sp>
          <p:nvSpPr>
            <p:cNvPr id="226" name="Google Shape;226;g21a6362f813_10_314"/>
            <p:cNvSpPr/>
            <p:nvPr/>
          </p:nvSpPr>
          <p:spPr>
            <a:xfrm>
              <a:off x="2025650" y="2554288"/>
              <a:ext cx="146050" cy="220662"/>
            </a:xfrm>
            <a:custGeom>
              <a:rect b="b" l="l" r="r" t="t"/>
              <a:pathLst>
                <a:path extrusionOk="0" h="554" w="369">
                  <a:moveTo>
                    <a:pt x="72" y="481"/>
                  </a:moveTo>
                  <a:lnTo>
                    <a:pt x="72" y="71"/>
                  </a:lnTo>
                  <a:lnTo>
                    <a:pt x="97" y="71"/>
                  </a:lnTo>
                  <a:lnTo>
                    <a:pt x="97" y="0"/>
                  </a:lnTo>
                  <a:lnTo>
                    <a:pt x="12" y="0"/>
                  </a:lnTo>
                  <a:lnTo>
                    <a:pt x="8" y="1"/>
                  </a:lnTo>
                  <a:lnTo>
                    <a:pt x="4" y="3"/>
                  </a:lnTo>
                  <a:lnTo>
                    <a:pt x="1" y="7"/>
                  </a:lnTo>
                  <a:lnTo>
                    <a:pt x="0" y="11"/>
                  </a:lnTo>
                  <a:lnTo>
                    <a:pt x="0" y="494"/>
                  </a:lnTo>
                  <a:lnTo>
                    <a:pt x="1" y="501"/>
                  </a:lnTo>
                  <a:lnTo>
                    <a:pt x="1" y="508"/>
                  </a:lnTo>
                  <a:lnTo>
                    <a:pt x="3" y="514"/>
                  </a:lnTo>
                  <a:lnTo>
                    <a:pt x="4" y="520"/>
                  </a:lnTo>
                  <a:lnTo>
                    <a:pt x="6" y="525"/>
                  </a:lnTo>
                  <a:lnTo>
                    <a:pt x="9" y="530"/>
                  </a:lnTo>
                  <a:lnTo>
                    <a:pt x="12" y="534"/>
                  </a:lnTo>
                  <a:lnTo>
                    <a:pt x="15" y="538"/>
                  </a:lnTo>
                  <a:lnTo>
                    <a:pt x="19" y="542"/>
                  </a:lnTo>
                  <a:lnTo>
                    <a:pt x="24" y="546"/>
                  </a:lnTo>
                  <a:lnTo>
                    <a:pt x="28" y="548"/>
                  </a:lnTo>
                  <a:lnTo>
                    <a:pt x="34" y="550"/>
                  </a:lnTo>
                  <a:lnTo>
                    <a:pt x="40" y="552"/>
                  </a:lnTo>
                  <a:lnTo>
                    <a:pt x="47" y="553"/>
                  </a:lnTo>
                  <a:lnTo>
                    <a:pt x="53" y="554"/>
                  </a:lnTo>
                  <a:lnTo>
                    <a:pt x="61" y="554"/>
                  </a:lnTo>
                  <a:lnTo>
                    <a:pt x="369" y="554"/>
                  </a:lnTo>
                  <a:lnTo>
                    <a:pt x="360" y="536"/>
                  </a:lnTo>
                  <a:lnTo>
                    <a:pt x="351" y="519"/>
                  </a:lnTo>
                  <a:lnTo>
                    <a:pt x="345" y="501"/>
                  </a:lnTo>
                  <a:lnTo>
                    <a:pt x="340" y="481"/>
                  </a:lnTo>
                  <a:lnTo>
                    <a:pt x="72" y="481"/>
                  </a:lnTo>
                  <a:close/>
                </a:path>
              </a:pathLst>
            </a:custGeom>
            <a:solidFill>
              <a:srgbClr val="24467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Quattrocento Sans"/>
                <a:ea typeface="Quattrocento Sans"/>
                <a:cs typeface="Quattrocento Sans"/>
                <a:sym typeface="Quattrocento Sans"/>
              </a:endParaRPr>
            </a:p>
          </p:txBody>
        </p:sp>
        <p:sp>
          <p:nvSpPr>
            <p:cNvPr id="227" name="Google Shape;227;g21a6362f813_10_314"/>
            <p:cNvSpPr/>
            <p:nvPr/>
          </p:nvSpPr>
          <p:spPr>
            <a:xfrm>
              <a:off x="2085975" y="2622550"/>
              <a:ext cx="69850" cy="9525"/>
            </a:xfrm>
            <a:custGeom>
              <a:rect b="b" l="l" r="r" t="t"/>
              <a:pathLst>
                <a:path extrusionOk="0" h="25" w="176">
                  <a:moveTo>
                    <a:pt x="164" y="0"/>
                  </a:moveTo>
                  <a:lnTo>
                    <a:pt x="12" y="0"/>
                  </a:lnTo>
                  <a:lnTo>
                    <a:pt x="8" y="1"/>
                  </a:lnTo>
                  <a:lnTo>
                    <a:pt x="4" y="4"/>
                  </a:lnTo>
                  <a:lnTo>
                    <a:pt x="1" y="7"/>
                  </a:lnTo>
                  <a:lnTo>
                    <a:pt x="0" y="12"/>
                  </a:lnTo>
                  <a:lnTo>
                    <a:pt x="1" y="18"/>
                  </a:lnTo>
                  <a:lnTo>
                    <a:pt x="4" y="21"/>
                  </a:lnTo>
                  <a:lnTo>
                    <a:pt x="8" y="24"/>
                  </a:lnTo>
                  <a:lnTo>
                    <a:pt x="12" y="25"/>
                  </a:lnTo>
                  <a:lnTo>
                    <a:pt x="164" y="25"/>
                  </a:lnTo>
                  <a:lnTo>
                    <a:pt x="169" y="24"/>
                  </a:lnTo>
                  <a:lnTo>
                    <a:pt x="172" y="21"/>
                  </a:lnTo>
                  <a:lnTo>
                    <a:pt x="175" y="18"/>
                  </a:lnTo>
                  <a:lnTo>
                    <a:pt x="176" y="12"/>
                  </a:lnTo>
                  <a:lnTo>
                    <a:pt x="175" y="7"/>
                  </a:lnTo>
                  <a:lnTo>
                    <a:pt x="172" y="4"/>
                  </a:lnTo>
                  <a:lnTo>
                    <a:pt x="169" y="1"/>
                  </a:lnTo>
                  <a:lnTo>
                    <a:pt x="164" y="0"/>
                  </a:lnTo>
                  <a:close/>
                </a:path>
              </a:pathLst>
            </a:custGeom>
            <a:solidFill>
              <a:srgbClr val="24467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Quattrocento Sans"/>
                <a:ea typeface="Quattrocento Sans"/>
                <a:cs typeface="Quattrocento Sans"/>
                <a:sym typeface="Quattrocento Sans"/>
              </a:endParaRPr>
            </a:p>
          </p:txBody>
        </p:sp>
        <p:sp>
          <p:nvSpPr>
            <p:cNvPr id="228" name="Google Shape;228;g21a6362f813_10_314"/>
            <p:cNvSpPr/>
            <p:nvPr/>
          </p:nvSpPr>
          <p:spPr>
            <a:xfrm>
              <a:off x="2085975" y="2651125"/>
              <a:ext cx="69850" cy="9525"/>
            </a:xfrm>
            <a:custGeom>
              <a:rect b="b" l="l" r="r" t="t"/>
              <a:pathLst>
                <a:path extrusionOk="0" h="23" w="176">
                  <a:moveTo>
                    <a:pt x="164" y="0"/>
                  </a:moveTo>
                  <a:lnTo>
                    <a:pt x="12" y="0"/>
                  </a:lnTo>
                  <a:lnTo>
                    <a:pt x="8" y="1"/>
                  </a:lnTo>
                  <a:lnTo>
                    <a:pt x="4" y="3"/>
                  </a:lnTo>
                  <a:lnTo>
                    <a:pt x="1" y="7"/>
                  </a:lnTo>
                  <a:lnTo>
                    <a:pt x="0" y="12"/>
                  </a:lnTo>
                  <a:lnTo>
                    <a:pt x="1" y="16"/>
                  </a:lnTo>
                  <a:lnTo>
                    <a:pt x="4" y="20"/>
                  </a:lnTo>
                  <a:lnTo>
                    <a:pt x="8" y="23"/>
                  </a:lnTo>
                  <a:lnTo>
                    <a:pt x="12" y="23"/>
                  </a:lnTo>
                  <a:lnTo>
                    <a:pt x="164" y="23"/>
                  </a:lnTo>
                  <a:lnTo>
                    <a:pt x="169" y="23"/>
                  </a:lnTo>
                  <a:lnTo>
                    <a:pt x="172" y="20"/>
                  </a:lnTo>
                  <a:lnTo>
                    <a:pt x="175" y="16"/>
                  </a:lnTo>
                  <a:lnTo>
                    <a:pt x="176" y="12"/>
                  </a:lnTo>
                  <a:lnTo>
                    <a:pt x="175" y="7"/>
                  </a:lnTo>
                  <a:lnTo>
                    <a:pt x="172" y="3"/>
                  </a:lnTo>
                  <a:lnTo>
                    <a:pt x="169" y="1"/>
                  </a:lnTo>
                  <a:lnTo>
                    <a:pt x="164" y="0"/>
                  </a:lnTo>
                  <a:close/>
                </a:path>
              </a:pathLst>
            </a:custGeom>
            <a:solidFill>
              <a:srgbClr val="24467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Quattrocento Sans"/>
                <a:ea typeface="Quattrocento Sans"/>
                <a:cs typeface="Quattrocento Sans"/>
                <a:sym typeface="Quattrocento Sans"/>
              </a:endParaRPr>
            </a:p>
          </p:txBody>
        </p:sp>
        <p:sp>
          <p:nvSpPr>
            <p:cNvPr id="229" name="Google Shape;229;g21a6362f813_10_314"/>
            <p:cNvSpPr/>
            <p:nvPr/>
          </p:nvSpPr>
          <p:spPr>
            <a:xfrm>
              <a:off x="2085975" y="2679700"/>
              <a:ext cx="69850" cy="9525"/>
            </a:xfrm>
            <a:custGeom>
              <a:rect b="b" l="l" r="r" t="t"/>
              <a:pathLst>
                <a:path extrusionOk="0" h="23" w="176">
                  <a:moveTo>
                    <a:pt x="176" y="11"/>
                  </a:moveTo>
                  <a:lnTo>
                    <a:pt x="175" y="7"/>
                  </a:lnTo>
                  <a:lnTo>
                    <a:pt x="172" y="3"/>
                  </a:lnTo>
                  <a:lnTo>
                    <a:pt x="169" y="1"/>
                  </a:lnTo>
                  <a:lnTo>
                    <a:pt x="164" y="0"/>
                  </a:lnTo>
                  <a:lnTo>
                    <a:pt x="12" y="0"/>
                  </a:lnTo>
                  <a:lnTo>
                    <a:pt x="8" y="1"/>
                  </a:lnTo>
                  <a:lnTo>
                    <a:pt x="4" y="3"/>
                  </a:lnTo>
                  <a:lnTo>
                    <a:pt x="1" y="7"/>
                  </a:lnTo>
                  <a:lnTo>
                    <a:pt x="0" y="11"/>
                  </a:lnTo>
                  <a:lnTo>
                    <a:pt x="1" y="16"/>
                  </a:lnTo>
                  <a:lnTo>
                    <a:pt x="4" y="20"/>
                  </a:lnTo>
                  <a:lnTo>
                    <a:pt x="8" y="22"/>
                  </a:lnTo>
                  <a:lnTo>
                    <a:pt x="12" y="23"/>
                  </a:lnTo>
                  <a:lnTo>
                    <a:pt x="164" y="23"/>
                  </a:lnTo>
                  <a:lnTo>
                    <a:pt x="169" y="22"/>
                  </a:lnTo>
                  <a:lnTo>
                    <a:pt x="172" y="20"/>
                  </a:lnTo>
                  <a:lnTo>
                    <a:pt x="175" y="16"/>
                  </a:lnTo>
                  <a:lnTo>
                    <a:pt x="176" y="11"/>
                  </a:lnTo>
                  <a:close/>
                </a:path>
              </a:pathLst>
            </a:custGeom>
            <a:solidFill>
              <a:srgbClr val="24467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Quattrocento Sans"/>
                <a:ea typeface="Quattrocento Sans"/>
                <a:cs typeface="Quattrocento Sans"/>
                <a:sym typeface="Quattrocento Sans"/>
              </a:endParaRPr>
            </a:p>
          </p:txBody>
        </p:sp>
        <p:sp>
          <p:nvSpPr>
            <p:cNvPr id="230" name="Google Shape;230;g21a6362f813_10_314"/>
            <p:cNvSpPr/>
            <p:nvPr/>
          </p:nvSpPr>
          <p:spPr>
            <a:xfrm>
              <a:off x="2085975" y="2708275"/>
              <a:ext cx="44450" cy="9525"/>
            </a:xfrm>
            <a:custGeom>
              <a:rect b="b" l="l" r="r" t="t"/>
              <a:pathLst>
                <a:path extrusionOk="0" h="24" w="115">
                  <a:moveTo>
                    <a:pt x="12" y="0"/>
                  </a:moveTo>
                  <a:lnTo>
                    <a:pt x="8" y="1"/>
                  </a:lnTo>
                  <a:lnTo>
                    <a:pt x="4" y="3"/>
                  </a:lnTo>
                  <a:lnTo>
                    <a:pt x="1" y="8"/>
                  </a:lnTo>
                  <a:lnTo>
                    <a:pt x="0" y="12"/>
                  </a:lnTo>
                  <a:lnTo>
                    <a:pt x="1" y="17"/>
                  </a:lnTo>
                  <a:lnTo>
                    <a:pt x="4" y="21"/>
                  </a:lnTo>
                  <a:lnTo>
                    <a:pt x="8" y="23"/>
                  </a:lnTo>
                  <a:lnTo>
                    <a:pt x="12" y="24"/>
                  </a:lnTo>
                  <a:lnTo>
                    <a:pt x="104" y="24"/>
                  </a:lnTo>
                  <a:lnTo>
                    <a:pt x="108" y="23"/>
                  </a:lnTo>
                  <a:lnTo>
                    <a:pt x="112" y="21"/>
                  </a:lnTo>
                  <a:lnTo>
                    <a:pt x="114" y="17"/>
                  </a:lnTo>
                  <a:lnTo>
                    <a:pt x="115" y="12"/>
                  </a:lnTo>
                  <a:lnTo>
                    <a:pt x="114" y="8"/>
                  </a:lnTo>
                  <a:lnTo>
                    <a:pt x="112" y="3"/>
                  </a:lnTo>
                  <a:lnTo>
                    <a:pt x="108" y="1"/>
                  </a:lnTo>
                  <a:lnTo>
                    <a:pt x="104" y="0"/>
                  </a:lnTo>
                  <a:lnTo>
                    <a:pt x="12" y="0"/>
                  </a:lnTo>
                  <a:close/>
                </a:path>
              </a:pathLst>
            </a:custGeom>
            <a:solidFill>
              <a:srgbClr val="24467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Quattrocento Sans"/>
                <a:ea typeface="Quattrocento Sans"/>
                <a:cs typeface="Quattrocento Sans"/>
                <a:sym typeface="Quattrocento Sans"/>
              </a:endParaRPr>
            </a:p>
          </p:txBody>
        </p:sp>
        <p:sp>
          <p:nvSpPr>
            <p:cNvPr id="231" name="Google Shape;231;g21a6362f813_10_314"/>
            <p:cNvSpPr/>
            <p:nvPr/>
          </p:nvSpPr>
          <p:spPr>
            <a:xfrm>
              <a:off x="2168525" y="2660650"/>
              <a:ext cx="142875" cy="142875"/>
            </a:xfrm>
            <a:custGeom>
              <a:rect b="b" l="l" r="r" t="t"/>
              <a:pathLst>
                <a:path extrusionOk="0" h="362" w="361">
                  <a:moveTo>
                    <a:pt x="273" y="130"/>
                  </a:moveTo>
                  <a:lnTo>
                    <a:pt x="157" y="259"/>
                  </a:lnTo>
                  <a:lnTo>
                    <a:pt x="87" y="190"/>
                  </a:lnTo>
                  <a:lnTo>
                    <a:pt x="84" y="186"/>
                  </a:lnTo>
                  <a:lnTo>
                    <a:pt x="83" y="182"/>
                  </a:lnTo>
                  <a:lnTo>
                    <a:pt x="84" y="176"/>
                  </a:lnTo>
                  <a:lnTo>
                    <a:pt x="87" y="172"/>
                  </a:lnTo>
                  <a:lnTo>
                    <a:pt x="91" y="170"/>
                  </a:lnTo>
                  <a:lnTo>
                    <a:pt x="96" y="169"/>
                  </a:lnTo>
                  <a:lnTo>
                    <a:pt x="101" y="170"/>
                  </a:lnTo>
                  <a:lnTo>
                    <a:pt x="105" y="172"/>
                  </a:lnTo>
                  <a:lnTo>
                    <a:pt x="156" y="224"/>
                  </a:lnTo>
                  <a:lnTo>
                    <a:pt x="256" y="113"/>
                  </a:lnTo>
                  <a:lnTo>
                    <a:pt x="260" y="111"/>
                  </a:lnTo>
                  <a:lnTo>
                    <a:pt x="264" y="109"/>
                  </a:lnTo>
                  <a:lnTo>
                    <a:pt x="266" y="109"/>
                  </a:lnTo>
                  <a:lnTo>
                    <a:pt x="268" y="110"/>
                  </a:lnTo>
                  <a:lnTo>
                    <a:pt x="271" y="111"/>
                  </a:lnTo>
                  <a:lnTo>
                    <a:pt x="272" y="112"/>
                  </a:lnTo>
                  <a:lnTo>
                    <a:pt x="275" y="116"/>
                  </a:lnTo>
                  <a:lnTo>
                    <a:pt x="276" y="121"/>
                  </a:lnTo>
                  <a:lnTo>
                    <a:pt x="276" y="125"/>
                  </a:lnTo>
                  <a:lnTo>
                    <a:pt x="273" y="130"/>
                  </a:lnTo>
                  <a:close/>
                  <a:moveTo>
                    <a:pt x="180" y="0"/>
                  </a:moveTo>
                  <a:lnTo>
                    <a:pt x="162" y="1"/>
                  </a:lnTo>
                  <a:lnTo>
                    <a:pt x="143" y="4"/>
                  </a:lnTo>
                  <a:lnTo>
                    <a:pt x="126" y="8"/>
                  </a:lnTo>
                  <a:lnTo>
                    <a:pt x="110" y="14"/>
                  </a:lnTo>
                  <a:lnTo>
                    <a:pt x="94" y="23"/>
                  </a:lnTo>
                  <a:lnTo>
                    <a:pt x="79" y="32"/>
                  </a:lnTo>
                  <a:lnTo>
                    <a:pt x="65" y="42"/>
                  </a:lnTo>
                  <a:lnTo>
                    <a:pt x="53" y="54"/>
                  </a:lnTo>
                  <a:lnTo>
                    <a:pt x="40" y="66"/>
                  </a:lnTo>
                  <a:lnTo>
                    <a:pt x="30" y="81"/>
                  </a:lnTo>
                  <a:lnTo>
                    <a:pt x="21" y="96"/>
                  </a:lnTo>
                  <a:lnTo>
                    <a:pt x="14" y="111"/>
                  </a:lnTo>
                  <a:lnTo>
                    <a:pt x="8" y="128"/>
                  </a:lnTo>
                  <a:lnTo>
                    <a:pt x="3" y="145"/>
                  </a:lnTo>
                  <a:lnTo>
                    <a:pt x="1" y="163"/>
                  </a:lnTo>
                  <a:lnTo>
                    <a:pt x="0" y="182"/>
                  </a:lnTo>
                  <a:lnTo>
                    <a:pt x="1" y="200"/>
                  </a:lnTo>
                  <a:lnTo>
                    <a:pt x="3" y="217"/>
                  </a:lnTo>
                  <a:lnTo>
                    <a:pt x="8" y="235"/>
                  </a:lnTo>
                  <a:lnTo>
                    <a:pt x="14" y="252"/>
                  </a:lnTo>
                  <a:lnTo>
                    <a:pt x="21" y="267"/>
                  </a:lnTo>
                  <a:lnTo>
                    <a:pt x="30" y="283"/>
                  </a:lnTo>
                  <a:lnTo>
                    <a:pt x="40" y="296"/>
                  </a:lnTo>
                  <a:lnTo>
                    <a:pt x="53" y="309"/>
                  </a:lnTo>
                  <a:lnTo>
                    <a:pt x="65" y="320"/>
                  </a:lnTo>
                  <a:lnTo>
                    <a:pt x="79" y="331"/>
                  </a:lnTo>
                  <a:lnTo>
                    <a:pt x="94" y="340"/>
                  </a:lnTo>
                  <a:lnTo>
                    <a:pt x="110" y="348"/>
                  </a:lnTo>
                  <a:lnTo>
                    <a:pt x="126" y="354"/>
                  </a:lnTo>
                  <a:lnTo>
                    <a:pt x="143" y="358"/>
                  </a:lnTo>
                  <a:lnTo>
                    <a:pt x="162" y="361"/>
                  </a:lnTo>
                  <a:lnTo>
                    <a:pt x="180" y="362"/>
                  </a:lnTo>
                  <a:lnTo>
                    <a:pt x="199" y="361"/>
                  </a:lnTo>
                  <a:lnTo>
                    <a:pt x="217" y="358"/>
                  </a:lnTo>
                  <a:lnTo>
                    <a:pt x="234" y="354"/>
                  </a:lnTo>
                  <a:lnTo>
                    <a:pt x="251" y="348"/>
                  </a:lnTo>
                  <a:lnTo>
                    <a:pt x="266" y="340"/>
                  </a:lnTo>
                  <a:lnTo>
                    <a:pt x="281" y="331"/>
                  </a:lnTo>
                  <a:lnTo>
                    <a:pt x="295" y="320"/>
                  </a:lnTo>
                  <a:lnTo>
                    <a:pt x="308" y="309"/>
                  </a:lnTo>
                  <a:lnTo>
                    <a:pt x="320" y="296"/>
                  </a:lnTo>
                  <a:lnTo>
                    <a:pt x="330" y="283"/>
                  </a:lnTo>
                  <a:lnTo>
                    <a:pt x="339" y="267"/>
                  </a:lnTo>
                  <a:lnTo>
                    <a:pt x="346" y="252"/>
                  </a:lnTo>
                  <a:lnTo>
                    <a:pt x="352" y="235"/>
                  </a:lnTo>
                  <a:lnTo>
                    <a:pt x="357" y="217"/>
                  </a:lnTo>
                  <a:lnTo>
                    <a:pt x="360" y="200"/>
                  </a:lnTo>
                  <a:lnTo>
                    <a:pt x="361" y="182"/>
                  </a:lnTo>
                  <a:lnTo>
                    <a:pt x="360" y="163"/>
                  </a:lnTo>
                  <a:lnTo>
                    <a:pt x="357" y="145"/>
                  </a:lnTo>
                  <a:lnTo>
                    <a:pt x="352" y="128"/>
                  </a:lnTo>
                  <a:lnTo>
                    <a:pt x="346" y="111"/>
                  </a:lnTo>
                  <a:lnTo>
                    <a:pt x="339" y="96"/>
                  </a:lnTo>
                  <a:lnTo>
                    <a:pt x="330" y="81"/>
                  </a:lnTo>
                  <a:lnTo>
                    <a:pt x="320" y="66"/>
                  </a:lnTo>
                  <a:lnTo>
                    <a:pt x="308" y="54"/>
                  </a:lnTo>
                  <a:lnTo>
                    <a:pt x="295" y="42"/>
                  </a:lnTo>
                  <a:lnTo>
                    <a:pt x="281" y="32"/>
                  </a:lnTo>
                  <a:lnTo>
                    <a:pt x="266" y="23"/>
                  </a:lnTo>
                  <a:lnTo>
                    <a:pt x="251" y="14"/>
                  </a:lnTo>
                  <a:lnTo>
                    <a:pt x="234" y="8"/>
                  </a:lnTo>
                  <a:lnTo>
                    <a:pt x="217" y="4"/>
                  </a:lnTo>
                  <a:lnTo>
                    <a:pt x="199" y="1"/>
                  </a:lnTo>
                  <a:lnTo>
                    <a:pt x="180" y="0"/>
                  </a:lnTo>
                  <a:close/>
                </a:path>
              </a:pathLst>
            </a:custGeom>
            <a:solidFill>
              <a:srgbClr val="24467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Quattrocento Sans"/>
                <a:ea typeface="Quattrocento Sans"/>
                <a:cs typeface="Quattrocento Sans"/>
                <a:sym typeface="Quattrocento Sans"/>
              </a:endParaRPr>
            </a:p>
          </p:txBody>
        </p:sp>
        <p:sp>
          <p:nvSpPr>
            <p:cNvPr id="232" name="Google Shape;232;g21a6362f813_10_314"/>
            <p:cNvSpPr/>
            <p:nvPr/>
          </p:nvSpPr>
          <p:spPr>
            <a:xfrm>
              <a:off x="2073275" y="2516188"/>
              <a:ext cx="104775" cy="82550"/>
            </a:xfrm>
            <a:custGeom>
              <a:rect b="b" l="l" r="r" t="t"/>
              <a:pathLst>
                <a:path extrusionOk="0" h="205" w="264">
                  <a:moveTo>
                    <a:pt x="11" y="205"/>
                  </a:moveTo>
                  <a:lnTo>
                    <a:pt x="253" y="205"/>
                  </a:lnTo>
                  <a:lnTo>
                    <a:pt x="257" y="204"/>
                  </a:lnTo>
                  <a:lnTo>
                    <a:pt x="261" y="202"/>
                  </a:lnTo>
                  <a:lnTo>
                    <a:pt x="263" y="198"/>
                  </a:lnTo>
                  <a:lnTo>
                    <a:pt x="264" y="193"/>
                  </a:lnTo>
                  <a:lnTo>
                    <a:pt x="264" y="60"/>
                  </a:lnTo>
                  <a:lnTo>
                    <a:pt x="263" y="56"/>
                  </a:lnTo>
                  <a:lnTo>
                    <a:pt x="261" y="52"/>
                  </a:lnTo>
                  <a:lnTo>
                    <a:pt x="257" y="49"/>
                  </a:lnTo>
                  <a:lnTo>
                    <a:pt x="253" y="48"/>
                  </a:lnTo>
                  <a:lnTo>
                    <a:pt x="215" y="48"/>
                  </a:lnTo>
                  <a:lnTo>
                    <a:pt x="206" y="48"/>
                  </a:lnTo>
                  <a:lnTo>
                    <a:pt x="204" y="43"/>
                  </a:lnTo>
                  <a:lnTo>
                    <a:pt x="202" y="38"/>
                  </a:lnTo>
                  <a:lnTo>
                    <a:pt x="200" y="32"/>
                  </a:lnTo>
                  <a:lnTo>
                    <a:pt x="196" y="26"/>
                  </a:lnTo>
                  <a:lnTo>
                    <a:pt x="191" y="19"/>
                  </a:lnTo>
                  <a:lnTo>
                    <a:pt x="185" y="14"/>
                  </a:lnTo>
                  <a:lnTo>
                    <a:pt x="176" y="9"/>
                  </a:lnTo>
                  <a:lnTo>
                    <a:pt x="167" y="5"/>
                  </a:lnTo>
                  <a:lnTo>
                    <a:pt x="167" y="5"/>
                  </a:lnTo>
                  <a:lnTo>
                    <a:pt x="167" y="5"/>
                  </a:lnTo>
                  <a:lnTo>
                    <a:pt x="164" y="4"/>
                  </a:lnTo>
                  <a:lnTo>
                    <a:pt x="161" y="4"/>
                  </a:lnTo>
                  <a:lnTo>
                    <a:pt x="160" y="4"/>
                  </a:lnTo>
                  <a:lnTo>
                    <a:pt x="159" y="4"/>
                  </a:lnTo>
                  <a:lnTo>
                    <a:pt x="157" y="3"/>
                  </a:lnTo>
                  <a:lnTo>
                    <a:pt x="154" y="2"/>
                  </a:lnTo>
                  <a:lnTo>
                    <a:pt x="153" y="2"/>
                  </a:lnTo>
                  <a:lnTo>
                    <a:pt x="152" y="1"/>
                  </a:lnTo>
                  <a:lnTo>
                    <a:pt x="149" y="1"/>
                  </a:lnTo>
                  <a:lnTo>
                    <a:pt x="146" y="1"/>
                  </a:lnTo>
                  <a:lnTo>
                    <a:pt x="145" y="1"/>
                  </a:lnTo>
                  <a:lnTo>
                    <a:pt x="143" y="1"/>
                  </a:lnTo>
                  <a:lnTo>
                    <a:pt x="139" y="0"/>
                  </a:lnTo>
                  <a:lnTo>
                    <a:pt x="135" y="0"/>
                  </a:lnTo>
                  <a:lnTo>
                    <a:pt x="130" y="0"/>
                  </a:lnTo>
                  <a:lnTo>
                    <a:pt x="125" y="1"/>
                  </a:lnTo>
                  <a:lnTo>
                    <a:pt x="123" y="1"/>
                  </a:lnTo>
                  <a:lnTo>
                    <a:pt x="122" y="1"/>
                  </a:lnTo>
                  <a:lnTo>
                    <a:pt x="119" y="1"/>
                  </a:lnTo>
                  <a:lnTo>
                    <a:pt x="116" y="1"/>
                  </a:lnTo>
                  <a:lnTo>
                    <a:pt x="115" y="2"/>
                  </a:lnTo>
                  <a:lnTo>
                    <a:pt x="114" y="2"/>
                  </a:lnTo>
                  <a:lnTo>
                    <a:pt x="111" y="3"/>
                  </a:lnTo>
                  <a:lnTo>
                    <a:pt x="109" y="4"/>
                  </a:lnTo>
                  <a:lnTo>
                    <a:pt x="108" y="4"/>
                  </a:lnTo>
                  <a:lnTo>
                    <a:pt x="107" y="4"/>
                  </a:lnTo>
                  <a:lnTo>
                    <a:pt x="104" y="4"/>
                  </a:lnTo>
                  <a:lnTo>
                    <a:pt x="101" y="5"/>
                  </a:lnTo>
                  <a:lnTo>
                    <a:pt x="101" y="5"/>
                  </a:lnTo>
                  <a:lnTo>
                    <a:pt x="101" y="5"/>
                  </a:lnTo>
                  <a:lnTo>
                    <a:pt x="92" y="9"/>
                  </a:lnTo>
                  <a:lnTo>
                    <a:pt x="84" y="14"/>
                  </a:lnTo>
                  <a:lnTo>
                    <a:pt x="78" y="19"/>
                  </a:lnTo>
                  <a:lnTo>
                    <a:pt x="72" y="26"/>
                  </a:lnTo>
                  <a:lnTo>
                    <a:pt x="68" y="32"/>
                  </a:lnTo>
                  <a:lnTo>
                    <a:pt x="66" y="38"/>
                  </a:lnTo>
                  <a:lnTo>
                    <a:pt x="64" y="43"/>
                  </a:lnTo>
                  <a:lnTo>
                    <a:pt x="62" y="48"/>
                  </a:lnTo>
                  <a:lnTo>
                    <a:pt x="53" y="48"/>
                  </a:lnTo>
                  <a:lnTo>
                    <a:pt x="11" y="48"/>
                  </a:lnTo>
                  <a:lnTo>
                    <a:pt x="7" y="49"/>
                  </a:lnTo>
                  <a:lnTo>
                    <a:pt x="3" y="52"/>
                  </a:lnTo>
                  <a:lnTo>
                    <a:pt x="0" y="56"/>
                  </a:lnTo>
                  <a:lnTo>
                    <a:pt x="0" y="60"/>
                  </a:lnTo>
                  <a:lnTo>
                    <a:pt x="0" y="193"/>
                  </a:lnTo>
                  <a:lnTo>
                    <a:pt x="0" y="198"/>
                  </a:lnTo>
                  <a:lnTo>
                    <a:pt x="3" y="202"/>
                  </a:lnTo>
                  <a:lnTo>
                    <a:pt x="7" y="204"/>
                  </a:lnTo>
                  <a:lnTo>
                    <a:pt x="11" y="205"/>
                  </a:lnTo>
                  <a:close/>
                </a:path>
              </a:pathLst>
            </a:custGeom>
            <a:solidFill>
              <a:srgbClr val="24467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Quattrocento Sans"/>
                <a:ea typeface="Quattrocento Sans"/>
                <a:cs typeface="Quattrocento Sans"/>
                <a:sym typeface="Quattrocento Sans"/>
              </a:endParaRPr>
            </a:p>
          </p:txBody>
        </p:sp>
      </p:grpSp>
      <p:sp>
        <p:nvSpPr>
          <p:cNvPr id="233" name="Google Shape;233;g21a6362f813_10_314"/>
          <p:cNvSpPr txBox="1"/>
          <p:nvPr/>
        </p:nvSpPr>
        <p:spPr>
          <a:xfrm>
            <a:off x="503615" y="4321393"/>
            <a:ext cx="1857000" cy="246300"/>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1" lang="en-US" sz="1600">
                <a:solidFill>
                  <a:srgbClr val="3F3F3F"/>
                </a:solidFill>
                <a:latin typeface="Quattrocento Sans"/>
                <a:ea typeface="Quattrocento Sans"/>
                <a:cs typeface="Quattrocento Sans"/>
                <a:sym typeface="Quattrocento Sans"/>
              </a:rPr>
              <a:t>Data</a:t>
            </a:r>
            <a:endParaRPr/>
          </a:p>
        </p:txBody>
      </p:sp>
      <p:sp>
        <p:nvSpPr>
          <p:cNvPr id="234" name="Google Shape;234;g21a6362f813_10_314"/>
          <p:cNvSpPr txBox="1"/>
          <p:nvPr/>
        </p:nvSpPr>
        <p:spPr>
          <a:xfrm>
            <a:off x="668003" y="4588873"/>
            <a:ext cx="1528500" cy="954300"/>
          </a:xfrm>
          <a:prstGeom prst="rect">
            <a:avLst/>
          </a:prstGeom>
          <a:noFill/>
          <a:ln>
            <a:noFill/>
          </a:ln>
        </p:spPr>
        <p:txBody>
          <a:bodyPr anchorCtr="0" anchor="t" bIns="0" lIns="0" spcFirstLastPara="1" rIns="0" wrap="square" tIns="0">
            <a:spAutoFit/>
          </a:bodyPr>
          <a:lstStyle/>
          <a:p>
            <a:pPr indent="0" lvl="0" marL="0" marR="0" rtl="0" algn="ctr">
              <a:lnSpc>
                <a:spcPct val="114285"/>
              </a:lnSpc>
              <a:spcBef>
                <a:spcPts val="0"/>
              </a:spcBef>
              <a:spcAft>
                <a:spcPts val="0"/>
              </a:spcAft>
              <a:buNone/>
            </a:pPr>
            <a:r>
              <a:rPr lang="en-US">
                <a:solidFill>
                  <a:srgbClr val="444444"/>
                </a:solidFill>
                <a:latin typeface="Gill Sans"/>
                <a:ea typeface="Gill Sans"/>
                <a:cs typeface="Gill Sans"/>
                <a:sym typeface="Gill Sans"/>
              </a:rPr>
              <a:t>Obtain useful data related to climate risk on the mortgage market</a:t>
            </a:r>
            <a:endParaRPr>
              <a:solidFill>
                <a:srgbClr val="444444"/>
              </a:solidFill>
              <a:latin typeface="Gill Sans"/>
              <a:ea typeface="Gill Sans"/>
              <a:cs typeface="Gill Sans"/>
              <a:sym typeface="Gill Sans"/>
            </a:endParaRPr>
          </a:p>
        </p:txBody>
      </p:sp>
      <p:sp>
        <p:nvSpPr>
          <p:cNvPr id="235" name="Google Shape;235;g21a6362f813_10_314"/>
          <p:cNvSpPr txBox="1"/>
          <p:nvPr/>
        </p:nvSpPr>
        <p:spPr>
          <a:xfrm>
            <a:off x="2590847" y="4321393"/>
            <a:ext cx="1857000" cy="246300"/>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1" lang="en-US" sz="1600">
                <a:solidFill>
                  <a:srgbClr val="3F3F3F"/>
                </a:solidFill>
                <a:latin typeface="Quattrocento Sans"/>
                <a:ea typeface="Quattrocento Sans"/>
                <a:cs typeface="Quattrocento Sans"/>
                <a:sym typeface="Quattrocento Sans"/>
              </a:rPr>
              <a:t>Visualization</a:t>
            </a:r>
            <a:endParaRPr/>
          </a:p>
        </p:txBody>
      </p:sp>
      <p:sp>
        <p:nvSpPr>
          <p:cNvPr id="236" name="Google Shape;236;g21a6362f813_10_314"/>
          <p:cNvSpPr txBox="1"/>
          <p:nvPr/>
        </p:nvSpPr>
        <p:spPr>
          <a:xfrm>
            <a:off x="4690200" y="4321393"/>
            <a:ext cx="1857000" cy="246300"/>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1" lang="en-US" sz="1600">
                <a:solidFill>
                  <a:srgbClr val="3F3F3F"/>
                </a:solidFill>
                <a:latin typeface="Quattrocento Sans"/>
                <a:ea typeface="Quattrocento Sans"/>
                <a:cs typeface="Quattrocento Sans"/>
                <a:sym typeface="Quattrocento Sans"/>
              </a:rPr>
              <a:t>Prediction</a:t>
            </a:r>
            <a:endParaRPr/>
          </a:p>
        </p:txBody>
      </p:sp>
      <p:sp>
        <p:nvSpPr>
          <p:cNvPr id="237" name="Google Shape;237;g21a6362f813_10_314"/>
          <p:cNvSpPr txBox="1"/>
          <p:nvPr/>
        </p:nvSpPr>
        <p:spPr>
          <a:xfrm>
            <a:off x="6783494" y="4321393"/>
            <a:ext cx="1857000" cy="246300"/>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1" lang="en-US" sz="1600">
                <a:solidFill>
                  <a:srgbClr val="3F3F3F"/>
                </a:solidFill>
                <a:latin typeface="Quattrocento Sans"/>
                <a:ea typeface="Quattrocento Sans"/>
                <a:cs typeface="Quattrocento Sans"/>
                <a:sym typeface="Quattrocento Sans"/>
              </a:rPr>
              <a:t>Inference</a:t>
            </a:r>
            <a:endParaRPr/>
          </a:p>
        </p:txBody>
      </p:sp>
      <p:sp>
        <p:nvSpPr>
          <p:cNvPr id="238" name="Google Shape;238;g21a6362f813_10_314"/>
          <p:cNvSpPr txBox="1"/>
          <p:nvPr/>
        </p:nvSpPr>
        <p:spPr>
          <a:xfrm>
            <a:off x="2672725" y="4588875"/>
            <a:ext cx="1692600" cy="954300"/>
          </a:xfrm>
          <a:prstGeom prst="rect">
            <a:avLst/>
          </a:prstGeom>
          <a:noFill/>
          <a:ln>
            <a:noFill/>
          </a:ln>
        </p:spPr>
        <p:txBody>
          <a:bodyPr anchorCtr="0" anchor="t" bIns="0" lIns="0" spcFirstLastPara="1" rIns="0" wrap="square" tIns="0">
            <a:spAutoFit/>
          </a:bodyPr>
          <a:lstStyle/>
          <a:p>
            <a:pPr indent="0" lvl="0" marL="0" marR="0" rtl="0" algn="ctr">
              <a:lnSpc>
                <a:spcPct val="114285"/>
              </a:lnSpc>
              <a:spcBef>
                <a:spcPts val="0"/>
              </a:spcBef>
              <a:spcAft>
                <a:spcPts val="0"/>
              </a:spcAft>
              <a:buNone/>
            </a:pPr>
            <a:r>
              <a:rPr lang="en-US">
                <a:solidFill>
                  <a:srgbClr val="444444"/>
                </a:solidFill>
                <a:latin typeface="Gill Sans"/>
                <a:ea typeface="Gill Sans"/>
                <a:cs typeface="Gill Sans"/>
                <a:sym typeface="Gill Sans"/>
              </a:rPr>
              <a:t>Provide visualization of climate risk characteristics across the U.S.</a:t>
            </a:r>
            <a:endParaRPr>
              <a:solidFill>
                <a:srgbClr val="444444"/>
              </a:solidFill>
              <a:latin typeface="Gill Sans"/>
              <a:ea typeface="Gill Sans"/>
              <a:cs typeface="Gill Sans"/>
              <a:sym typeface="Gill Sans"/>
            </a:endParaRPr>
          </a:p>
        </p:txBody>
      </p:sp>
      <p:sp>
        <p:nvSpPr>
          <p:cNvPr id="239" name="Google Shape;239;g21a6362f813_10_314"/>
          <p:cNvSpPr txBox="1"/>
          <p:nvPr/>
        </p:nvSpPr>
        <p:spPr>
          <a:xfrm>
            <a:off x="4854590" y="4588873"/>
            <a:ext cx="1528500" cy="954300"/>
          </a:xfrm>
          <a:prstGeom prst="rect">
            <a:avLst/>
          </a:prstGeom>
          <a:noFill/>
          <a:ln>
            <a:noFill/>
          </a:ln>
        </p:spPr>
        <p:txBody>
          <a:bodyPr anchorCtr="0" anchor="t" bIns="0" lIns="0" spcFirstLastPara="1" rIns="0" wrap="square" tIns="0">
            <a:spAutoFit/>
          </a:bodyPr>
          <a:lstStyle/>
          <a:p>
            <a:pPr indent="0" lvl="0" marL="0" marR="0" rtl="0" algn="ctr">
              <a:lnSpc>
                <a:spcPct val="114285"/>
              </a:lnSpc>
              <a:spcBef>
                <a:spcPts val="0"/>
              </a:spcBef>
              <a:spcAft>
                <a:spcPts val="0"/>
              </a:spcAft>
              <a:buNone/>
            </a:pPr>
            <a:r>
              <a:rPr lang="en-US">
                <a:solidFill>
                  <a:srgbClr val="444444"/>
                </a:solidFill>
                <a:latin typeface="Gill Sans"/>
                <a:ea typeface="Gill Sans"/>
                <a:cs typeface="Gill Sans"/>
                <a:sym typeface="Gill Sans"/>
              </a:rPr>
              <a:t>Accurately</a:t>
            </a:r>
            <a:r>
              <a:rPr lang="en-US">
                <a:solidFill>
                  <a:srgbClr val="444444"/>
                </a:solidFill>
                <a:latin typeface="Gill Sans"/>
                <a:ea typeface="Gill Sans"/>
                <a:cs typeface="Gill Sans"/>
                <a:sym typeface="Gill Sans"/>
              </a:rPr>
              <a:t> predict climate risk exposure based on loan attributes</a:t>
            </a:r>
            <a:endParaRPr/>
          </a:p>
        </p:txBody>
      </p:sp>
      <p:sp>
        <p:nvSpPr>
          <p:cNvPr id="240" name="Google Shape;240;g21a6362f813_10_314"/>
          <p:cNvSpPr txBox="1"/>
          <p:nvPr/>
        </p:nvSpPr>
        <p:spPr>
          <a:xfrm>
            <a:off x="6872375" y="4605475"/>
            <a:ext cx="1692600" cy="1200600"/>
          </a:xfrm>
          <a:prstGeom prst="rect">
            <a:avLst/>
          </a:prstGeom>
          <a:noFill/>
          <a:ln>
            <a:noFill/>
          </a:ln>
        </p:spPr>
        <p:txBody>
          <a:bodyPr anchorCtr="0" anchor="t" bIns="0" lIns="0" spcFirstLastPara="1" rIns="0" wrap="square" tIns="0">
            <a:spAutoFit/>
          </a:bodyPr>
          <a:lstStyle/>
          <a:p>
            <a:pPr indent="0" lvl="0" marL="0" marR="0" rtl="0" algn="ctr">
              <a:lnSpc>
                <a:spcPct val="114285"/>
              </a:lnSpc>
              <a:spcBef>
                <a:spcPts val="0"/>
              </a:spcBef>
              <a:spcAft>
                <a:spcPts val="0"/>
              </a:spcAft>
              <a:buNone/>
            </a:pPr>
            <a:r>
              <a:rPr lang="en-US">
                <a:solidFill>
                  <a:srgbClr val="444444"/>
                </a:solidFill>
                <a:latin typeface="Gill Sans"/>
                <a:ea typeface="Gill Sans"/>
                <a:cs typeface="Gill Sans"/>
                <a:sym typeface="Gill Sans"/>
              </a:rPr>
              <a:t>Interpret </a:t>
            </a:r>
            <a:r>
              <a:rPr lang="en-US">
                <a:solidFill>
                  <a:srgbClr val="444444"/>
                </a:solidFill>
                <a:latin typeface="Gill Sans"/>
                <a:ea typeface="Gill Sans"/>
                <a:cs typeface="Gill Sans"/>
                <a:sym typeface="Gill Sans"/>
              </a:rPr>
              <a:t>relationship of loan attributes on climate risk, can be used for business </a:t>
            </a:r>
            <a:r>
              <a:rPr lang="en-US">
                <a:solidFill>
                  <a:srgbClr val="444444"/>
                </a:solidFill>
                <a:latin typeface="Gill Sans"/>
                <a:ea typeface="Gill Sans"/>
                <a:cs typeface="Gill Sans"/>
                <a:sym typeface="Gill Sans"/>
              </a:rPr>
              <a:t>decisions</a:t>
            </a:r>
            <a:endParaRPr>
              <a:solidFill>
                <a:srgbClr val="444444"/>
              </a:solidFill>
              <a:latin typeface="Gill Sans"/>
              <a:ea typeface="Gill Sans"/>
              <a:cs typeface="Gill Sans"/>
              <a:sym typeface="Gill Sans"/>
            </a:endParaRPr>
          </a:p>
        </p:txBody>
      </p:sp>
      <p:sp>
        <p:nvSpPr>
          <p:cNvPr id="241" name="Google Shape;241;g21a6362f813_10_314"/>
          <p:cNvSpPr txBox="1"/>
          <p:nvPr/>
        </p:nvSpPr>
        <p:spPr>
          <a:xfrm>
            <a:off x="386600" y="940250"/>
            <a:ext cx="8370900" cy="903000"/>
          </a:xfrm>
          <a:prstGeom prst="rect">
            <a:avLst/>
          </a:prstGeom>
          <a:noFill/>
          <a:ln>
            <a:noFill/>
          </a:ln>
        </p:spPr>
        <p:txBody>
          <a:bodyPr anchorCtr="0" anchor="t" bIns="91425" lIns="91425" spcFirstLastPara="1" rIns="91425" wrap="square" tIns="91425">
            <a:spAutoFit/>
          </a:bodyPr>
          <a:lstStyle/>
          <a:p>
            <a:pPr indent="0" lvl="0" marL="12700" rtl="0" algn="l">
              <a:lnSpc>
                <a:spcPct val="116700"/>
              </a:lnSpc>
              <a:spcBef>
                <a:spcPts val="0"/>
              </a:spcBef>
              <a:spcAft>
                <a:spcPts val="0"/>
              </a:spcAft>
              <a:buNone/>
            </a:pPr>
            <a:r>
              <a:rPr lang="en-US">
                <a:solidFill>
                  <a:srgbClr val="444444"/>
                </a:solidFill>
                <a:latin typeface="Gill Sans"/>
                <a:ea typeface="Gill Sans"/>
                <a:cs typeface="Gill Sans"/>
                <a:sym typeface="Gill Sans"/>
              </a:rPr>
              <a:t>With the effects of climate change becoming increasingly pronounced, it is important not to overlook the effects of climate risk poses on the mortgage market. More importantly, are there predictability characteristics in loan applications that can differentiate between low and high climate risk loans.</a:t>
            </a:r>
            <a:endParaRPr>
              <a:solidFill>
                <a:schemeClr val="dk1"/>
              </a:solidFill>
              <a:latin typeface="Gill Sans"/>
              <a:ea typeface="Gill Sans"/>
              <a:cs typeface="Gill Sans"/>
              <a:sym typeface="Gill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3" name="Shape 1663"/>
        <p:cNvGrpSpPr/>
        <p:nvPr/>
      </p:nvGrpSpPr>
      <p:grpSpPr>
        <a:xfrm>
          <a:off x="0" y="0"/>
          <a:ext cx="0" cy="0"/>
          <a:chOff x="0" y="0"/>
          <a:chExt cx="0" cy="0"/>
        </a:xfrm>
      </p:grpSpPr>
      <p:sp>
        <p:nvSpPr>
          <p:cNvPr id="1664" name="Google Shape;1664;g21a26d0088d_1_74"/>
          <p:cNvSpPr txBox="1"/>
          <p:nvPr>
            <p:ph type="title"/>
          </p:nvPr>
        </p:nvSpPr>
        <p:spPr>
          <a:xfrm>
            <a:off x="1143007" y="207975"/>
            <a:ext cx="7436700" cy="629700"/>
          </a:xfrm>
          <a:prstGeom prst="rect">
            <a:avLst/>
          </a:prstGeom>
          <a:noFill/>
          <a:ln>
            <a:noFill/>
          </a:ln>
        </p:spPr>
        <p:txBody>
          <a:bodyPr anchorCtr="0" anchor="t" bIns="0" lIns="0" spcFirstLastPara="1" rIns="0" wrap="square" tIns="318675">
            <a:spAutoFit/>
          </a:bodyPr>
          <a:lstStyle/>
          <a:p>
            <a:pPr indent="0" lvl="0" marL="0" rtl="0" algn="l">
              <a:lnSpc>
                <a:spcPct val="100000"/>
              </a:lnSpc>
              <a:spcBef>
                <a:spcPts val="0"/>
              </a:spcBef>
              <a:spcAft>
                <a:spcPts val="0"/>
              </a:spcAft>
              <a:buSzPts val="1400"/>
              <a:buNone/>
            </a:pPr>
            <a:r>
              <a:rPr b="1" lang="en-US"/>
              <a:t>Model Results of Random Combination of Random Forest</a:t>
            </a:r>
            <a:endParaRPr b="1"/>
          </a:p>
        </p:txBody>
      </p:sp>
      <p:sp>
        <p:nvSpPr>
          <p:cNvPr id="1665" name="Google Shape;1665;g21a26d0088d_1_74"/>
          <p:cNvSpPr/>
          <p:nvPr/>
        </p:nvSpPr>
        <p:spPr>
          <a:xfrm>
            <a:off x="1143000" y="914400"/>
            <a:ext cx="7674609" cy="0"/>
          </a:xfrm>
          <a:custGeom>
            <a:rect b="b" l="l" r="r" t="t"/>
            <a:pathLst>
              <a:path extrusionOk="0" h="120000" w="7674609">
                <a:moveTo>
                  <a:pt x="0" y="0"/>
                </a:moveTo>
                <a:lnTo>
                  <a:pt x="7674483" y="0"/>
                </a:lnTo>
              </a:path>
            </a:pathLst>
          </a:custGeom>
          <a:noFill/>
          <a:ln cap="flat" cmpd="sng" w="12700">
            <a:solidFill>
              <a:srgbClr val="87BC45"/>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66" name="Google Shape;1666;g21a26d0088d_1_74"/>
          <p:cNvSpPr txBox="1"/>
          <p:nvPr/>
        </p:nvSpPr>
        <p:spPr>
          <a:xfrm>
            <a:off x="1143000" y="991125"/>
            <a:ext cx="2731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When selecting 8 variables:</a:t>
            </a:r>
            <a:endParaRPr b="1" i="0" sz="1400" u="none" cap="none" strike="noStrike">
              <a:solidFill>
                <a:srgbClr val="000000"/>
              </a:solidFill>
              <a:latin typeface="Arial"/>
              <a:ea typeface="Arial"/>
              <a:cs typeface="Arial"/>
              <a:sym typeface="Arial"/>
            </a:endParaRPr>
          </a:p>
        </p:txBody>
      </p:sp>
      <p:pic>
        <p:nvPicPr>
          <p:cNvPr id="1667" name="Google Shape;1667;g21a26d0088d_1_74"/>
          <p:cNvPicPr preferRelativeResize="0"/>
          <p:nvPr/>
        </p:nvPicPr>
        <p:blipFill rotWithShape="1">
          <a:blip r:embed="rId3">
            <a:alphaModFix/>
          </a:blip>
          <a:srcRect b="0" l="0" r="0" t="0"/>
          <a:stretch/>
        </p:blipFill>
        <p:spPr>
          <a:xfrm>
            <a:off x="1862399" y="4344325"/>
            <a:ext cx="5594201" cy="2513675"/>
          </a:xfrm>
          <a:prstGeom prst="rect">
            <a:avLst/>
          </a:prstGeom>
          <a:noFill/>
          <a:ln>
            <a:noFill/>
          </a:ln>
        </p:spPr>
      </p:pic>
      <p:pic>
        <p:nvPicPr>
          <p:cNvPr id="1668" name="Google Shape;1668;g21a26d0088d_1_74"/>
          <p:cNvPicPr preferRelativeResize="0"/>
          <p:nvPr/>
        </p:nvPicPr>
        <p:blipFill rotWithShape="1">
          <a:blip r:embed="rId4">
            <a:alphaModFix/>
          </a:blip>
          <a:srcRect b="0" l="0" r="0" t="0"/>
          <a:stretch/>
        </p:blipFill>
        <p:spPr>
          <a:xfrm>
            <a:off x="1862398" y="1268214"/>
            <a:ext cx="5594203" cy="2999385"/>
          </a:xfrm>
          <a:prstGeom prst="rect">
            <a:avLst/>
          </a:prstGeom>
          <a:noFill/>
          <a:ln>
            <a:noFill/>
          </a:ln>
        </p:spPr>
      </p:pic>
      <p:sp>
        <p:nvSpPr>
          <p:cNvPr id="1669" name="Google Shape;1669;g21a26d0088d_1_74"/>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sp>
        <p:nvSpPr>
          <p:cNvPr id="1670" name="Google Shape;1670;g21a26d0088d_1_74"/>
          <p:cNvSpPr txBox="1"/>
          <p:nvPr>
            <p:ph idx="12" type="sldNum"/>
          </p:nvPr>
        </p:nvSpPr>
        <p:spPr>
          <a:xfrm>
            <a:off x="8009501" y="6482075"/>
            <a:ext cx="9213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b="0">
              <a:solidFill>
                <a:srgbClr val="A1A0A0"/>
              </a:solidFill>
              <a:latin typeface="Lucida Sans"/>
              <a:ea typeface="Lucida Sans"/>
              <a:cs typeface="Lucida Sans"/>
              <a:sym typeface="Lucida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4" name="Shape 1674"/>
        <p:cNvGrpSpPr/>
        <p:nvPr/>
      </p:nvGrpSpPr>
      <p:grpSpPr>
        <a:xfrm>
          <a:off x="0" y="0"/>
          <a:ext cx="0" cy="0"/>
          <a:chOff x="0" y="0"/>
          <a:chExt cx="0" cy="0"/>
        </a:xfrm>
      </p:grpSpPr>
      <p:sp>
        <p:nvSpPr>
          <p:cNvPr id="1675" name="Google Shape;1675;g21a26d0088d_1_83"/>
          <p:cNvSpPr txBox="1"/>
          <p:nvPr>
            <p:ph type="title"/>
          </p:nvPr>
        </p:nvSpPr>
        <p:spPr>
          <a:xfrm>
            <a:off x="1143007" y="207975"/>
            <a:ext cx="7436700" cy="629700"/>
          </a:xfrm>
          <a:prstGeom prst="rect">
            <a:avLst/>
          </a:prstGeom>
          <a:noFill/>
          <a:ln>
            <a:noFill/>
          </a:ln>
        </p:spPr>
        <p:txBody>
          <a:bodyPr anchorCtr="0" anchor="t" bIns="0" lIns="0" spcFirstLastPara="1" rIns="0" wrap="square" tIns="318675">
            <a:spAutoFit/>
          </a:bodyPr>
          <a:lstStyle/>
          <a:p>
            <a:pPr indent="0" lvl="0" marL="0" rtl="0" algn="l">
              <a:lnSpc>
                <a:spcPct val="100000"/>
              </a:lnSpc>
              <a:spcBef>
                <a:spcPts val="0"/>
              </a:spcBef>
              <a:spcAft>
                <a:spcPts val="0"/>
              </a:spcAft>
              <a:buSzPts val="1400"/>
              <a:buNone/>
            </a:pPr>
            <a:r>
              <a:rPr b="1" lang="en-US"/>
              <a:t>Model Results of Random Combination of Random Forest</a:t>
            </a:r>
            <a:endParaRPr b="1"/>
          </a:p>
        </p:txBody>
      </p:sp>
      <p:sp>
        <p:nvSpPr>
          <p:cNvPr id="1676" name="Google Shape;1676;g21a26d0088d_1_83"/>
          <p:cNvSpPr/>
          <p:nvPr/>
        </p:nvSpPr>
        <p:spPr>
          <a:xfrm>
            <a:off x="1143000" y="914400"/>
            <a:ext cx="7674609" cy="0"/>
          </a:xfrm>
          <a:custGeom>
            <a:rect b="b" l="l" r="r" t="t"/>
            <a:pathLst>
              <a:path extrusionOk="0" h="120000" w="7674609">
                <a:moveTo>
                  <a:pt x="0" y="0"/>
                </a:moveTo>
                <a:lnTo>
                  <a:pt x="7674483" y="0"/>
                </a:lnTo>
              </a:path>
            </a:pathLst>
          </a:custGeom>
          <a:noFill/>
          <a:ln cap="flat" cmpd="sng" w="12700">
            <a:solidFill>
              <a:srgbClr val="87BC45"/>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77" name="Google Shape;1677;g21a26d0088d_1_83"/>
          <p:cNvSpPr txBox="1"/>
          <p:nvPr/>
        </p:nvSpPr>
        <p:spPr>
          <a:xfrm>
            <a:off x="1143000" y="991125"/>
            <a:ext cx="2731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When selecting 9 variables:</a:t>
            </a:r>
            <a:endParaRPr b="1" i="0" sz="1400" u="none" cap="none" strike="noStrike">
              <a:solidFill>
                <a:srgbClr val="000000"/>
              </a:solidFill>
              <a:latin typeface="Arial"/>
              <a:ea typeface="Arial"/>
              <a:cs typeface="Arial"/>
              <a:sym typeface="Arial"/>
            </a:endParaRPr>
          </a:p>
        </p:txBody>
      </p:sp>
      <p:pic>
        <p:nvPicPr>
          <p:cNvPr id="1678" name="Google Shape;1678;g21a26d0088d_1_83"/>
          <p:cNvPicPr preferRelativeResize="0"/>
          <p:nvPr/>
        </p:nvPicPr>
        <p:blipFill rotWithShape="1">
          <a:blip r:embed="rId3">
            <a:alphaModFix/>
          </a:blip>
          <a:srcRect b="0" l="0" r="0" t="0"/>
          <a:stretch/>
        </p:blipFill>
        <p:spPr>
          <a:xfrm>
            <a:off x="1898699" y="4021975"/>
            <a:ext cx="5063576" cy="2313726"/>
          </a:xfrm>
          <a:prstGeom prst="rect">
            <a:avLst/>
          </a:prstGeom>
          <a:noFill/>
          <a:ln>
            <a:noFill/>
          </a:ln>
        </p:spPr>
      </p:pic>
      <p:pic>
        <p:nvPicPr>
          <p:cNvPr id="1679" name="Google Shape;1679;g21a26d0088d_1_83"/>
          <p:cNvPicPr preferRelativeResize="0"/>
          <p:nvPr/>
        </p:nvPicPr>
        <p:blipFill>
          <a:blip r:embed="rId4">
            <a:alphaModFix/>
          </a:blip>
          <a:stretch>
            <a:fillRect/>
          </a:stretch>
        </p:blipFill>
        <p:spPr>
          <a:xfrm>
            <a:off x="1898700" y="1293000"/>
            <a:ext cx="5063575" cy="2728975"/>
          </a:xfrm>
          <a:prstGeom prst="rect">
            <a:avLst/>
          </a:prstGeom>
          <a:noFill/>
          <a:ln>
            <a:noFill/>
          </a:ln>
        </p:spPr>
      </p:pic>
      <p:sp>
        <p:nvSpPr>
          <p:cNvPr id="1680" name="Google Shape;1680;g21a26d0088d_1_83"/>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sp>
        <p:nvSpPr>
          <p:cNvPr id="1681" name="Google Shape;1681;g21a26d0088d_1_83"/>
          <p:cNvSpPr txBox="1"/>
          <p:nvPr>
            <p:ph idx="12" type="sldNum"/>
          </p:nvPr>
        </p:nvSpPr>
        <p:spPr>
          <a:xfrm>
            <a:off x="8009501" y="6482075"/>
            <a:ext cx="9213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b="0">
              <a:solidFill>
                <a:srgbClr val="A1A0A0"/>
              </a:solidFill>
              <a:latin typeface="Lucida Sans"/>
              <a:ea typeface="Lucida Sans"/>
              <a:cs typeface="Lucida Sans"/>
              <a:sym typeface="Lucida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85" name="Shape 1685"/>
        <p:cNvGrpSpPr/>
        <p:nvPr/>
      </p:nvGrpSpPr>
      <p:grpSpPr>
        <a:xfrm>
          <a:off x="0" y="0"/>
          <a:ext cx="0" cy="0"/>
          <a:chOff x="0" y="0"/>
          <a:chExt cx="0" cy="0"/>
        </a:xfrm>
      </p:grpSpPr>
      <p:sp>
        <p:nvSpPr>
          <p:cNvPr id="1686" name="Google Shape;1686;g21b45e5ba68_8_0"/>
          <p:cNvSpPr txBox="1"/>
          <p:nvPr>
            <p:ph type="title"/>
          </p:nvPr>
        </p:nvSpPr>
        <p:spPr>
          <a:xfrm>
            <a:off x="288897" y="336176"/>
            <a:ext cx="8335800" cy="396300"/>
          </a:xfrm>
          <a:prstGeom prst="rect">
            <a:avLst/>
          </a:prstGeom>
          <a:noFill/>
          <a:ln>
            <a:noFill/>
          </a:ln>
        </p:spPr>
        <p:txBody>
          <a:bodyPr anchorCtr="0" anchor="t" bIns="0" lIns="0" spcFirstLastPara="1" rIns="0" wrap="square" tIns="11425">
            <a:spAutoFit/>
          </a:bodyPr>
          <a:lstStyle/>
          <a:p>
            <a:pPr indent="0" lvl="0" marL="0" rtl="0" algn="l">
              <a:spcBef>
                <a:spcPts val="0"/>
              </a:spcBef>
              <a:spcAft>
                <a:spcPts val="0"/>
              </a:spcAft>
              <a:buSzPts val="1300"/>
              <a:buNone/>
            </a:pPr>
            <a:r>
              <a:rPr b="1" lang="en-US" sz="2500">
                <a:solidFill>
                  <a:srgbClr val="24467D"/>
                </a:solidFill>
              </a:rPr>
              <a:t>Ridge, Lasso, Elastic Net</a:t>
            </a:r>
            <a:endParaRPr b="1" sz="2500">
              <a:solidFill>
                <a:srgbClr val="24467D"/>
              </a:solidFill>
            </a:endParaRPr>
          </a:p>
        </p:txBody>
      </p:sp>
      <p:pic>
        <p:nvPicPr>
          <p:cNvPr id="1687" name="Google Shape;1687;g21b45e5ba68_8_0"/>
          <p:cNvPicPr preferRelativeResize="0"/>
          <p:nvPr/>
        </p:nvPicPr>
        <p:blipFill rotWithShape="1">
          <a:blip r:embed="rId3">
            <a:alphaModFix/>
          </a:blip>
          <a:srcRect b="0" l="0" r="0" t="0"/>
          <a:stretch/>
        </p:blipFill>
        <p:spPr>
          <a:xfrm>
            <a:off x="8503919" y="375772"/>
            <a:ext cx="217842" cy="108781"/>
          </a:xfrm>
          <a:prstGeom prst="rect">
            <a:avLst/>
          </a:prstGeom>
          <a:noFill/>
          <a:ln>
            <a:noFill/>
          </a:ln>
        </p:spPr>
      </p:pic>
      <p:sp>
        <p:nvSpPr>
          <p:cNvPr id="1688" name="Google Shape;1688;g21b45e5ba68_8_0"/>
          <p:cNvSpPr/>
          <p:nvPr/>
        </p:nvSpPr>
        <p:spPr>
          <a:xfrm>
            <a:off x="0" y="0"/>
            <a:ext cx="9153144" cy="158590"/>
          </a:xfrm>
          <a:custGeom>
            <a:rect b="b" l="l" r="r" t="t"/>
            <a:pathLst>
              <a:path extrusionOk="0" h="179705" w="10058400">
                <a:moveTo>
                  <a:pt x="0" y="179324"/>
                </a:moveTo>
                <a:lnTo>
                  <a:pt x="10058400" y="179324"/>
                </a:lnTo>
                <a:lnTo>
                  <a:pt x="10058400" y="0"/>
                </a:lnTo>
                <a:lnTo>
                  <a:pt x="0" y="0"/>
                </a:lnTo>
                <a:lnTo>
                  <a:pt x="0" y="179324"/>
                </a:lnTo>
                <a:close/>
              </a:path>
            </a:pathLst>
          </a:custGeom>
          <a:solidFill>
            <a:srgbClr val="29B5E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600"/>
          </a:p>
        </p:txBody>
      </p:sp>
      <p:sp>
        <p:nvSpPr>
          <p:cNvPr id="1689" name="Google Shape;1689;g21b45e5ba68_8_0"/>
          <p:cNvSpPr/>
          <p:nvPr/>
        </p:nvSpPr>
        <p:spPr>
          <a:xfrm>
            <a:off x="0" y="3482148"/>
            <a:ext cx="9153144" cy="3377107"/>
          </a:xfrm>
          <a:custGeom>
            <a:rect b="b" l="l" r="r" t="t"/>
            <a:pathLst>
              <a:path extrusionOk="0" h="2849879" w="10058400">
                <a:moveTo>
                  <a:pt x="10058400" y="0"/>
                </a:moveTo>
                <a:lnTo>
                  <a:pt x="0" y="0"/>
                </a:lnTo>
                <a:lnTo>
                  <a:pt x="0" y="2849499"/>
                </a:lnTo>
                <a:lnTo>
                  <a:pt x="10058400" y="2849499"/>
                </a:lnTo>
                <a:lnTo>
                  <a:pt x="10058400" y="0"/>
                </a:lnTo>
                <a:close/>
              </a:path>
            </a:pathLst>
          </a:custGeom>
          <a:solidFill>
            <a:srgbClr val="24467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600"/>
          </a:p>
        </p:txBody>
      </p:sp>
      <p:sp>
        <p:nvSpPr>
          <p:cNvPr id="1690" name="Google Shape;1690;g21b45e5ba68_8_0"/>
          <p:cNvSpPr txBox="1"/>
          <p:nvPr/>
        </p:nvSpPr>
        <p:spPr>
          <a:xfrm>
            <a:off x="288911" y="854190"/>
            <a:ext cx="8244300" cy="2690700"/>
          </a:xfrm>
          <a:prstGeom prst="rect">
            <a:avLst/>
          </a:prstGeom>
          <a:noFill/>
          <a:ln>
            <a:noFill/>
          </a:ln>
        </p:spPr>
        <p:txBody>
          <a:bodyPr anchorCtr="0" anchor="t" bIns="82300" lIns="82300" spcFirstLastPara="1" rIns="82300" wrap="square" tIns="82300">
            <a:spAutoFit/>
          </a:bodyPr>
          <a:lstStyle/>
          <a:p>
            <a:pPr indent="0" lvl="0" marL="0" rtl="0" algn="l">
              <a:spcBef>
                <a:spcPts val="0"/>
              </a:spcBef>
              <a:spcAft>
                <a:spcPts val="0"/>
              </a:spcAft>
              <a:buClr>
                <a:schemeClr val="dk1"/>
              </a:buClr>
              <a:buSzPts val="1000"/>
              <a:buFont typeface="Arial"/>
              <a:buNone/>
            </a:pPr>
            <a:r>
              <a:rPr b="1" lang="en-US" sz="2000">
                <a:solidFill>
                  <a:srgbClr val="444444"/>
                </a:solidFill>
              </a:rPr>
              <a:t>Overview</a:t>
            </a:r>
            <a:endParaRPr b="1" sz="2000">
              <a:solidFill>
                <a:srgbClr val="444444"/>
              </a:solidFill>
            </a:endParaRPr>
          </a:p>
          <a:p>
            <a:pPr indent="-342900" lvl="0" marL="457200" rtl="0" algn="l">
              <a:spcBef>
                <a:spcPts val="0"/>
              </a:spcBef>
              <a:spcAft>
                <a:spcPts val="0"/>
              </a:spcAft>
              <a:buClr>
                <a:srgbClr val="444444"/>
              </a:buClr>
              <a:buSzPts val="1800"/>
              <a:buChar char="-"/>
            </a:pPr>
            <a:r>
              <a:rPr b="1" lang="en-US" sz="1800">
                <a:solidFill>
                  <a:srgbClr val="444444"/>
                </a:solidFill>
              </a:rPr>
              <a:t>Used for regularization and feature selection</a:t>
            </a:r>
            <a:endParaRPr b="1" sz="1800">
              <a:solidFill>
                <a:srgbClr val="444444"/>
              </a:solidFill>
            </a:endParaRPr>
          </a:p>
          <a:p>
            <a:pPr indent="-342900" lvl="1" marL="914400" rtl="0" algn="l">
              <a:spcBef>
                <a:spcPts val="0"/>
              </a:spcBef>
              <a:spcAft>
                <a:spcPts val="0"/>
              </a:spcAft>
              <a:buClr>
                <a:srgbClr val="444444"/>
              </a:buClr>
              <a:buSzPts val="1800"/>
              <a:buChar char="-"/>
            </a:pPr>
            <a:r>
              <a:rPr b="1" lang="en-US" sz="1800">
                <a:solidFill>
                  <a:srgbClr val="444444"/>
                </a:solidFill>
              </a:rPr>
              <a:t>Ridge: </a:t>
            </a:r>
            <a:r>
              <a:rPr lang="en-US" sz="1800">
                <a:solidFill>
                  <a:srgbClr val="444444"/>
                </a:solidFill>
              </a:rPr>
              <a:t>deals with </a:t>
            </a:r>
            <a:r>
              <a:rPr lang="en-US" sz="1800">
                <a:solidFill>
                  <a:srgbClr val="444444"/>
                </a:solidFill>
              </a:rPr>
              <a:t>multicollinearity, shrinks regression coefficient towards zero</a:t>
            </a:r>
            <a:endParaRPr sz="1800">
              <a:solidFill>
                <a:srgbClr val="444444"/>
              </a:solidFill>
            </a:endParaRPr>
          </a:p>
          <a:p>
            <a:pPr indent="-342900" lvl="1" marL="914400" rtl="0" algn="l">
              <a:spcBef>
                <a:spcPts val="0"/>
              </a:spcBef>
              <a:spcAft>
                <a:spcPts val="0"/>
              </a:spcAft>
              <a:buClr>
                <a:srgbClr val="444444"/>
              </a:buClr>
              <a:buSzPts val="1800"/>
              <a:buChar char="-"/>
            </a:pPr>
            <a:r>
              <a:rPr b="1" lang="en-US" sz="1800">
                <a:solidFill>
                  <a:srgbClr val="444444"/>
                </a:solidFill>
              </a:rPr>
              <a:t>Lasso: </a:t>
            </a:r>
            <a:r>
              <a:rPr lang="en-US" sz="1800">
                <a:solidFill>
                  <a:srgbClr val="444444"/>
                </a:solidFill>
              </a:rPr>
              <a:t>performs feature selection, causes regression coefficient to be exact zero</a:t>
            </a:r>
            <a:endParaRPr sz="1800">
              <a:solidFill>
                <a:srgbClr val="444444"/>
              </a:solidFill>
            </a:endParaRPr>
          </a:p>
          <a:p>
            <a:pPr indent="-342900" lvl="1" marL="914400" rtl="0" algn="l">
              <a:spcBef>
                <a:spcPts val="0"/>
              </a:spcBef>
              <a:spcAft>
                <a:spcPts val="0"/>
              </a:spcAft>
              <a:buClr>
                <a:srgbClr val="444444"/>
              </a:buClr>
              <a:buSzPts val="1800"/>
              <a:buChar char="-"/>
            </a:pPr>
            <a:r>
              <a:rPr b="1" lang="en-US" sz="1800">
                <a:solidFill>
                  <a:srgbClr val="444444"/>
                </a:solidFill>
              </a:rPr>
              <a:t>ElasticNet: </a:t>
            </a:r>
            <a:r>
              <a:rPr lang="en-US" sz="1800">
                <a:solidFill>
                  <a:srgbClr val="444444"/>
                </a:solidFill>
              </a:rPr>
              <a:t>combines ridge and lasso, </a:t>
            </a:r>
            <a:r>
              <a:rPr lang="en-US" sz="1800">
                <a:solidFill>
                  <a:srgbClr val="444444"/>
                </a:solidFill>
              </a:rPr>
              <a:t>improve the regularization of statistical model </a:t>
            </a:r>
            <a:endParaRPr b="1" sz="1800">
              <a:solidFill>
                <a:srgbClr val="444444"/>
              </a:solidFill>
            </a:endParaRPr>
          </a:p>
          <a:p>
            <a:pPr indent="0" lvl="0" marL="0" rtl="0" algn="l">
              <a:spcBef>
                <a:spcPts val="0"/>
              </a:spcBef>
              <a:spcAft>
                <a:spcPts val="0"/>
              </a:spcAft>
              <a:buNone/>
            </a:pPr>
            <a:r>
              <a:t/>
            </a:r>
            <a:endParaRPr sz="1800">
              <a:solidFill>
                <a:srgbClr val="444444"/>
              </a:solidFill>
            </a:endParaRPr>
          </a:p>
        </p:txBody>
      </p:sp>
      <p:sp>
        <p:nvSpPr>
          <p:cNvPr id="1691" name="Google Shape;1691;g21b45e5ba68_8_0"/>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sp>
        <p:nvSpPr>
          <p:cNvPr id="1692" name="Google Shape;1692;g21b45e5ba68_8_0"/>
          <p:cNvSpPr txBox="1"/>
          <p:nvPr/>
        </p:nvSpPr>
        <p:spPr>
          <a:xfrm>
            <a:off x="288900" y="3799750"/>
            <a:ext cx="3413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800">
              <a:solidFill>
                <a:schemeClr val="lt2"/>
              </a:solidFill>
            </a:endParaRPr>
          </a:p>
        </p:txBody>
      </p:sp>
      <p:sp>
        <p:nvSpPr>
          <p:cNvPr id="1693" name="Google Shape;1693;g21b45e5ba68_8_0"/>
          <p:cNvSpPr txBox="1"/>
          <p:nvPr/>
        </p:nvSpPr>
        <p:spPr>
          <a:xfrm>
            <a:off x="288911" y="3719240"/>
            <a:ext cx="8244300" cy="1705500"/>
          </a:xfrm>
          <a:prstGeom prst="rect">
            <a:avLst/>
          </a:prstGeom>
          <a:noFill/>
          <a:ln>
            <a:noFill/>
          </a:ln>
        </p:spPr>
        <p:txBody>
          <a:bodyPr anchorCtr="0" anchor="t" bIns="82300" lIns="82300" spcFirstLastPara="1" rIns="82300" wrap="square" tIns="82300">
            <a:spAutoFit/>
          </a:bodyPr>
          <a:lstStyle/>
          <a:p>
            <a:pPr indent="0" lvl="0" marL="0" rtl="0" algn="l">
              <a:spcBef>
                <a:spcPts val="0"/>
              </a:spcBef>
              <a:spcAft>
                <a:spcPts val="0"/>
              </a:spcAft>
              <a:buNone/>
            </a:pPr>
            <a:r>
              <a:rPr b="1" lang="en-US" sz="2000">
                <a:solidFill>
                  <a:schemeClr val="lt1"/>
                </a:solidFill>
              </a:rPr>
              <a:t>Why use Ridge, Lasso, ElasticNet?</a:t>
            </a:r>
            <a:endParaRPr b="1" sz="2000">
              <a:solidFill>
                <a:schemeClr val="lt1"/>
              </a:solidFill>
            </a:endParaRPr>
          </a:p>
          <a:p>
            <a:pPr indent="-355600" lvl="0" marL="457200" rtl="0" algn="l">
              <a:spcBef>
                <a:spcPts val="0"/>
              </a:spcBef>
              <a:spcAft>
                <a:spcPts val="0"/>
              </a:spcAft>
              <a:buClr>
                <a:schemeClr val="lt1"/>
              </a:buClr>
              <a:buSzPts val="2000"/>
              <a:buChar char="-"/>
            </a:pPr>
            <a:r>
              <a:rPr b="1" lang="en-US" sz="2000">
                <a:solidFill>
                  <a:schemeClr val="lt1"/>
                </a:solidFill>
              </a:rPr>
              <a:t>Overfitting concern</a:t>
            </a:r>
            <a:endParaRPr b="1" sz="2000">
              <a:solidFill>
                <a:schemeClr val="lt1"/>
              </a:solidFill>
            </a:endParaRPr>
          </a:p>
          <a:p>
            <a:pPr indent="-355600" lvl="0" marL="457200" rtl="0" algn="l">
              <a:spcBef>
                <a:spcPts val="0"/>
              </a:spcBef>
              <a:spcAft>
                <a:spcPts val="0"/>
              </a:spcAft>
              <a:buClr>
                <a:schemeClr val="lt1"/>
              </a:buClr>
              <a:buSzPts val="2000"/>
              <a:buChar char="-"/>
            </a:pPr>
            <a:r>
              <a:rPr b="1" lang="en-US" sz="2000">
                <a:solidFill>
                  <a:schemeClr val="lt1"/>
                </a:solidFill>
              </a:rPr>
              <a:t>Feature selection</a:t>
            </a:r>
            <a:endParaRPr b="1" sz="2000">
              <a:solidFill>
                <a:schemeClr val="lt1"/>
              </a:solidFill>
            </a:endParaRPr>
          </a:p>
          <a:p>
            <a:pPr indent="-355600" lvl="0" marL="457200" rtl="0" algn="l">
              <a:spcBef>
                <a:spcPts val="0"/>
              </a:spcBef>
              <a:spcAft>
                <a:spcPts val="0"/>
              </a:spcAft>
              <a:buClr>
                <a:schemeClr val="lt1"/>
              </a:buClr>
              <a:buSzPts val="2000"/>
              <a:buChar char="-"/>
            </a:pPr>
            <a:r>
              <a:rPr b="1" lang="en-US" sz="2000">
                <a:solidFill>
                  <a:schemeClr val="lt1"/>
                </a:solidFill>
              </a:rPr>
              <a:t>Improve performance</a:t>
            </a:r>
            <a:endParaRPr b="1" sz="2000">
              <a:solidFill>
                <a:schemeClr val="lt1"/>
              </a:solidFill>
            </a:endParaRPr>
          </a:p>
          <a:p>
            <a:pPr indent="-355600" lvl="0" marL="457200" rtl="0" algn="l">
              <a:spcBef>
                <a:spcPts val="0"/>
              </a:spcBef>
              <a:spcAft>
                <a:spcPts val="0"/>
              </a:spcAft>
              <a:buClr>
                <a:schemeClr val="lt1"/>
              </a:buClr>
              <a:buSzPts val="2000"/>
              <a:buChar char="-"/>
            </a:pPr>
            <a:r>
              <a:rPr b="1" lang="en-US" sz="2000">
                <a:solidFill>
                  <a:schemeClr val="lt1"/>
                </a:solidFill>
              </a:rPr>
              <a:t>Interpretability</a:t>
            </a:r>
            <a:endParaRPr b="1" sz="2000">
              <a:solidFill>
                <a:schemeClr val="lt1"/>
              </a:solidFill>
            </a:endParaRPr>
          </a:p>
        </p:txBody>
      </p:sp>
      <p:sp>
        <p:nvSpPr>
          <p:cNvPr id="1694" name="Google Shape;1694;g21b45e5ba68_8_0"/>
          <p:cNvSpPr txBox="1"/>
          <p:nvPr>
            <p:ph idx="12" type="sldNum"/>
          </p:nvPr>
        </p:nvSpPr>
        <p:spPr>
          <a:xfrm>
            <a:off x="8009501" y="6482075"/>
            <a:ext cx="9213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b="0">
              <a:solidFill>
                <a:srgbClr val="A1A0A0"/>
              </a:solidFill>
              <a:latin typeface="Lucida Sans"/>
              <a:ea typeface="Lucida Sans"/>
              <a:cs typeface="Lucida Sans"/>
              <a:sym typeface="Lucida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8" name="Shape 1698"/>
        <p:cNvGrpSpPr/>
        <p:nvPr/>
      </p:nvGrpSpPr>
      <p:grpSpPr>
        <a:xfrm>
          <a:off x="0" y="0"/>
          <a:ext cx="0" cy="0"/>
          <a:chOff x="0" y="0"/>
          <a:chExt cx="0" cy="0"/>
        </a:xfrm>
      </p:grpSpPr>
      <p:sp>
        <p:nvSpPr>
          <p:cNvPr id="1699" name="Google Shape;1699;g21a26d0088d_1_136"/>
          <p:cNvSpPr txBox="1"/>
          <p:nvPr>
            <p:ph type="title"/>
          </p:nvPr>
        </p:nvSpPr>
        <p:spPr>
          <a:xfrm>
            <a:off x="1143007" y="207975"/>
            <a:ext cx="7436700" cy="629700"/>
          </a:xfrm>
          <a:prstGeom prst="rect">
            <a:avLst/>
          </a:prstGeom>
          <a:noFill/>
          <a:ln>
            <a:noFill/>
          </a:ln>
        </p:spPr>
        <p:txBody>
          <a:bodyPr anchorCtr="0" anchor="t" bIns="0" lIns="0" spcFirstLastPara="1" rIns="0" wrap="square" tIns="318675">
            <a:spAutoFit/>
          </a:bodyPr>
          <a:lstStyle/>
          <a:p>
            <a:pPr indent="0" lvl="0" marL="0" rtl="0" algn="l">
              <a:lnSpc>
                <a:spcPct val="100000"/>
              </a:lnSpc>
              <a:spcBef>
                <a:spcPts val="0"/>
              </a:spcBef>
              <a:spcAft>
                <a:spcPts val="0"/>
              </a:spcAft>
              <a:buSzPts val="1400"/>
              <a:buNone/>
            </a:pPr>
            <a:r>
              <a:rPr b="1" lang="en-US"/>
              <a:t>Ridge Regression</a:t>
            </a:r>
            <a:endParaRPr b="1">
              <a:solidFill>
                <a:srgbClr val="7E7E7E"/>
              </a:solidFill>
            </a:endParaRPr>
          </a:p>
        </p:txBody>
      </p:sp>
      <p:sp>
        <p:nvSpPr>
          <p:cNvPr id="1700" name="Google Shape;1700;g21a26d0088d_1_136"/>
          <p:cNvSpPr/>
          <p:nvPr/>
        </p:nvSpPr>
        <p:spPr>
          <a:xfrm>
            <a:off x="1143000" y="914400"/>
            <a:ext cx="7674609" cy="0"/>
          </a:xfrm>
          <a:custGeom>
            <a:rect b="b" l="l" r="r" t="t"/>
            <a:pathLst>
              <a:path extrusionOk="0" h="120000" w="7674609">
                <a:moveTo>
                  <a:pt x="0" y="0"/>
                </a:moveTo>
                <a:lnTo>
                  <a:pt x="7674483" y="0"/>
                </a:lnTo>
              </a:path>
            </a:pathLst>
          </a:custGeom>
          <a:noFill/>
          <a:ln cap="flat" cmpd="sng" w="12700">
            <a:solidFill>
              <a:srgbClr val="87BC45"/>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01" name="Google Shape;1701;g21a26d0088d_1_136"/>
          <p:cNvSpPr txBox="1"/>
          <p:nvPr/>
        </p:nvSpPr>
        <p:spPr>
          <a:xfrm>
            <a:off x="1143000" y="1067325"/>
            <a:ext cx="7674600" cy="141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US" sz="1600"/>
              <a:t>Definition: </a:t>
            </a:r>
            <a:endParaRPr b="1" sz="1600"/>
          </a:p>
          <a:p>
            <a:pPr indent="457200" lvl="0" marL="0" marR="0" rtl="0" algn="l">
              <a:lnSpc>
                <a:spcPct val="100000"/>
              </a:lnSpc>
              <a:spcBef>
                <a:spcPts val="0"/>
              </a:spcBef>
              <a:spcAft>
                <a:spcPts val="0"/>
              </a:spcAft>
              <a:buClr>
                <a:srgbClr val="000000"/>
              </a:buClr>
              <a:buSzPts val="1400"/>
              <a:buFont typeface="Arial"/>
              <a:buNone/>
            </a:pPr>
            <a:r>
              <a:rPr lang="en-US" sz="1600"/>
              <a:t>Ridge regression is a model tuning method that is used to analyse any data that suffers from multicollinearity. This method performs L2 regularization. When the issue of multicollinearity occurs, least-squares are unbiased, and variances are large, this results in predicted values being far away from the actual values.</a:t>
            </a:r>
            <a:endParaRPr sz="1600"/>
          </a:p>
        </p:txBody>
      </p:sp>
      <p:sp>
        <p:nvSpPr>
          <p:cNvPr id="1702" name="Google Shape;1702;g21a26d0088d_1_136"/>
          <p:cNvSpPr/>
          <p:nvPr/>
        </p:nvSpPr>
        <p:spPr>
          <a:xfrm>
            <a:off x="0" y="0"/>
            <a:ext cx="9144000" cy="0"/>
          </a:xfrm>
          <a:prstGeom prst="rect">
            <a:avLst/>
          </a:pr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03" name="Google Shape;1703;g21a26d0088d_1_136"/>
          <p:cNvSpPr/>
          <p:nvPr/>
        </p:nvSpPr>
        <p:spPr>
          <a:xfrm>
            <a:off x="152400" y="152400"/>
            <a:ext cx="9144000" cy="0"/>
          </a:xfrm>
          <a:prstGeom prst="rect">
            <a:avLst/>
          </a:pr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04" name="Google Shape;1704;g21a26d0088d_1_136"/>
          <p:cNvSpPr/>
          <p:nvPr/>
        </p:nvSpPr>
        <p:spPr>
          <a:xfrm>
            <a:off x="304800" y="304800"/>
            <a:ext cx="9144000" cy="0"/>
          </a:xfrm>
          <a:prstGeom prst="rect">
            <a:avLst/>
          </a:pr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705" name="Google Shape;1705;g21a26d0088d_1_136"/>
          <p:cNvPicPr preferRelativeResize="0"/>
          <p:nvPr/>
        </p:nvPicPr>
        <p:blipFill rotWithShape="1">
          <a:blip r:embed="rId3">
            <a:alphaModFix/>
          </a:blip>
          <a:srcRect b="62738" l="25865" r="21860" t="17301"/>
          <a:stretch/>
        </p:blipFill>
        <p:spPr>
          <a:xfrm>
            <a:off x="3051800" y="3293750"/>
            <a:ext cx="4011951" cy="497200"/>
          </a:xfrm>
          <a:prstGeom prst="rect">
            <a:avLst/>
          </a:prstGeom>
          <a:noFill/>
          <a:ln>
            <a:noFill/>
          </a:ln>
        </p:spPr>
      </p:pic>
      <p:sp>
        <p:nvSpPr>
          <p:cNvPr id="1706" name="Google Shape;1706;g21a26d0088d_1_136"/>
          <p:cNvSpPr txBox="1"/>
          <p:nvPr/>
        </p:nvSpPr>
        <p:spPr>
          <a:xfrm>
            <a:off x="1143000" y="2819925"/>
            <a:ext cx="7674600" cy="289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US" sz="1600"/>
              <a:t>The cost function for ridge regression:</a:t>
            </a:r>
            <a:endParaRPr b="1" sz="1600"/>
          </a:p>
          <a:p>
            <a:pPr indent="0" lvl="0" marL="0" marR="0" rtl="0" algn="l">
              <a:lnSpc>
                <a:spcPct val="100000"/>
              </a:lnSpc>
              <a:spcBef>
                <a:spcPts val="0"/>
              </a:spcBef>
              <a:spcAft>
                <a:spcPts val="0"/>
              </a:spcAft>
              <a:buClr>
                <a:srgbClr val="000000"/>
              </a:buClr>
              <a:buSzPts val="1400"/>
              <a:buFont typeface="Arial"/>
              <a:buNone/>
            </a:pPr>
            <a:r>
              <a:t/>
            </a:r>
            <a:endParaRPr b="1" sz="1600"/>
          </a:p>
          <a:p>
            <a:pPr indent="0" lvl="0" marL="0" marR="0" rtl="0" algn="l">
              <a:lnSpc>
                <a:spcPct val="100000"/>
              </a:lnSpc>
              <a:spcBef>
                <a:spcPts val="0"/>
              </a:spcBef>
              <a:spcAft>
                <a:spcPts val="0"/>
              </a:spcAft>
              <a:buClr>
                <a:srgbClr val="000000"/>
              </a:buClr>
              <a:buSzPts val="1400"/>
              <a:buFont typeface="Arial"/>
              <a:buNone/>
            </a:pPr>
            <a:r>
              <a:t/>
            </a:r>
            <a:endParaRPr sz="1600"/>
          </a:p>
          <a:p>
            <a:pPr indent="0" lvl="0" marL="0" marR="0" rtl="0" algn="l">
              <a:lnSpc>
                <a:spcPct val="100000"/>
              </a:lnSpc>
              <a:spcBef>
                <a:spcPts val="0"/>
              </a:spcBef>
              <a:spcAft>
                <a:spcPts val="0"/>
              </a:spcAft>
              <a:buClr>
                <a:srgbClr val="000000"/>
              </a:buClr>
              <a:buSzPts val="1400"/>
              <a:buFont typeface="Arial"/>
              <a:buNone/>
            </a:pPr>
            <a:r>
              <a:t/>
            </a:r>
            <a:endParaRPr sz="1600"/>
          </a:p>
          <a:p>
            <a:pPr indent="0" lvl="0" marL="0" marR="0" rtl="0" algn="l">
              <a:lnSpc>
                <a:spcPct val="100000"/>
              </a:lnSpc>
              <a:spcBef>
                <a:spcPts val="0"/>
              </a:spcBef>
              <a:spcAft>
                <a:spcPts val="0"/>
              </a:spcAft>
              <a:buClr>
                <a:srgbClr val="000000"/>
              </a:buClr>
              <a:buSzPts val="1400"/>
              <a:buFont typeface="Arial"/>
              <a:buNone/>
            </a:pPr>
            <a:r>
              <a:rPr lang="en-US" sz="1600"/>
              <a:t>Lambda is the penalty term. λ given here is denoted by an alpha parameter in the ridge function. So, by changing the values of alpha, we are controlling the penalty term. The higher the values of alpha, the bigger is the penalty and therefore the magnitude of coefficients is reduced.</a:t>
            </a:r>
            <a:endParaRPr sz="1600"/>
          </a:p>
          <a:p>
            <a:pPr indent="0" lvl="0" marL="0" marR="0" rtl="0" algn="l">
              <a:lnSpc>
                <a:spcPct val="100000"/>
              </a:lnSpc>
              <a:spcBef>
                <a:spcPts val="0"/>
              </a:spcBef>
              <a:spcAft>
                <a:spcPts val="0"/>
              </a:spcAft>
              <a:buClr>
                <a:srgbClr val="000000"/>
              </a:buClr>
              <a:buSzPts val="1400"/>
              <a:buFont typeface="Arial"/>
              <a:buNone/>
            </a:pPr>
            <a:r>
              <a:t/>
            </a:r>
            <a:endParaRPr sz="1600"/>
          </a:p>
          <a:p>
            <a:pPr indent="0" lvl="0" marL="0" marR="0" rtl="0" algn="l">
              <a:lnSpc>
                <a:spcPct val="100000"/>
              </a:lnSpc>
              <a:spcBef>
                <a:spcPts val="0"/>
              </a:spcBef>
              <a:spcAft>
                <a:spcPts val="0"/>
              </a:spcAft>
              <a:buClr>
                <a:srgbClr val="000000"/>
              </a:buClr>
              <a:buSzPts val="1400"/>
              <a:buFont typeface="Arial"/>
              <a:buNone/>
            </a:pPr>
            <a:r>
              <a:t/>
            </a:r>
            <a:endParaRPr sz="1600"/>
          </a:p>
          <a:p>
            <a:pPr indent="0" lvl="0" marL="0" marR="0" rtl="0" algn="l">
              <a:lnSpc>
                <a:spcPct val="100000"/>
              </a:lnSpc>
              <a:spcBef>
                <a:spcPts val="0"/>
              </a:spcBef>
              <a:spcAft>
                <a:spcPts val="0"/>
              </a:spcAft>
              <a:buClr>
                <a:srgbClr val="000000"/>
              </a:buClr>
              <a:buSzPts val="1400"/>
              <a:buFont typeface="Arial"/>
              <a:buNone/>
            </a:pPr>
            <a:r>
              <a:rPr b="1" lang="en-US" sz="1600"/>
              <a:t>Source</a:t>
            </a:r>
            <a:r>
              <a:rPr lang="en-US" sz="1600"/>
              <a:t>: https://www.mygreatlearning.com/blog/what-is-ridge-regression/</a:t>
            </a:r>
            <a:endParaRPr sz="1600"/>
          </a:p>
        </p:txBody>
      </p:sp>
      <p:sp>
        <p:nvSpPr>
          <p:cNvPr id="1707" name="Google Shape;1707;g21a26d0088d_1_136"/>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sp>
        <p:nvSpPr>
          <p:cNvPr id="1708" name="Google Shape;1708;g21a26d0088d_1_136"/>
          <p:cNvSpPr txBox="1"/>
          <p:nvPr>
            <p:ph idx="12" type="sldNum"/>
          </p:nvPr>
        </p:nvSpPr>
        <p:spPr>
          <a:xfrm>
            <a:off x="8009501" y="6482075"/>
            <a:ext cx="9213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b="0">
              <a:solidFill>
                <a:srgbClr val="A1A0A0"/>
              </a:solidFill>
              <a:latin typeface="Lucida Sans"/>
              <a:ea typeface="Lucida Sans"/>
              <a:cs typeface="Lucida Sans"/>
              <a:sym typeface="Lucida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2" name="Shape 1712"/>
        <p:cNvGrpSpPr/>
        <p:nvPr/>
      </p:nvGrpSpPr>
      <p:grpSpPr>
        <a:xfrm>
          <a:off x="0" y="0"/>
          <a:ext cx="0" cy="0"/>
          <a:chOff x="0" y="0"/>
          <a:chExt cx="0" cy="0"/>
        </a:xfrm>
      </p:grpSpPr>
      <p:sp>
        <p:nvSpPr>
          <p:cNvPr id="1713" name="Google Shape;1713;g21a26d0088d_1_148"/>
          <p:cNvSpPr txBox="1"/>
          <p:nvPr>
            <p:ph type="title"/>
          </p:nvPr>
        </p:nvSpPr>
        <p:spPr>
          <a:xfrm>
            <a:off x="1143007" y="207975"/>
            <a:ext cx="7436700" cy="629700"/>
          </a:xfrm>
          <a:prstGeom prst="rect">
            <a:avLst/>
          </a:prstGeom>
          <a:noFill/>
          <a:ln>
            <a:noFill/>
          </a:ln>
        </p:spPr>
        <p:txBody>
          <a:bodyPr anchorCtr="0" anchor="t" bIns="0" lIns="0" spcFirstLastPara="1" rIns="0" wrap="square" tIns="318675">
            <a:spAutoFit/>
          </a:bodyPr>
          <a:lstStyle/>
          <a:p>
            <a:pPr indent="0" lvl="0" marL="0" rtl="0" algn="l">
              <a:lnSpc>
                <a:spcPct val="100000"/>
              </a:lnSpc>
              <a:spcBef>
                <a:spcPts val="0"/>
              </a:spcBef>
              <a:spcAft>
                <a:spcPts val="0"/>
              </a:spcAft>
              <a:buSzPts val="1400"/>
              <a:buNone/>
            </a:pPr>
            <a:r>
              <a:rPr b="1" lang="en-US"/>
              <a:t>Lasso Regression</a:t>
            </a:r>
            <a:endParaRPr b="1">
              <a:solidFill>
                <a:srgbClr val="7E7E7E"/>
              </a:solidFill>
            </a:endParaRPr>
          </a:p>
        </p:txBody>
      </p:sp>
      <p:sp>
        <p:nvSpPr>
          <p:cNvPr id="1714" name="Google Shape;1714;g21a26d0088d_1_148"/>
          <p:cNvSpPr/>
          <p:nvPr/>
        </p:nvSpPr>
        <p:spPr>
          <a:xfrm>
            <a:off x="1143000" y="914400"/>
            <a:ext cx="7674609" cy="0"/>
          </a:xfrm>
          <a:custGeom>
            <a:rect b="b" l="l" r="r" t="t"/>
            <a:pathLst>
              <a:path extrusionOk="0" h="120000" w="7674609">
                <a:moveTo>
                  <a:pt x="0" y="0"/>
                </a:moveTo>
                <a:lnTo>
                  <a:pt x="7674483" y="0"/>
                </a:lnTo>
              </a:path>
            </a:pathLst>
          </a:custGeom>
          <a:noFill/>
          <a:ln cap="flat" cmpd="sng" w="12700">
            <a:solidFill>
              <a:srgbClr val="87BC45"/>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15" name="Google Shape;1715;g21a26d0088d_1_148"/>
          <p:cNvSpPr txBox="1"/>
          <p:nvPr/>
        </p:nvSpPr>
        <p:spPr>
          <a:xfrm>
            <a:off x="1143000" y="1067325"/>
            <a:ext cx="7674600" cy="215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US" sz="1600"/>
              <a:t>Definition: </a:t>
            </a:r>
            <a:endParaRPr b="1" sz="1600"/>
          </a:p>
          <a:p>
            <a:pPr indent="457200" lvl="0" marL="0" marR="0" rtl="0" algn="l">
              <a:lnSpc>
                <a:spcPct val="100000"/>
              </a:lnSpc>
              <a:spcBef>
                <a:spcPts val="0"/>
              </a:spcBef>
              <a:spcAft>
                <a:spcPts val="0"/>
              </a:spcAft>
              <a:buClr>
                <a:srgbClr val="000000"/>
              </a:buClr>
              <a:buSzPts val="1400"/>
              <a:buFont typeface="Arial"/>
              <a:buNone/>
            </a:pPr>
            <a:r>
              <a:rPr lang="en-US" sz="1600"/>
              <a:t>Lasso regression is a regularization technique. It is used over regression methods for a more accurate prediction. This model uses shrinkage. Shrinkage is where data values are shrunk towards a central point as the mean. The lasso procedure encourages simple, sparse models (i.e. models with fewer parameters). This particular type of regression is well-suited for models showing high levels of multicollinearity or when you want to automate certain parts of model selection, like variable selection/parameter elimination.</a:t>
            </a:r>
            <a:endParaRPr sz="1600"/>
          </a:p>
        </p:txBody>
      </p:sp>
      <p:sp>
        <p:nvSpPr>
          <p:cNvPr id="1716" name="Google Shape;1716;g21a26d0088d_1_148"/>
          <p:cNvSpPr/>
          <p:nvPr/>
        </p:nvSpPr>
        <p:spPr>
          <a:xfrm>
            <a:off x="0" y="0"/>
            <a:ext cx="9144000" cy="0"/>
          </a:xfrm>
          <a:prstGeom prst="rect">
            <a:avLst/>
          </a:pr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17" name="Google Shape;1717;g21a26d0088d_1_148"/>
          <p:cNvSpPr/>
          <p:nvPr/>
        </p:nvSpPr>
        <p:spPr>
          <a:xfrm>
            <a:off x="152400" y="152400"/>
            <a:ext cx="9144000" cy="0"/>
          </a:xfrm>
          <a:prstGeom prst="rect">
            <a:avLst/>
          </a:pr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18" name="Google Shape;1718;g21a26d0088d_1_148"/>
          <p:cNvSpPr/>
          <p:nvPr/>
        </p:nvSpPr>
        <p:spPr>
          <a:xfrm>
            <a:off x="304800" y="304800"/>
            <a:ext cx="9144000" cy="0"/>
          </a:xfrm>
          <a:prstGeom prst="rect">
            <a:avLst/>
          </a:pr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19" name="Google Shape;1719;g21a26d0088d_1_148"/>
          <p:cNvSpPr txBox="1"/>
          <p:nvPr/>
        </p:nvSpPr>
        <p:spPr>
          <a:xfrm>
            <a:off x="1143000" y="3222225"/>
            <a:ext cx="7674600" cy="3140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US" sz="1600"/>
              <a:t>The cost function for lasso regression:</a:t>
            </a:r>
            <a:endParaRPr b="1" sz="1600"/>
          </a:p>
          <a:p>
            <a:pPr indent="0" lvl="0" marL="0" marR="0" rtl="0" algn="l">
              <a:lnSpc>
                <a:spcPct val="100000"/>
              </a:lnSpc>
              <a:spcBef>
                <a:spcPts val="0"/>
              </a:spcBef>
              <a:spcAft>
                <a:spcPts val="0"/>
              </a:spcAft>
              <a:buClr>
                <a:srgbClr val="000000"/>
              </a:buClr>
              <a:buSzPts val="1400"/>
              <a:buFont typeface="Arial"/>
              <a:buNone/>
            </a:pPr>
            <a:r>
              <a:t/>
            </a:r>
            <a:endParaRPr b="1" sz="1600"/>
          </a:p>
          <a:p>
            <a:pPr indent="0" lvl="0" marL="0" marR="0" rtl="0" algn="l">
              <a:lnSpc>
                <a:spcPct val="100000"/>
              </a:lnSpc>
              <a:spcBef>
                <a:spcPts val="0"/>
              </a:spcBef>
              <a:spcAft>
                <a:spcPts val="0"/>
              </a:spcAft>
              <a:buClr>
                <a:srgbClr val="000000"/>
              </a:buClr>
              <a:buSzPts val="1400"/>
              <a:buFont typeface="Arial"/>
              <a:buNone/>
            </a:pPr>
            <a:r>
              <a:t/>
            </a:r>
            <a:endParaRPr b="1" sz="1600"/>
          </a:p>
          <a:p>
            <a:pPr indent="0" lvl="0" marL="0" marR="0" rtl="0" algn="l">
              <a:lnSpc>
                <a:spcPct val="100000"/>
              </a:lnSpc>
              <a:spcBef>
                <a:spcPts val="0"/>
              </a:spcBef>
              <a:spcAft>
                <a:spcPts val="0"/>
              </a:spcAft>
              <a:buClr>
                <a:srgbClr val="000000"/>
              </a:buClr>
              <a:buSzPts val="1400"/>
              <a:buFont typeface="Arial"/>
              <a:buNone/>
            </a:pPr>
            <a:r>
              <a:t/>
            </a:r>
            <a:endParaRPr sz="1600"/>
          </a:p>
          <a:p>
            <a:pPr indent="0" lvl="0" marL="0" marR="0" rtl="0" algn="l">
              <a:lnSpc>
                <a:spcPct val="100000"/>
              </a:lnSpc>
              <a:spcBef>
                <a:spcPts val="0"/>
              </a:spcBef>
              <a:spcAft>
                <a:spcPts val="0"/>
              </a:spcAft>
              <a:buClr>
                <a:srgbClr val="000000"/>
              </a:buClr>
              <a:buSzPts val="1400"/>
              <a:buFont typeface="Arial"/>
              <a:buNone/>
            </a:pPr>
            <a:r>
              <a:t/>
            </a:r>
            <a:endParaRPr sz="1600"/>
          </a:p>
          <a:p>
            <a:pPr indent="0" lvl="0" marL="0" marR="0" rtl="0" algn="l">
              <a:lnSpc>
                <a:spcPct val="100000"/>
              </a:lnSpc>
              <a:spcBef>
                <a:spcPts val="0"/>
              </a:spcBef>
              <a:spcAft>
                <a:spcPts val="0"/>
              </a:spcAft>
              <a:buClr>
                <a:srgbClr val="000000"/>
              </a:buClr>
              <a:buSzPts val="1400"/>
              <a:buFont typeface="Arial"/>
              <a:buNone/>
            </a:pPr>
            <a:r>
              <a:rPr lang="en-US" sz="1600"/>
              <a:t>Lasso regression performs L1 regularization, which adds a penalty equal to the absolute value of the magnitude of coefficients. This type of regularization can result in sparse models with few coefficients; Some coefficients can become zero and eliminated from the model. Larger penalties result in coefficient values closer to zero, which is the ideal for producing simpler models.</a:t>
            </a:r>
            <a:endParaRPr sz="1600"/>
          </a:p>
          <a:p>
            <a:pPr indent="0" lvl="0" marL="0" marR="0" rtl="0" algn="l">
              <a:lnSpc>
                <a:spcPct val="100000"/>
              </a:lnSpc>
              <a:spcBef>
                <a:spcPts val="0"/>
              </a:spcBef>
              <a:spcAft>
                <a:spcPts val="0"/>
              </a:spcAft>
              <a:buClr>
                <a:srgbClr val="000000"/>
              </a:buClr>
              <a:buSzPts val="1400"/>
              <a:buFont typeface="Arial"/>
              <a:buNone/>
            </a:pPr>
            <a:r>
              <a:t/>
            </a:r>
            <a:endParaRPr sz="1600"/>
          </a:p>
          <a:p>
            <a:pPr indent="0" lvl="0" marL="0" marR="0" rtl="0" algn="l">
              <a:lnSpc>
                <a:spcPct val="100000"/>
              </a:lnSpc>
              <a:spcBef>
                <a:spcPts val="0"/>
              </a:spcBef>
              <a:spcAft>
                <a:spcPts val="0"/>
              </a:spcAft>
              <a:buClr>
                <a:srgbClr val="000000"/>
              </a:buClr>
              <a:buSzPts val="1400"/>
              <a:buFont typeface="Arial"/>
              <a:buNone/>
            </a:pPr>
            <a:r>
              <a:rPr b="1" lang="en-US" sz="1600"/>
              <a:t>Source:</a:t>
            </a:r>
            <a:r>
              <a:rPr lang="en-US" sz="1600"/>
              <a:t> https://www.statisticshowto.com/lasso-regression/</a:t>
            </a:r>
            <a:endParaRPr sz="1600"/>
          </a:p>
        </p:txBody>
      </p:sp>
      <p:pic>
        <p:nvPicPr>
          <p:cNvPr id="1720" name="Google Shape;1720;g21a26d0088d_1_148"/>
          <p:cNvPicPr preferRelativeResize="0"/>
          <p:nvPr/>
        </p:nvPicPr>
        <p:blipFill>
          <a:blip r:embed="rId3">
            <a:alphaModFix/>
          </a:blip>
          <a:stretch>
            <a:fillRect/>
          </a:stretch>
        </p:blipFill>
        <p:spPr>
          <a:xfrm>
            <a:off x="2795700" y="3648325"/>
            <a:ext cx="2970424" cy="779975"/>
          </a:xfrm>
          <a:prstGeom prst="rect">
            <a:avLst/>
          </a:prstGeom>
          <a:noFill/>
          <a:ln>
            <a:noFill/>
          </a:ln>
        </p:spPr>
      </p:pic>
      <p:sp>
        <p:nvSpPr>
          <p:cNvPr id="1721" name="Google Shape;1721;g21a26d0088d_1_148"/>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sp>
        <p:nvSpPr>
          <p:cNvPr id="1722" name="Google Shape;1722;g21a26d0088d_1_148"/>
          <p:cNvSpPr txBox="1"/>
          <p:nvPr>
            <p:ph idx="12" type="sldNum"/>
          </p:nvPr>
        </p:nvSpPr>
        <p:spPr>
          <a:xfrm>
            <a:off x="8009501" y="6482075"/>
            <a:ext cx="9213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b="0">
              <a:solidFill>
                <a:srgbClr val="A1A0A0"/>
              </a:solidFill>
              <a:latin typeface="Lucida Sans"/>
              <a:ea typeface="Lucida Sans"/>
              <a:cs typeface="Lucida Sans"/>
              <a:sym typeface="Lucida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6" name="Shape 1726"/>
        <p:cNvGrpSpPr/>
        <p:nvPr/>
      </p:nvGrpSpPr>
      <p:grpSpPr>
        <a:xfrm>
          <a:off x="0" y="0"/>
          <a:ext cx="0" cy="0"/>
          <a:chOff x="0" y="0"/>
          <a:chExt cx="0" cy="0"/>
        </a:xfrm>
      </p:grpSpPr>
      <p:sp>
        <p:nvSpPr>
          <p:cNvPr id="1727" name="Google Shape;1727;g21a26d0088d_1_160"/>
          <p:cNvSpPr txBox="1"/>
          <p:nvPr>
            <p:ph type="title"/>
          </p:nvPr>
        </p:nvSpPr>
        <p:spPr>
          <a:xfrm>
            <a:off x="1143007" y="207975"/>
            <a:ext cx="7436700" cy="629700"/>
          </a:xfrm>
          <a:prstGeom prst="rect">
            <a:avLst/>
          </a:prstGeom>
          <a:noFill/>
          <a:ln>
            <a:noFill/>
          </a:ln>
        </p:spPr>
        <p:txBody>
          <a:bodyPr anchorCtr="0" anchor="t" bIns="0" lIns="0" spcFirstLastPara="1" rIns="0" wrap="square" tIns="318675">
            <a:spAutoFit/>
          </a:bodyPr>
          <a:lstStyle/>
          <a:p>
            <a:pPr indent="0" lvl="0" marL="0" rtl="0" algn="l">
              <a:lnSpc>
                <a:spcPct val="100000"/>
              </a:lnSpc>
              <a:spcBef>
                <a:spcPts val="0"/>
              </a:spcBef>
              <a:spcAft>
                <a:spcPts val="0"/>
              </a:spcAft>
              <a:buSzPts val="1400"/>
              <a:buNone/>
            </a:pPr>
            <a:r>
              <a:rPr b="1" lang="en-US"/>
              <a:t>Elastic Net Regression</a:t>
            </a:r>
            <a:endParaRPr b="1">
              <a:solidFill>
                <a:srgbClr val="7E7E7E"/>
              </a:solidFill>
            </a:endParaRPr>
          </a:p>
        </p:txBody>
      </p:sp>
      <p:sp>
        <p:nvSpPr>
          <p:cNvPr id="1728" name="Google Shape;1728;g21a26d0088d_1_160"/>
          <p:cNvSpPr/>
          <p:nvPr/>
        </p:nvSpPr>
        <p:spPr>
          <a:xfrm>
            <a:off x="1143000" y="914400"/>
            <a:ext cx="7674609" cy="0"/>
          </a:xfrm>
          <a:custGeom>
            <a:rect b="b" l="l" r="r" t="t"/>
            <a:pathLst>
              <a:path extrusionOk="0" h="120000" w="7674609">
                <a:moveTo>
                  <a:pt x="0" y="0"/>
                </a:moveTo>
                <a:lnTo>
                  <a:pt x="7674483" y="0"/>
                </a:lnTo>
              </a:path>
            </a:pathLst>
          </a:custGeom>
          <a:noFill/>
          <a:ln cap="flat" cmpd="sng" w="12700">
            <a:solidFill>
              <a:srgbClr val="87BC45"/>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29" name="Google Shape;1729;g21a26d0088d_1_160"/>
          <p:cNvSpPr txBox="1"/>
          <p:nvPr/>
        </p:nvSpPr>
        <p:spPr>
          <a:xfrm>
            <a:off x="1143000" y="1067325"/>
            <a:ext cx="7674600" cy="338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US" sz="1600"/>
              <a:t>Definition: </a:t>
            </a:r>
            <a:endParaRPr b="1" sz="1600"/>
          </a:p>
          <a:p>
            <a:pPr indent="457200" lvl="0" marL="0" marR="0" rtl="0" algn="l">
              <a:lnSpc>
                <a:spcPct val="100000"/>
              </a:lnSpc>
              <a:spcBef>
                <a:spcPts val="0"/>
              </a:spcBef>
              <a:spcAft>
                <a:spcPts val="0"/>
              </a:spcAft>
              <a:buClr>
                <a:srgbClr val="000000"/>
              </a:buClr>
              <a:buSzPts val="1400"/>
              <a:buFont typeface="Arial"/>
              <a:buNone/>
            </a:pPr>
            <a:r>
              <a:rPr lang="en-US" sz="1600"/>
              <a:t>Elastic net linear regression uses the penalties from both the lasso and ridge techniques to regularize regression models. The technique combines both the lasso and ridge regression methods by learning from their shortcomings to improve the regularization of statistical models.</a:t>
            </a:r>
            <a:endParaRPr sz="1600"/>
          </a:p>
          <a:p>
            <a:pPr indent="0" lvl="0" marL="0" marR="0" rtl="0" algn="l">
              <a:lnSpc>
                <a:spcPct val="100000"/>
              </a:lnSpc>
              <a:spcBef>
                <a:spcPts val="0"/>
              </a:spcBef>
              <a:spcAft>
                <a:spcPts val="0"/>
              </a:spcAft>
              <a:buClr>
                <a:srgbClr val="000000"/>
              </a:buClr>
              <a:buSzPts val="1400"/>
              <a:buFont typeface="Arial"/>
              <a:buNone/>
            </a:pPr>
            <a:r>
              <a:t/>
            </a:r>
            <a:endParaRPr sz="1600"/>
          </a:p>
          <a:p>
            <a:pPr indent="0" lvl="0" marL="0" marR="0" rtl="0" algn="l">
              <a:lnSpc>
                <a:spcPct val="100000"/>
              </a:lnSpc>
              <a:spcBef>
                <a:spcPts val="0"/>
              </a:spcBef>
              <a:spcAft>
                <a:spcPts val="0"/>
              </a:spcAft>
              <a:buClr>
                <a:srgbClr val="000000"/>
              </a:buClr>
              <a:buSzPts val="1400"/>
              <a:buFont typeface="Arial"/>
              <a:buNone/>
            </a:pPr>
            <a:r>
              <a:rPr lang="en-US" sz="1600"/>
              <a:t>The elastic net technique solves this regularization problem. For an alpha strictly between 0 and 1, and a nonnegative lambda, elastic net solves the problem:</a:t>
            </a:r>
            <a:endParaRPr sz="1600"/>
          </a:p>
          <a:p>
            <a:pPr indent="0" lvl="0" marL="0" marR="0" rtl="0" algn="l">
              <a:lnSpc>
                <a:spcPct val="100000"/>
              </a:lnSpc>
              <a:spcBef>
                <a:spcPts val="0"/>
              </a:spcBef>
              <a:spcAft>
                <a:spcPts val="0"/>
              </a:spcAft>
              <a:buClr>
                <a:srgbClr val="000000"/>
              </a:buClr>
              <a:buSzPts val="1400"/>
              <a:buFont typeface="Arial"/>
              <a:buNone/>
            </a:pPr>
            <a:r>
              <a:t/>
            </a:r>
            <a:endParaRPr sz="1600"/>
          </a:p>
          <a:p>
            <a:pPr indent="0" lvl="0" marL="0" marR="0" rtl="0" algn="l">
              <a:lnSpc>
                <a:spcPct val="100000"/>
              </a:lnSpc>
              <a:spcBef>
                <a:spcPts val="0"/>
              </a:spcBef>
              <a:spcAft>
                <a:spcPts val="0"/>
              </a:spcAft>
              <a:buClr>
                <a:srgbClr val="000000"/>
              </a:buClr>
              <a:buSzPts val="1400"/>
              <a:buFont typeface="Arial"/>
              <a:buNone/>
            </a:pPr>
            <a:r>
              <a:t/>
            </a:r>
            <a:endParaRPr sz="1600"/>
          </a:p>
          <a:p>
            <a:pPr indent="0" lvl="0" marL="0" marR="0" rtl="0" algn="l">
              <a:lnSpc>
                <a:spcPct val="100000"/>
              </a:lnSpc>
              <a:spcBef>
                <a:spcPts val="0"/>
              </a:spcBef>
              <a:spcAft>
                <a:spcPts val="0"/>
              </a:spcAft>
              <a:buClr>
                <a:srgbClr val="000000"/>
              </a:buClr>
              <a:buSzPts val="1400"/>
              <a:buFont typeface="Arial"/>
              <a:buNone/>
            </a:pPr>
            <a:r>
              <a:t/>
            </a:r>
            <a:endParaRPr sz="1600"/>
          </a:p>
          <a:p>
            <a:pPr indent="0" lvl="0" marL="0" marR="0" rtl="0" algn="l">
              <a:lnSpc>
                <a:spcPct val="100000"/>
              </a:lnSpc>
              <a:spcBef>
                <a:spcPts val="0"/>
              </a:spcBef>
              <a:spcAft>
                <a:spcPts val="0"/>
              </a:spcAft>
              <a:buClr>
                <a:srgbClr val="000000"/>
              </a:buClr>
              <a:buSzPts val="1400"/>
              <a:buFont typeface="Arial"/>
              <a:buNone/>
            </a:pPr>
            <a:r>
              <a:rPr lang="en-US" sz="1600"/>
              <a:t>where:</a:t>
            </a:r>
            <a:endParaRPr sz="1600"/>
          </a:p>
          <a:p>
            <a:pPr indent="0" lvl="0" marL="0" marR="0" rtl="0" algn="l">
              <a:lnSpc>
                <a:spcPct val="100000"/>
              </a:lnSpc>
              <a:spcBef>
                <a:spcPts val="0"/>
              </a:spcBef>
              <a:spcAft>
                <a:spcPts val="0"/>
              </a:spcAft>
              <a:buClr>
                <a:srgbClr val="000000"/>
              </a:buClr>
              <a:buSzPts val="1400"/>
              <a:buFont typeface="Arial"/>
              <a:buNone/>
            </a:pPr>
            <a:r>
              <a:t/>
            </a:r>
            <a:endParaRPr sz="1600"/>
          </a:p>
        </p:txBody>
      </p:sp>
      <p:sp>
        <p:nvSpPr>
          <p:cNvPr id="1730" name="Google Shape;1730;g21a26d0088d_1_160"/>
          <p:cNvSpPr/>
          <p:nvPr/>
        </p:nvSpPr>
        <p:spPr>
          <a:xfrm>
            <a:off x="0" y="0"/>
            <a:ext cx="9144000" cy="0"/>
          </a:xfrm>
          <a:prstGeom prst="rect">
            <a:avLst/>
          </a:pr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31" name="Google Shape;1731;g21a26d0088d_1_160"/>
          <p:cNvSpPr/>
          <p:nvPr/>
        </p:nvSpPr>
        <p:spPr>
          <a:xfrm>
            <a:off x="152400" y="152400"/>
            <a:ext cx="9144000" cy="0"/>
          </a:xfrm>
          <a:prstGeom prst="rect">
            <a:avLst/>
          </a:pr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32" name="Google Shape;1732;g21a26d0088d_1_160"/>
          <p:cNvSpPr/>
          <p:nvPr/>
        </p:nvSpPr>
        <p:spPr>
          <a:xfrm>
            <a:off x="304800" y="304800"/>
            <a:ext cx="9144000" cy="0"/>
          </a:xfrm>
          <a:prstGeom prst="rect">
            <a:avLst/>
          </a:pr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33" name="Google Shape;1733;g21a26d0088d_1_160"/>
          <p:cNvSpPr txBox="1"/>
          <p:nvPr/>
        </p:nvSpPr>
        <p:spPr>
          <a:xfrm>
            <a:off x="1143000" y="5258325"/>
            <a:ext cx="76746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US" sz="1600"/>
              <a:t>Source:</a:t>
            </a:r>
            <a:r>
              <a:rPr lang="en-US" sz="1600"/>
              <a:t> </a:t>
            </a:r>
            <a:r>
              <a:rPr lang="en-US" sz="1600" u="sng">
                <a:solidFill>
                  <a:schemeClr val="hlink"/>
                </a:solidFill>
                <a:hlinkClick r:id="rId3"/>
              </a:rPr>
              <a:t>https://www.mathworks.com/help/stats/lasso-and-elastic-net.html</a:t>
            </a:r>
            <a:endParaRPr sz="1600"/>
          </a:p>
          <a:p>
            <a:pPr indent="0" lvl="0" marL="0" marR="0" rtl="0" algn="l">
              <a:lnSpc>
                <a:spcPct val="100000"/>
              </a:lnSpc>
              <a:spcBef>
                <a:spcPts val="0"/>
              </a:spcBef>
              <a:spcAft>
                <a:spcPts val="0"/>
              </a:spcAft>
              <a:buClr>
                <a:srgbClr val="000000"/>
              </a:buClr>
              <a:buSzPts val="1400"/>
              <a:buFont typeface="Arial"/>
              <a:buNone/>
            </a:pPr>
            <a:r>
              <a:rPr lang="en-US" sz="1600"/>
              <a:t>              </a:t>
            </a:r>
            <a:r>
              <a:rPr lang="en-US" sz="1600" u="sng">
                <a:solidFill>
                  <a:schemeClr val="hlink"/>
                </a:solidFill>
                <a:hlinkClick r:id="rId4"/>
              </a:rPr>
              <a:t>https://corporatefinanceinstitute.com/resources/data-science/elastic-net/</a:t>
            </a:r>
            <a:endParaRPr sz="1600"/>
          </a:p>
        </p:txBody>
      </p:sp>
      <p:pic>
        <p:nvPicPr>
          <p:cNvPr id="1734" name="Google Shape;1734;g21a26d0088d_1_160"/>
          <p:cNvPicPr preferRelativeResize="0"/>
          <p:nvPr/>
        </p:nvPicPr>
        <p:blipFill rotWithShape="1">
          <a:blip r:embed="rId5">
            <a:alphaModFix/>
          </a:blip>
          <a:srcRect b="43675" l="2500" r="63748" t="22595"/>
          <a:stretch/>
        </p:blipFill>
        <p:spPr>
          <a:xfrm>
            <a:off x="3021325" y="3241700"/>
            <a:ext cx="2726052" cy="677100"/>
          </a:xfrm>
          <a:prstGeom prst="rect">
            <a:avLst/>
          </a:prstGeom>
          <a:noFill/>
          <a:ln>
            <a:noFill/>
          </a:ln>
        </p:spPr>
      </p:pic>
      <p:pic>
        <p:nvPicPr>
          <p:cNvPr id="1735" name="Google Shape;1735;g21a26d0088d_1_160"/>
          <p:cNvPicPr preferRelativeResize="0"/>
          <p:nvPr/>
        </p:nvPicPr>
        <p:blipFill rotWithShape="1">
          <a:blip r:embed="rId5">
            <a:alphaModFix/>
          </a:blip>
          <a:srcRect b="0" l="1664" r="49939" t="72291"/>
          <a:stretch/>
        </p:blipFill>
        <p:spPr>
          <a:xfrm>
            <a:off x="2491725" y="4191000"/>
            <a:ext cx="4425324" cy="629700"/>
          </a:xfrm>
          <a:prstGeom prst="rect">
            <a:avLst/>
          </a:prstGeom>
          <a:noFill/>
          <a:ln>
            <a:noFill/>
          </a:ln>
        </p:spPr>
      </p:pic>
      <p:sp>
        <p:nvSpPr>
          <p:cNvPr id="1736" name="Google Shape;1736;g21a26d0088d_1_160"/>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sp>
        <p:nvSpPr>
          <p:cNvPr id="1737" name="Google Shape;1737;g21a26d0088d_1_160"/>
          <p:cNvSpPr txBox="1"/>
          <p:nvPr>
            <p:ph idx="12" type="sldNum"/>
          </p:nvPr>
        </p:nvSpPr>
        <p:spPr>
          <a:xfrm>
            <a:off x="8009501" y="6482075"/>
            <a:ext cx="9213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b="0">
              <a:solidFill>
                <a:srgbClr val="A1A0A0"/>
              </a:solidFill>
              <a:latin typeface="Lucida Sans"/>
              <a:ea typeface="Lucida Sans"/>
              <a:cs typeface="Lucida Sans"/>
              <a:sym typeface="Lucida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41" name="Shape 1741"/>
        <p:cNvGrpSpPr/>
        <p:nvPr/>
      </p:nvGrpSpPr>
      <p:grpSpPr>
        <a:xfrm>
          <a:off x="0" y="0"/>
          <a:ext cx="0" cy="0"/>
          <a:chOff x="0" y="0"/>
          <a:chExt cx="0" cy="0"/>
        </a:xfrm>
      </p:grpSpPr>
      <p:sp>
        <p:nvSpPr>
          <p:cNvPr id="1742" name="Google Shape;1742;g21953eb5a11_0_1190"/>
          <p:cNvSpPr txBox="1"/>
          <p:nvPr>
            <p:ph type="title"/>
          </p:nvPr>
        </p:nvSpPr>
        <p:spPr>
          <a:xfrm>
            <a:off x="288897" y="336176"/>
            <a:ext cx="8335800" cy="350100"/>
          </a:xfrm>
          <a:prstGeom prst="rect">
            <a:avLst/>
          </a:prstGeom>
          <a:noFill/>
          <a:ln>
            <a:noFill/>
          </a:ln>
        </p:spPr>
        <p:txBody>
          <a:bodyPr anchorCtr="0" anchor="t" bIns="0" lIns="0" spcFirstLastPara="1" rIns="0" wrap="square" tIns="11425">
            <a:spAutoFit/>
          </a:bodyPr>
          <a:lstStyle/>
          <a:p>
            <a:pPr indent="0" lvl="0" marL="0" rtl="0" algn="l">
              <a:spcBef>
                <a:spcPts val="0"/>
              </a:spcBef>
              <a:spcAft>
                <a:spcPts val="0"/>
              </a:spcAft>
              <a:buSzPts val="1300"/>
              <a:buNone/>
            </a:pPr>
            <a:r>
              <a:rPr lang="en-US" sz="2200">
                <a:solidFill>
                  <a:srgbClr val="24467D"/>
                </a:solidFill>
              </a:rPr>
              <a:t>Ridge Regression: alpha = 1</a:t>
            </a:r>
            <a:endParaRPr sz="2200">
              <a:solidFill>
                <a:srgbClr val="24467D"/>
              </a:solidFill>
            </a:endParaRPr>
          </a:p>
        </p:txBody>
      </p:sp>
      <p:pic>
        <p:nvPicPr>
          <p:cNvPr id="1743" name="Google Shape;1743;g21953eb5a11_0_1190"/>
          <p:cNvPicPr preferRelativeResize="0"/>
          <p:nvPr/>
        </p:nvPicPr>
        <p:blipFill rotWithShape="1">
          <a:blip r:embed="rId3">
            <a:alphaModFix/>
          </a:blip>
          <a:srcRect b="0" l="0" r="0" t="0"/>
          <a:stretch/>
        </p:blipFill>
        <p:spPr>
          <a:xfrm>
            <a:off x="8503919" y="375772"/>
            <a:ext cx="217842" cy="108781"/>
          </a:xfrm>
          <a:prstGeom prst="rect">
            <a:avLst/>
          </a:prstGeom>
          <a:noFill/>
          <a:ln>
            <a:noFill/>
          </a:ln>
        </p:spPr>
      </p:pic>
      <p:sp>
        <p:nvSpPr>
          <p:cNvPr id="1744" name="Google Shape;1744;g21953eb5a11_0_1190"/>
          <p:cNvSpPr/>
          <p:nvPr/>
        </p:nvSpPr>
        <p:spPr>
          <a:xfrm>
            <a:off x="0" y="0"/>
            <a:ext cx="9153144" cy="158590"/>
          </a:xfrm>
          <a:custGeom>
            <a:rect b="b" l="l" r="r" t="t"/>
            <a:pathLst>
              <a:path extrusionOk="0" h="179705" w="10058400">
                <a:moveTo>
                  <a:pt x="0" y="179324"/>
                </a:moveTo>
                <a:lnTo>
                  <a:pt x="10058400" y="179324"/>
                </a:lnTo>
                <a:lnTo>
                  <a:pt x="10058400" y="0"/>
                </a:lnTo>
                <a:lnTo>
                  <a:pt x="0" y="0"/>
                </a:lnTo>
                <a:lnTo>
                  <a:pt x="0" y="179324"/>
                </a:lnTo>
                <a:close/>
              </a:path>
            </a:pathLst>
          </a:custGeom>
          <a:solidFill>
            <a:srgbClr val="29B5E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600"/>
          </a:p>
        </p:txBody>
      </p:sp>
      <p:sp>
        <p:nvSpPr>
          <p:cNvPr id="1745" name="Google Shape;1745;g21953eb5a11_0_1190"/>
          <p:cNvSpPr txBox="1"/>
          <p:nvPr/>
        </p:nvSpPr>
        <p:spPr>
          <a:xfrm>
            <a:off x="288886" y="712952"/>
            <a:ext cx="8244300" cy="397200"/>
          </a:xfrm>
          <a:prstGeom prst="rect">
            <a:avLst/>
          </a:prstGeom>
          <a:noFill/>
          <a:ln>
            <a:noFill/>
          </a:ln>
        </p:spPr>
        <p:txBody>
          <a:bodyPr anchorCtr="0" anchor="t" bIns="82300" lIns="82300" spcFirstLastPara="1" rIns="82300" wrap="square" tIns="82300">
            <a:spAutoFit/>
          </a:bodyPr>
          <a:lstStyle/>
          <a:p>
            <a:pPr indent="0" lvl="0" marL="0" rtl="0" algn="l">
              <a:spcBef>
                <a:spcPts val="0"/>
              </a:spcBef>
              <a:spcAft>
                <a:spcPts val="0"/>
              </a:spcAft>
              <a:buNone/>
            </a:pPr>
            <a:r>
              <a:t/>
            </a:r>
            <a:endParaRPr sz="1500">
              <a:solidFill>
                <a:srgbClr val="444444"/>
              </a:solidFill>
              <a:latin typeface="Gill Sans"/>
              <a:ea typeface="Gill Sans"/>
              <a:cs typeface="Gill Sans"/>
              <a:sym typeface="Gill Sans"/>
            </a:endParaRPr>
          </a:p>
        </p:txBody>
      </p:sp>
      <p:sp>
        <p:nvSpPr>
          <p:cNvPr id="1746" name="Google Shape;1746;g21953eb5a11_0_1190"/>
          <p:cNvSpPr txBox="1"/>
          <p:nvPr/>
        </p:nvSpPr>
        <p:spPr>
          <a:xfrm>
            <a:off x="225548" y="1072100"/>
            <a:ext cx="5679900" cy="2105700"/>
          </a:xfrm>
          <a:prstGeom prst="rect">
            <a:avLst/>
          </a:prstGeom>
          <a:noFill/>
          <a:ln>
            <a:noFill/>
          </a:ln>
        </p:spPr>
        <p:txBody>
          <a:bodyPr anchorCtr="0" anchor="t" bIns="82300" lIns="82300" spcFirstLastPara="1" rIns="82300" wrap="square" tIns="82300">
            <a:spAutoFit/>
          </a:bodyPr>
          <a:lstStyle/>
          <a:p>
            <a:pPr indent="0" lvl="0" marL="0" rtl="0" algn="l">
              <a:spcBef>
                <a:spcPts val="0"/>
              </a:spcBef>
              <a:spcAft>
                <a:spcPts val="0"/>
              </a:spcAft>
              <a:buNone/>
            </a:pPr>
            <a:r>
              <a:rPr b="1" lang="en-US" sz="1800">
                <a:solidFill>
                  <a:srgbClr val="444444"/>
                </a:solidFill>
              </a:rPr>
              <a:t>Data Set:  Train: 500,000 </a:t>
            </a:r>
            <a:endParaRPr b="1" sz="1800">
              <a:solidFill>
                <a:srgbClr val="444444"/>
              </a:solidFill>
            </a:endParaRPr>
          </a:p>
          <a:p>
            <a:pPr indent="0" lvl="0" marL="0" rtl="0" algn="l">
              <a:spcBef>
                <a:spcPts val="0"/>
              </a:spcBef>
              <a:spcAft>
                <a:spcPts val="0"/>
              </a:spcAft>
              <a:buNone/>
            </a:pPr>
            <a:r>
              <a:rPr b="1" lang="en-US" sz="1800">
                <a:solidFill>
                  <a:srgbClr val="444444"/>
                </a:solidFill>
              </a:rPr>
              <a:t>                  Test:  500,000 </a:t>
            </a:r>
            <a:endParaRPr b="1" sz="1800">
              <a:solidFill>
                <a:srgbClr val="444444"/>
              </a:solidFill>
            </a:endParaRPr>
          </a:p>
          <a:p>
            <a:pPr indent="0" lvl="0" marL="0" rtl="0" algn="l">
              <a:spcBef>
                <a:spcPts val="0"/>
              </a:spcBef>
              <a:spcAft>
                <a:spcPts val="0"/>
              </a:spcAft>
              <a:buNone/>
            </a:pPr>
            <a:r>
              <a:rPr b="1" lang="en-US" sz="1800">
                <a:solidFill>
                  <a:srgbClr val="444444"/>
                </a:solidFill>
              </a:rPr>
              <a:t>X: All variables after standardization</a:t>
            </a:r>
            <a:endParaRPr b="1" sz="1800">
              <a:solidFill>
                <a:srgbClr val="444444"/>
              </a:solidFill>
            </a:endParaRPr>
          </a:p>
          <a:p>
            <a:pPr indent="0" lvl="0" marL="0" rtl="0" algn="l">
              <a:spcBef>
                <a:spcPts val="0"/>
              </a:spcBef>
              <a:spcAft>
                <a:spcPts val="0"/>
              </a:spcAft>
              <a:buNone/>
            </a:pPr>
            <a:r>
              <a:rPr b="1" lang="en-US" sz="1800">
                <a:solidFill>
                  <a:srgbClr val="444444"/>
                </a:solidFill>
              </a:rPr>
              <a:t>Y: EAL Rating / Risk Rating</a:t>
            </a:r>
            <a:endParaRPr b="1" sz="1800">
              <a:solidFill>
                <a:srgbClr val="444444"/>
              </a:solidFill>
            </a:endParaRPr>
          </a:p>
          <a:p>
            <a:pPr indent="0" lvl="0" marL="0" rtl="0" algn="l">
              <a:spcBef>
                <a:spcPts val="0"/>
              </a:spcBef>
              <a:spcAft>
                <a:spcPts val="0"/>
              </a:spcAft>
              <a:buNone/>
            </a:pPr>
            <a:r>
              <a:t/>
            </a:r>
            <a:endParaRPr b="1" sz="1800">
              <a:solidFill>
                <a:srgbClr val="444444"/>
              </a:solidFill>
            </a:endParaRPr>
          </a:p>
          <a:p>
            <a:pPr indent="0" lvl="0" marL="0" rtl="0" algn="l">
              <a:spcBef>
                <a:spcPts val="0"/>
              </a:spcBef>
              <a:spcAft>
                <a:spcPts val="0"/>
              </a:spcAft>
              <a:buNone/>
            </a:pPr>
            <a:r>
              <a:rPr b="1" lang="en-US" sz="1800">
                <a:solidFill>
                  <a:srgbClr val="444444"/>
                </a:solidFill>
              </a:rPr>
              <a:t>Top Variables: Variables after shrinkage</a:t>
            </a:r>
            <a:endParaRPr b="1" sz="1800">
              <a:solidFill>
                <a:srgbClr val="444444"/>
              </a:solidFill>
            </a:endParaRPr>
          </a:p>
          <a:p>
            <a:pPr indent="0" lvl="0" marL="0" rtl="0" algn="l">
              <a:spcBef>
                <a:spcPts val="0"/>
              </a:spcBef>
              <a:spcAft>
                <a:spcPts val="0"/>
              </a:spcAft>
              <a:buNone/>
            </a:pPr>
            <a:r>
              <a:rPr b="1" lang="en-US" sz="1800">
                <a:solidFill>
                  <a:srgbClr val="444444"/>
                </a:solidFill>
              </a:rPr>
              <a:t>Selection Method: Coefficient and p-value</a:t>
            </a:r>
            <a:endParaRPr>
              <a:solidFill>
                <a:srgbClr val="444444"/>
              </a:solidFill>
            </a:endParaRPr>
          </a:p>
        </p:txBody>
      </p:sp>
      <p:sp>
        <p:nvSpPr>
          <p:cNvPr id="1747" name="Google Shape;1747;g21953eb5a11_0_1190"/>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sp>
        <p:nvSpPr>
          <p:cNvPr id="1748" name="Google Shape;1748;g21953eb5a11_0_1190"/>
          <p:cNvSpPr txBox="1"/>
          <p:nvPr>
            <p:ph idx="12" type="sldNum"/>
          </p:nvPr>
        </p:nvSpPr>
        <p:spPr>
          <a:xfrm>
            <a:off x="8009501" y="6482075"/>
            <a:ext cx="9213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b="0">
              <a:solidFill>
                <a:srgbClr val="A1A0A0"/>
              </a:solidFill>
              <a:latin typeface="Lucida Sans"/>
              <a:ea typeface="Lucida Sans"/>
              <a:cs typeface="Lucida Sans"/>
              <a:sym typeface="Lucida Sans"/>
            </a:endParaRPr>
          </a:p>
        </p:txBody>
      </p:sp>
      <p:pic>
        <p:nvPicPr>
          <p:cNvPr id="1749" name="Google Shape;1749;g21953eb5a11_0_1190"/>
          <p:cNvPicPr preferRelativeResize="0"/>
          <p:nvPr/>
        </p:nvPicPr>
        <p:blipFill>
          <a:blip r:embed="rId4">
            <a:alphaModFix/>
          </a:blip>
          <a:stretch>
            <a:fillRect/>
          </a:stretch>
        </p:blipFill>
        <p:spPr>
          <a:xfrm>
            <a:off x="152400" y="3330200"/>
            <a:ext cx="8839200" cy="2476021"/>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53" name="Shape 1753"/>
        <p:cNvGrpSpPr/>
        <p:nvPr/>
      </p:nvGrpSpPr>
      <p:grpSpPr>
        <a:xfrm>
          <a:off x="0" y="0"/>
          <a:ext cx="0" cy="0"/>
          <a:chOff x="0" y="0"/>
          <a:chExt cx="0" cy="0"/>
        </a:xfrm>
      </p:grpSpPr>
      <p:sp>
        <p:nvSpPr>
          <p:cNvPr id="1754" name="Google Shape;1754;g21953eb5a11_0_1200"/>
          <p:cNvSpPr txBox="1"/>
          <p:nvPr>
            <p:ph type="title"/>
          </p:nvPr>
        </p:nvSpPr>
        <p:spPr>
          <a:xfrm>
            <a:off x="288897" y="336176"/>
            <a:ext cx="8335800" cy="350100"/>
          </a:xfrm>
          <a:prstGeom prst="rect">
            <a:avLst/>
          </a:prstGeom>
          <a:noFill/>
          <a:ln>
            <a:noFill/>
          </a:ln>
        </p:spPr>
        <p:txBody>
          <a:bodyPr anchorCtr="0" anchor="t" bIns="0" lIns="0" spcFirstLastPara="1" rIns="0" wrap="square" tIns="11425">
            <a:spAutoFit/>
          </a:bodyPr>
          <a:lstStyle/>
          <a:p>
            <a:pPr indent="0" lvl="0" marL="0" rtl="0" algn="l">
              <a:spcBef>
                <a:spcPts val="0"/>
              </a:spcBef>
              <a:spcAft>
                <a:spcPts val="0"/>
              </a:spcAft>
              <a:buSzPts val="1300"/>
              <a:buNone/>
            </a:pPr>
            <a:r>
              <a:rPr lang="en-US" sz="2200">
                <a:solidFill>
                  <a:srgbClr val="24467D"/>
                </a:solidFill>
              </a:rPr>
              <a:t>Lasso Regression: alpha = 0.01</a:t>
            </a:r>
            <a:endParaRPr sz="2200">
              <a:solidFill>
                <a:srgbClr val="24467D"/>
              </a:solidFill>
            </a:endParaRPr>
          </a:p>
        </p:txBody>
      </p:sp>
      <p:pic>
        <p:nvPicPr>
          <p:cNvPr id="1755" name="Google Shape;1755;g21953eb5a11_0_1200"/>
          <p:cNvPicPr preferRelativeResize="0"/>
          <p:nvPr/>
        </p:nvPicPr>
        <p:blipFill rotWithShape="1">
          <a:blip r:embed="rId3">
            <a:alphaModFix/>
          </a:blip>
          <a:srcRect b="0" l="0" r="0" t="0"/>
          <a:stretch/>
        </p:blipFill>
        <p:spPr>
          <a:xfrm>
            <a:off x="8503919" y="375772"/>
            <a:ext cx="217842" cy="108781"/>
          </a:xfrm>
          <a:prstGeom prst="rect">
            <a:avLst/>
          </a:prstGeom>
          <a:noFill/>
          <a:ln>
            <a:noFill/>
          </a:ln>
        </p:spPr>
      </p:pic>
      <p:sp>
        <p:nvSpPr>
          <p:cNvPr id="1756" name="Google Shape;1756;g21953eb5a11_0_1200"/>
          <p:cNvSpPr/>
          <p:nvPr/>
        </p:nvSpPr>
        <p:spPr>
          <a:xfrm>
            <a:off x="0" y="0"/>
            <a:ext cx="9153144" cy="158590"/>
          </a:xfrm>
          <a:custGeom>
            <a:rect b="b" l="l" r="r" t="t"/>
            <a:pathLst>
              <a:path extrusionOk="0" h="179705" w="10058400">
                <a:moveTo>
                  <a:pt x="0" y="179324"/>
                </a:moveTo>
                <a:lnTo>
                  <a:pt x="10058400" y="179324"/>
                </a:lnTo>
                <a:lnTo>
                  <a:pt x="10058400" y="0"/>
                </a:lnTo>
                <a:lnTo>
                  <a:pt x="0" y="0"/>
                </a:lnTo>
                <a:lnTo>
                  <a:pt x="0" y="179324"/>
                </a:lnTo>
                <a:close/>
              </a:path>
            </a:pathLst>
          </a:custGeom>
          <a:solidFill>
            <a:srgbClr val="29B5E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600"/>
          </a:p>
        </p:txBody>
      </p:sp>
      <p:sp>
        <p:nvSpPr>
          <p:cNvPr id="1757" name="Google Shape;1757;g21953eb5a11_0_1200"/>
          <p:cNvSpPr txBox="1"/>
          <p:nvPr/>
        </p:nvSpPr>
        <p:spPr>
          <a:xfrm>
            <a:off x="288886" y="712952"/>
            <a:ext cx="8244300" cy="397200"/>
          </a:xfrm>
          <a:prstGeom prst="rect">
            <a:avLst/>
          </a:prstGeom>
          <a:noFill/>
          <a:ln>
            <a:noFill/>
          </a:ln>
        </p:spPr>
        <p:txBody>
          <a:bodyPr anchorCtr="0" anchor="t" bIns="82300" lIns="82300" spcFirstLastPara="1" rIns="82300" wrap="square" tIns="82300">
            <a:spAutoFit/>
          </a:bodyPr>
          <a:lstStyle/>
          <a:p>
            <a:pPr indent="0" lvl="0" marL="0" rtl="0" algn="l">
              <a:spcBef>
                <a:spcPts val="0"/>
              </a:spcBef>
              <a:spcAft>
                <a:spcPts val="0"/>
              </a:spcAft>
              <a:buNone/>
            </a:pPr>
            <a:r>
              <a:t/>
            </a:r>
            <a:endParaRPr sz="1500">
              <a:solidFill>
                <a:srgbClr val="444444"/>
              </a:solidFill>
              <a:latin typeface="Gill Sans"/>
              <a:ea typeface="Gill Sans"/>
              <a:cs typeface="Gill Sans"/>
              <a:sym typeface="Gill Sans"/>
            </a:endParaRPr>
          </a:p>
        </p:txBody>
      </p:sp>
      <p:sp>
        <p:nvSpPr>
          <p:cNvPr id="1758" name="Google Shape;1758;g21953eb5a11_0_1200"/>
          <p:cNvSpPr txBox="1"/>
          <p:nvPr>
            <p:ph type="title"/>
          </p:nvPr>
        </p:nvSpPr>
        <p:spPr>
          <a:xfrm>
            <a:off x="288897" y="3478306"/>
            <a:ext cx="8335800" cy="350100"/>
          </a:xfrm>
          <a:prstGeom prst="rect">
            <a:avLst/>
          </a:prstGeom>
          <a:noFill/>
          <a:ln>
            <a:noFill/>
          </a:ln>
        </p:spPr>
        <p:txBody>
          <a:bodyPr anchorCtr="0" anchor="t" bIns="0" lIns="0" spcFirstLastPara="1" rIns="0" wrap="square" tIns="11425">
            <a:spAutoFit/>
          </a:bodyPr>
          <a:lstStyle/>
          <a:p>
            <a:pPr indent="0" lvl="0" marL="0" rtl="0" algn="l">
              <a:spcBef>
                <a:spcPts val="0"/>
              </a:spcBef>
              <a:spcAft>
                <a:spcPts val="0"/>
              </a:spcAft>
              <a:buSzPts val="1300"/>
              <a:buNone/>
            </a:pPr>
            <a:r>
              <a:rPr lang="en-US" sz="2200">
                <a:solidFill>
                  <a:srgbClr val="24467D"/>
                </a:solidFill>
              </a:rPr>
              <a:t>Elastic Net Regression: alpha = 0.1, l1 ratio = 0.1</a:t>
            </a:r>
            <a:endParaRPr sz="2200">
              <a:solidFill>
                <a:srgbClr val="24467D"/>
              </a:solidFill>
            </a:endParaRPr>
          </a:p>
        </p:txBody>
      </p:sp>
      <p:sp>
        <p:nvSpPr>
          <p:cNvPr id="1759" name="Google Shape;1759;g21953eb5a11_0_1200"/>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sp>
        <p:nvSpPr>
          <p:cNvPr id="1760" name="Google Shape;1760;g21953eb5a11_0_1200"/>
          <p:cNvSpPr txBox="1"/>
          <p:nvPr>
            <p:ph idx="12" type="sldNum"/>
          </p:nvPr>
        </p:nvSpPr>
        <p:spPr>
          <a:xfrm>
            <a:off x="8009501" y="6482075"/>
            <a:ext cx="9213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b="0">
              <a:solidFill>
                <a:srgbClr val="A1A0A0"/>
              </a:solidFill>
              <a:latin typeface="Lucida Sans"/>
              <a:ea typeface="Lucida Sans"/>
              <a:cs typeface="Lucida Sans"/>
              <a:sym typeface="Lucida Sans"/>
            </a:endParaRPr>
          </a:p>
        </p:txBody>
      </p:sp>
      <p:pic>
        <p:nvPicPr>
          <p:cNvPr id="1761" name="Google Shape;1761;g21953eb5a11_0_1200"/>
          <p:cNvPicPr preferRelativeResize="0"/>
          <p:nvPr/>
        </p:nvPicPr>
        <p:blipFill>
          <a:blip r:embed="rId4">
            <a:alphaModFix/>
          </a:blip>
          <a:stretch>
            <a:fillRect/>
          </a:stretch>
        </p:blipFill>
        <p:spPr>
          <a:xfrm>
            <a:off x="304800" y="894725"/>
            <a:ext cx="8679140" cy="2431175"/>
          </a:xfrm>
          <a:prstGeom prst="rect">
            <a:avLst/>
          </a:prstGeom>
          <a:noFill/>
          <a:ln>
            <a:noFill/>
          </a:ln>
        </p:spPr>
      </p:pic>
      <p:pic>
        <p:nvPicPr>
          <p:cNvPr id="1762" name="Google Shape;1762;g21953eb5a11_0_1200"/>
          <p:cNvPicPr preferRelativeResize="0"/>
          <p:nvPr/>
        </p:nvPicPr>
        <p:blipFill>
          <a:blip r:embed="rId5">
            <a:alphaModFix/>
          </a:blip>
          <a:stretch>
            <a:fillRect/>
          </a:stretch>
        </p:blipFill>
        <p:spPr>
          <a:xfrm>
            <a:off x="304800" y="3939643"/>
            <a:ext cx="8679150" cy="243119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66" name="Shape 1766"/>
        <p:cNvGrpSpPr/>
        <p:nvPr/>
      </p:nvGrpSpPr>
      <p:grpSpPr>
        <a:xfrm>
          <a:off x="0" y="0"/>
          <a:ext cx="0" cy="0"/>
          <a:chOff x="0" y="0"/>
          <a:chExt cx="0" cy="0"/>
        </a:xfrm>
      </p:grpSpPr>
      <p:sp>
        <p:nvSpPr>
          <p:cNvPr id="1767" name="Google Shape;1767;g21b45e5ba68_8_13"/>
          <p:cNvSpPr txBox="1"/>
          <p:nvPr>
            <p:ph type="title"/>
          </p:nvPr>
        </p:nvSpPr>
        <p:spPr>
          <a:xfrm>
            <a:off x="288897" y="336176"/>
            <a:ext cx="8335800" cy="396300"/>
          </a:xfrm>
          <a:prstGeom prst="rect">
            <a:avLst/>
          </a:prstGeom>
          <a:noFill/>
          <a:ln>
            <a:noFill/>
          </a:ln>
        </p:spPr>
        <p:txBody>
          <a:bodyPr anchorCtr="0" anchor="t" bIns="0" lIns="0" spcFirstLastPara="1" rIns="0" wrap="square" tIns="11425">
            <a:spAutoFit/>
          </a:bodyPr>
          <a:lstStyle/>
          <a:p>
            <a:pPr indent="0" lvl="0" marL="0" rtl="0" algn="l">
              <a:spcBef>
                <a:spcPts val="0"/>
              </a:spcBef>
              <a:spcAft>
                <a:spcPts val="0"/>
              </a:spcAft>
              <a:buSzPts val="1300"/>
              <a:buNone/>
            </a:pPr>
            <a:r>
              <a:rPr b="1" lang="en-US" sz="2500">
                <a:solidFill>
                  <a:srgbClr val="24467D"/>
                </a:solidFill>
              </a:rPr>
              <a:t>KNN (K-Nearest Neighbors </a:t>
            </a:r>
            <a:r>
              <a:rPr b="1" lang="en-US" sz="2500">
                <a:solidFill>
                  <a:srgbClr val="24467D"/>
                </a:solidFill>
              </a:rPr>
              <a:t>Algorithm</a:t>
            </a:r>
            <a:r>
              <a:rPr b="1" lang="en-US" sz="2500">
                <a:solidFill>
                  <a:srgbClr val="24467D"/>
                </a:solidFill>
              </a:rPr>
              <a:t>)</a:t>
            </a:r>
            <a:endParaRPr b="1" sz="2500">
              <a:solidFill>
                <a:srgbClr val="24467D"/>
              </a:solidFill>
            </a:endParaRPr>
          </a:p>
        </p:txBody>
      </p:sp>
      <p:pic>
        <p:nvPicPr>
          <p:cNvPr id="1768" name="Google Shape;1768;g21b45e5ba68_8_13"/>
          <p:cNvPicPr preferRelativeResize="0"/>
          <p:nvPr/>
        </p:nvPicPr>
        <p:blipFill rotWithShape="1">
          <a:blip r:embed="rId3">
            <a:alphaModFix/>
          </a:blip>
          <a:srcRect b="0" l="0" r="0" t="0"/>
          <a:stretch/>
        </p:blipFill>
        <p:spPr>
          <a:xfrm>
            <a:off x="8503919" y="375772"/>
            <a:ext cx="217842" cy="108781"/>
          </a:xfrm>
          <a:prstGeom prst="rect">
            <a:avLst/>
          </a:prstGeom>
          <a:noFill/>
          <a:ln>
            <a:noFill/>
          </a:ln>
        </p:spPr>
      </p:pic>
      <p:sp>
        <p:nvSpPr>
          <p:cNvPr id="1769" name="Google Shape;1769;g21b45e5ba68_8_13"/>
          <p:cNvSpPr/>
          <p:nvPr/>
        </p:nvSpPr>
        <p:spPr>
          <a:xfrm>
            <a:off x="0" y="0"/>
            <a:ext cx="9153144" cy="158590"/>
          </a:xfrm>
          <a:custGeom>
            <a:rect b="b" l="l" r="r" t="t"/>
            <a:pathLst>
              <a:path extrusionOk="0" h="179705" w="10058400">
                <a:moveTo>
                  <a:pt x="0" y="179324"/>
                </a:moveTo>
                <a:lnTo>
                  <a:pt x="10058400" y="179324"/>
                </a:lnTo>
                <a:lnTo>
                  <a:pt x="10058400" y="0"/>
                </a:lnTo>
                <a:lnTo>
                  <a:pt x="0" y="0"/>
                </a:lnTo>
                <a:lnTo>
                  <a:pt x="0" y="179324"/>
                </a:lnTo>
                <a:close/>
              </a:path>
            </a:pathLst>
          </a:custGeom>
          <a:solidFill>
            <a:srgbClr val="29B5E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600"/>
          </a:p>
        </p:txBody>
      </p:sp>
      <p:sp>
        <p:nvSpPr>
          <p:cNvPr id="1770" name="Google Shape;1770;g21b45e5ba68_8_13"/>
          <p:cNvSpPr/>
          <p:nvPr/>
        </p:nvSpPr>
        <p:spPr>
          <a:xfrm>
            <a:off x="0" y="3482148"/>
            <a:ext cx="9153144" cy="3377107"/>
          </a:xfrm>
          <a:custGeom>
            <a:rect b="b" l="l" r="r" t="t"/>
            <a:pathLst>
              <a:path extrusionOk="0" h="2849879" w="10058400">
                <a:moveTo>
                  <a:pt x="10058400" y="0"/>
                </a:moveTo>
                <a:lnTo>
                  <a:pt x="0" y="0"/>
                </a:lnTo>
                <a:lnTo>
                  <a:pt x="0" y="2849499"/>
                </a:lnTo>
                <a:lnTo>
                  <a:pt x="10058400" y="2849499"/>
                </a:lnTo>
                <a:lnTo>
                  <a:pt x="10058400" y="0"/>
                </a:lnTo>
                <a:close/>
              </a:path>
            </a:pathLst>
          </a:custGeom>
          <a:solidFill>
            <a:srgbClr val="24467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600"/>
          </a:p>
        </p:txBody>
      </p:sp>
      <p:sp>
        <p:nvSpPr>
          <p:cNvPr id="1771" name="Google Shape;1771;g21b45e5ba68_8_13"/>
          <p:cNvSpPr txBox="1"/>
          <p:nvPr/>
        </p:nvSpPr>
        <p:spPr>
          <a:xfrm>
            <a:off x="288900" y="854200"/>
            <a:ext cx="4105500" cy="2567400"/>
          </a:xfrm>
          <a:prstGeom prst="rect">
            <a:avLst/>
          </a:prstGeom>
          <a:noFill/>
          <a:ln>
            <a:noFill/>
          </a:ln>
        </p:spPr>
        <p:txBody>
          <a:bodyPr anchorCtr="0" anchor="t" bIns="82300" lIns="82300" spcFirstLastPara="1" rIns="82300" wrap="square" tIns="82300">
            <a:spAutoFit/>
          </a:bodyPr>
          <a:lstStyle/>
          <a:p>
            <a:pPr indent="0" lvl="0" marL="0" rtl="0" algn="l">
              <a:spcBef>
                <a:spcPts val="0"/>
              </a:spcBef>
              <a:spcAft>
                <a:spcPts val="0"/>
              </a:spcAft>
              <a:buClr>
                <a:schemeClr val="dk1"/>
              </a:buClr>
              <a:buSzPts val="1000"/>
              <a:buFont typeface="Arial"/>
              <a:buNone/>
            </a:pPr>
            <a:r>
              <a:rPr b="1" lang="en-US" sz="2000">
                <a:solidFill>
                  <a:srgbClr val="444444"/>
                </a:solidFill>
              </a:rPr>
              <a:t>Overview</a:t>
            </a:r>
            <a:endParaRPr b="1" sz="2000">
              <a:solidFill>
                <a:srgbClr val="444444"/>
              </a:solidFill>
            </a:endParaRPr>
          </a:p>
          <a:p>
            <a:pPr indent="-355600" lvl="0" marL="457200" rtl="0" algn="l">
              <a:spcBef>
                <a:spcPts val="0"/>
              </a:spcBef>
              <a:spcAft>
                <a:spcPts val="0"/>
              </a:spcAft>
              <a:buClr>
                <a:srgbClr val="444444"/>
              </a:buClr>
              <a:buSzPts val="2000"/>
              <a:buChar char="-"/>
            </a:pPr>
            <a:r>
              <a:rPr lang="en-US" sz="2000">
                <a:solidFill>
                  <a:srgbClr val="444444"/>
                </a:solidFill>
              </a:rPr>
              <a:t>On-parametric, supervised learning classifier</a:t>
            </a:r>
            <a:endParaRPr sz="2000">
              <a:solidFill>
                <a:srgbClr val="444444"/>
              </a:solidFill>
            </a:endParaRPr>
          </a:p>
          <a:p>
            <a:pPr indent="-355600" lvl="0" marL="457200" rtl="0" algn="l">
              <a:spcBef>
                <a:spcPts val="0"/>
              </a:spcBef>
              <a:spcAft>
                <a:spcPts val="0"/>
              </a:spcAft>
              <a:buClr>
                <a:srgbClr val="444444"/>
              </a:buClr>
              <a:buSzPts val="2000"/>
              <a:buChar char="-"/>
            </a:pPr>
            <a:r>
              <a:rPr lang="en-US" sz="2000">
                <a:solidFill>
                  <a:srgbClr val="444444"/>
                </a:solidFill>
              </a:rPr>
              <a:t>Make classifications or predictions about the grouping of an individual data point</a:t>
            </a:r>
            <a:endParaRPr sz="2000">
              <a:solidFill>
                <a:srgbClr val="444444"/>
              </a:solidFill>
            </a:endParaRPr>
          </a:p>
          <a:p>
            <a:pPr indent="0" lvl="0" marL="0" rtl="0" algn="l">
              <a:spcBef>
                <a:spcPts val="0"/>
              </a:spcBef>
              <a:spcAft>
                <a:spcPts val="0"/>
              </a:spcAft>
              <a:buNone/>
            </a:pPr>
            <a:r>
              <a:t/>
            </a:r>
            <a:endParaRPr b="1" sz="1800">
              <a:solidFill>
                <a:srgbClr val="444444"/>
              </a:solidFill>
            </a:endParaRPr>
          </a:p>
          <a:p>
            <a:pPr indent="0" lvl="0" marL="0" rtl="0" algn="l">
              <a:spcBef>
                <a:spcPts val="0"/>
              </a:spcBef>
              <a:spcAft>
                <a:spcPts val="0"/>
              </a:spcAft>
              <a:buNone/>
            </a:pPr>
            <a:r>
              <a:t/>
            </a:r>
            <a:endParaRPr sz="1800">
              <a:solidFill>
                <a:srgbClr val="444444"/>
              </a:solidFill>
            </a:endParaRPr>
          </a:p>
        </p:txBody>
      </p:sp>
      <p:sp>
        <p:nvSpPr>
          <p:cNvPr id="1772" name="Google Shape;1772;g21b45e5ba68_8_13"/>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sp>
        <p:nvSpPr>
          <p:cNvPr id="1773" name="Google Shape;1773;g21b45e5ba68_8_13"/>
          <p:cNvSpPr txBox="1"/>
          <p:nvPr/>
        </p:nvSpPr>
        <p:spPr>
          <a:xfrm>
            <a:off x="288900" y="3799750"/>
            <a:ext cx="3413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800">
              <a:solidFill>
                <a:schemeClr val="lt2"/>
              </a:solidFill>
            </a:endParaRPr>
          </a:p>
        </p:txBody>
      </p:sp>
      <p:pic>
        <p:nvPicPr>
          <p:cNvPr id="1774" name="Google Shape;1774;g21b45e5ba68_8_13"/>
          <p:cNvPicPr preferRelativeResize="0"/>
          <p:nvPr/>
        </p:nvPicPr>
        <p:blipFill>
          <a:blip r:embed="rId4">
            <a:alphaModFix/>
          </a:blip>
          <a:stretch>
            <a:fillRect/>
          </a:stretch>
        </p:blipFill>
        <p:spPr>
          <a:xfrm>
            <a:off x="609600" y="3764363"/>
            <a:ext cx="7924800" cy="2498257"/>
          </a:xfrm>
          <a:prstGeom prst="rect">
            <a:avLst/>
          </a:prstGeom>
          <a:noFill/>
          <a:ln>
            <a:noFill/>
          </a:ln>
        </p:spPr>
      </p:pic>
      <p:sp>
        <p:nvSpPr>
          <p:cNvPr id="1775" name="Google Shape;1775;g21b45e5ba68_8_13"/>
          <p:cNvSpPr txBox="1"/>
          <p:nvPr/>
        </p:nvSpPr>
        <p:spPr>
          <a:xfrm>
            <a:off x="4825300" y="823600"/>
            <a:ext cx="4105500" cy="2567400"/>
          </a:xfrm>
          <a:prstGeom prst="rect">
            <a:avLst/>
          </a:prstGeom>
          <a:noFill/>
          <a:ln>
            <a:noFill/>
          </a:ln>
        </p:spPr>
        <p:txBody>
          <a:bodyPr anchorCtr="0" anchor="t" bIns="82300" lIns="82300" spcFirstLastPara="1" rIns="82300" wrap="square" tIns="82300">
            <a:spAutoFit/>
          </a:bodyPr>
          <a:lstStyle/>
          <a:p>
            <a:pPr indent="0" lvl="0" marL="0" rtl="0" algn="l">
              <a:spcBef>
                <a:spcPts val="0"/>
              </a:spcBef>
              <a:spcAft>
                <a:spcPts val="0"/>
              </a:spcAft>
              <a:buClr>
                <a:schemeClr val="dk1"/>
              </a:buClr>
              <a:buSzPts val="1000"/>
              <a:buFont typeface="Arial"/>
              <a:buNone/>
            </a:pPr>
            <a:r>
              <a:rPr b="1" lang="en-US" sz="2000">
                <a:solidFill>
                  <a:srgbClr val="444444"/>
                </a:solidFill>
              </a:rPr>
              <a:t>Why KNN?</a:t>
            </a:r>
            <a:endParaRPr b="1" sz="2000">
              <a:solidFill>
                <a:srgbClr val="444444"/>
              </a:solidFill>
            </a:endParaRPr>
          </a:p>
          <a:p>
            <a:pPr indent="-355600" lvl="0" marL="457200" rtl="0" algn="l">
              <a:spcBef>
                <a:spcPts val="0"/>
              </a:spcBef>
              <a:spcAft>
                <a:spcPts val="0"/>
              </a:spcAft>
              <a:buClr>
                <a:srgbClr val="444444"/>
              </a:buClr>
              <a:buSzPts val="2000"/>
              <a:buChar char="-"/>
            </a:pPr>
            <a:r>
              <a:rPr lang="en-US" sz="2000">
                <a:solidFill>
                  <a:srgbClr val="444444"/>
                </a:solidFill>
              </a:rPr>
              <a:t>Simplicity</a:t>
            </a:r>
            <a:endParaRPr sz="2000">
              <a:solidFill>
                <a:srgbClr val="444444"/>
              </a:solidFill>
            </a:endParaRPr>
          </a:p>
          <a:p>
            <a:pPr indent="-355600" lvl="0" marL="457200" rtl="0" algn="l">
              <a:spcBef>
                <a:spcPts val="0"/>
              </a:spcBef>
              <a:spcAft>
                <a:spcPts val="0"/>
              </a:spcAft>
              <a:buClr>
                <a:srgbClr val="444444"/>
              </a:buClr>
              <a:buSzPts val="2000"/>
              <a:buChar char="-"/>
            </a:pPr>
            <a:r>
              <a:rPr lang="en-US" sz="2000">
                <a:solidFill>
                  <a:srgbClr val="444444"/>
                </a:solidFill>
              </a:rPr>
              <a:t>Versatility</a:t>
            </a:r>
            <a:endParaRPr sz="2000">
              <a:solidFill>
                <a:srgbClr val="444444"/>
              </a:solidFill>
            </a:endParaRPr>
          </a:p>
          <a:p>
            <a:pPr indent="-355600" lvl="0" marL="457200" rtl="0" algn="l">
              <a:spcBef>
                <a:spcPts val="0"/>
              </a:spcBef>
              <a:spcAft>
                <a:spcPts val="0"/>
              </a:spcAft>
              <a:buClr>
                <a:srgbClr val="444444"/>
              </a:buClr>
              <a:buSzPts val="2000"/>
              <a:buChar char="-"/>
            </a:pPr>
            <a:r>
              <a:rPr lang="en-US" sz="2000">
                <a:solidFill>
                  <a:srgbClr val="444444"/>
                </a:solidFill>
              </a:rPr>
              <a:t>Robustness</a:t>
            </a:r>
            <a:endParaRPr sz="2000">
              <a:solidFill>
                <a:srgbClr val="444444"/>
              </a:solidFill>
            </a:endParaRPr>
          </a:p>
          <a:p>
            <a:pPr indent="-355600" lvl="0" marL="457200" rtl="0" algn="l">
              <a:spcBef>
                <a:spcPts val="0"/>
              </a:spcBef>
              <a:spcAft>
                <a:spcPts val="0"/>
              </a:spcAft>
              <a:buClr>
                <a:srgbClr val="444444"/>
              </a:buClr>
              <a:buSzPts val="2000"/>
              <a:buChar char="-"/>
            </a:pPr>
            <a:r>
              <a:rPr lang="en-US" sz="2000">
                <a:solidFill>
                  <a:srgbClr val="444444"/>
                </a:solidFill>
              </a:rPr>
              <a:t>Interpretability</a:t>
            </a:r>
            <a:endParaRPr sz="2000">
              <a:solidFill>
                <a:srgbClr val="444444"/>
              </a:solidFill>
            </a:endParaRPr>
          </a:p>
          <a:p>
            <a:pPr indent="-355600" lvl="0" marL="457200" rtl="0" algn="l">
              <a:spcBef>
                <a:spcPts val="0"/>
              </a:spcBef>
              <a:spcAft>
                <a:spcPts val="0"/>
              </a:spcAft>
              <a:buClr>
                <a:srgbClr val="444444"/>
              </a:buClr>
              <a:buSzPts val="2000"/>
              <a:buChar char="-"/>
            </a:pPr>
            <a:r>
              <a:rPr lang="en-US" sz="2000">
                <a:solidFill>
                  <a:srgbClr val="444444"/>
                </a:solidFill>
              </a:rPr>
              <a:t>Effectiveness</a:t>
            </a:r>
            <a:endParaRPr sz="2000">
              <a:solidFill>
                <a:srgbClr val="444444"/>
              </a:solidFill>
            </a:endParaRPr>
          </a:p>
          <a:p>
            <a:pPr indent="0" lvl="0" marL="0" rtl="0" algn="l">
              <a:spcBef>
                <a:spcPts val="0"/>
              </a:spcBef>
              <a:spcAft>
                <a:spcPts val="0"/>
              </a:spcAft>
              <a:buNone/>
            </a:pPr>
            <a:r>
              <a:t/>
            </a:r>
            <a:endParaRPr b="1" sz="1800">
              <a:solidFill>
                <a:srgbClr val="444444"/>
              </a:solidFill>
            </a:endParaRPr>
          </a:p>
          <a:p>
            <a:pPr indent="0" lvl="0" marL="0" rtl="0" algn="l">
              <a:spcBef>
                <a:spcPts val="0"/>
              </a:spcBef>
              <a:spcAft>
                <a:spcPts val="0"/>
              </a:spcAft>
              <a:buNone/>
            </a:pPr>
            <a:r>
              <a:t/>
            </a:r>
            <a:endParaRPr sz="1800">
              <a:solidFill>
                <a:srgbClr val="444444"/>
              </a:solidFill>
            </a:endParaRPr>
          </a:p>
        </p:txBody>
      </p:sp>
      <p:sp>
        <p:nvSpPr>
          <p:cNvPr id="1776" name="Google Shape;1776;g21b45e5ba68_8_13"/>
          <p:cNvSpPr txBox="1"/>
          <p:nvPr>
            <p:ph idx="12" type="sldNum"/>
          </p:nvPr>
        </p:nvSpPr>
        <p:spPr>
          <a:xfrm>
            <a:off x="8009501" y="6482075"/>
            <a:ext cx="9213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b="0">
              <a:solidFill>
                <a:srgbClr val="A1A0A0"/>
              </a:solidFill>
              <a:latin typeface="Lucida Sans"/>
              <a:ea typeface="Lucida Sans"/>
              <a:cs typeface="Lucida Sans"/>
              <a:sym typeface="Lucida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0" name="Shape 1780"/>
        <p:cNvGrpSpPr/>
        <p:nvPr/>
      </p:nvGrpSpPr>
      <p:grpSpPr>
        <a:xfrm>
          <a:off x="0" y="0"/>
          <a:ext cx="0" cy="0"/>
          <a:chOff x="0" y="0"/>
          <a:chExt cx="0" cy="0"/>
        </a:xfrm>
      </p:grpSpPr>
      <p:sp>
        <p:nvSpPr>
          <p:cNvPr id="1781" name="Google Shape;1781;g21a26d0088d_1_173"/>
          <p:cNvSpPr txBox="1"/>
          <p:nvPr>
            <p:ph type="title"/>
          </p:nvPr>
        </p:nvSpPr>
        <p:spPr>
          <a:xfrm>
            <a:off x="1143007" y="207975"/>
            <a:ext cx="7436700" cy="629700"/>
          </a:xfrm>
          <a:prstGeom prst="rect">
            <a:avLst/>
          </a:prstGeom>
          <a:noFill/>
          <a:ln>
            <a:noFill/>
          </a:ln>
        </p:spPr>
        <p:txBody>
          <a:bodyPr anchorCtr="0" anchor="t" bIns="0" lIns="0" spcFirstLastPara="1" rIns="0" wrap="square" tIns="318675">
            <a:spAutoFit/>
          </a:bodyPr>
          <a:lstStyle/>
          <a:p>
            <a:pPr indent="0" lvl="0" marL="0" rtl="0" algn="l">
              <a:lnSpc>
                <a:spcPct val="100000"/>
              </a:lnSpc>
              <a:spcBef>
                <a:spcPts val="0"/>
              </a:spcBef>
              <a:spcAft>
                <a:spcPts val="0"/>
              </a:spcAft>
              <a:buSzPts val="1400"/>
              <a:buNone/>
            </a:pPr>
            <a:r>
              <a:rPr b="1" lang="en-US"/>
              <a:t>KNN</a:t>
            </a:r>
            <a:r>
              <a:rPr b="1" lang="en-US">
                <a:solidFill>
                  <a:srgbClr val="7E7E7E"/>
                </a:solidFill>
              </a:rPr>
              <a:t> (</a:t>
            </a:r>
            <a:r>
              <a:rPr b="1" lang="en-US"/>
              <a:t>K-Nearest Neighbors Algorithm</a:t>
            </a:r>
            <a:r>
              <a:rPr b="1" lang="en-US">
                <a:solidFill>
                  <a:srgbClr val="7E7E7E"/>
                </a:solidFill>
              </a:rPr>
              <a:t>)</a:t>
            </a:r>
            <a:endParaRPr b="1">
              <a:solidFill>
                <a:srgbClr val="7E7E7E"/>
              </a:solidFill>
            </a:endParaRPr>
          </a:p>
        </p:txBody>
      </p:sp>
      <p:sp>
        <p:nvSpPr>
          <p:cNvPr id="1782" name="Google Shape;1782;g21a26d0088d_1_173"/>
          <p:cNvSpPr/>
          <p:nvPr/>
        </p:nvSpPr>
        <p:spPr>
          <a:xfrm>
            <a:off x="1143000" y="914400"/>
            <a:ext cx="7674609" cy="0"/>
          </a:xfrm>
          <a:custGeom>
            <a:rect b="b" l="l" r="r" t="t"/>
            <a:pathLst>
              <a:path extrusionOk="0" h="120000" w="7674609">
                <a:moveTo>
                  <a:pt x="0" y="0"/>
                </a:moveTo>
                <a:lnTo>
                  <a:pt x="7674483" y="0"/>
                </a:lnTo>
              </a:path>
            </a:pathLst>
          </a:custGeom>
          <a:noFill/>
          <a:ln cap="flat" cmpd="sng" w="12700">
            <a:solidFill>
              <a:srgbClr val="87BC45"/>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83" name="Google Shape;1783;g21a26d0088d_1_173"/>
          <p:cNvSpPr txBox="1"/>
          <p:nvPr/>
        </p:nvSpPr>
        <p:spPr>
          <a:xfrm>
            <a:off x="1143000" y="991125"/>
            <a:ext cx="7674600" cy="27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US"/>
              <a:t>Definition: </a:t>
            </a:r>
            <a:endParaRPr b="1"/>
          </a:p>
          <a:p>
            <a:pPr indent="457200" lvl="0" marL="0" marR="0" rtl="0" algn="l">
              <a:lnSpc>
                <a:spcPct val="100000"/>
              </a:lnSpc>
              <a:spcBef>
                <a:spcPts val="0"/>
              </a:spcBef>
              <a:spcAft>
                <a:spcPts val="0"/>
              </a:spcAft>
              <a:buClr>
                <a:srgbClr val="000000"/>
              </a:buClr>
              <a:buSzPts val="1400"/>
              <a:buFont typeface="Arial"/>
              <a:buNone/>
            </a:pPr>
            <a:r>
              <a:rPr lang="en-US"/>
              <a:t>The k-nearest neighbors algorithm, also known as KNN or k-NN, is a non-parametric, supervised learning classifier, which uses proximity to make classifications or predictions about the grouping of an individual data point. While it can be used for either regression or classification problems, it is typically used as a classification algorithm, working off the assumption that similar points can be found near one another.</a:t>
            </a:r>
            <a:endParaRPr/>
          </a:p>
          <a:p>
            <a:pPr indent="457200" lvl="0" marL="0" marR="0" rtl="0" algn="l">
              <a:lnSpc>
                <a:spcPct val="100000"/>
              </a:lnSpc>
              <a:spcBef>
                <a:spcPts val="0"/>
              </a:spcBef>
              <a:spcAft>
                <a:spcPts val="0"/>
              </a:spcAft>
              <a:buClr>
                <a:srgbClr val="000000"/>
              </a:buClr>
              <a:buSzPts val="1400"/>
              <a:buFont typeface="Arial"/>
              <a:buNone/>
            </a:pPr>
            <a:r>
              <a:rPr lang="en-US"/>
              <a:t>For classification problems, a class label is assigned on the basis of a majority vote—i.e. the label that is most frequently represented around a given data point is used. While this is technically considered “plurality voting”, the term, “majority vote” is more commonly used in literature. The distinction between these terminologies is that “majority voting” technically requires a majority of greater than 50%, which primarily works when there are only two categories.</a:t>
            </a:r>
            <a:endParaRPr/>
          </a:p>
        </p:txBody>
      </p:sp>
      <p:sp>
        <p:nvSpPr>
          <p:cNvPr id="1784" name="Google Shape;1784;g21a26d0088d_1_173"/>
          <p:cNvSpPr/>
          <p:nvPr/>
        </p:nvSpPr>
        <p:spPr>
          <a:xfrm>
            <a:off x="0" y="0"/>
            <a:ext cx="9144000" cy="0"/>
          </a:xfrm>
          <a:prstGeom prst="rect">
            <a:avLst/>
          </a:pr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85" name="Google Shape;1785;g21a26d0088d_1_173"/>
          <p:cNvSpPr/>
          <p:nvPr/>
        </p:nvSpPr>
        <p:spPr>
          <a:xfrm>
            <a:off x="152400" y="152400"/>
            <a:ext cx="9144000" cy="0"/>
          </a:xfrm>
          <a:prstGeom prst="rect">
            <a:avLst/>
          </a:pr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86" name="Google Shape;1786;g21a26d0088d_1_173"/>
          <p:cNvSpPr/>
          <p:nvPr/>
        </p:nvSpPr>
        <p:spPr>
          <a:xfrm>
            <a:off x="304800" y="304800"/>
            <a:ext cx="9144000" cy="0"/>
          </a:xfrm>
          <a:prstGeom prst="rect">
            <a:avLst/>
          </a:pr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787" name="Google Shape;1787;g21a26d0088d_1_173"/>
          <p:cNvPicPr preferRelativeResize="0"/>
          <p:nvPr/>
        </p:nvPicPr>
        <p:blipFill>
          <a:blip r:embed="rId3">
            <a:alphaModFix/>
          </a:blip>
          <a:stretch>
            <a:fillRect/>
          </a:stretch>
        </p:blipFill>
        <p:spPr>
          <a:xfrm>
            <a:off x="1066800" y="3914025"/>
            <a:ext cx="7924800" cy="2498257"/>
          </a:xfrm>
          <a:prstGeom prst="rect">
            <a:avLst/>
          </a:prstGeom>
          <a:noFill/>
          <a:ln>
            <a:noFill/>
          </a:ln>
        </p:spPr>
      </p:pic>
      <p:sp>
        <p:nvSpPr>
          <p:cNvPr id="1788" name="Google Shape;1788;g21a26d0088d_1_173"/>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sp>
        <p:nvSpPr>
          <p:cNvPr id="1789" name="Google Shape;1789;g21a26d0088d_1_173"/>
          <p:cNvSpPr txBox="1"/>
          <p:nvPr>
            <p:ph idx="12" type="sldNum"/>
          </p:nvPr>
        </p:nvSpPr>
        <p:spPr>
          <a:xfrm>
            <a:off x="8009501" y="6482075"/>
            <a:ext cx="9213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b="0">
              <a:solidFill>
                <a:srgbClr val="A1A0A0"/>
              </a:solidFill>
              <a:latin typeface="Lucida Sans"/>
              <a:ea typeface="Lucida Sans"/>
              <a:cs typeface="Lucida Sans"/>
              <a:sym typeface="Lucida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5" name="Shape 245"/>
        <p:cNvGrpSpPr/>
        <p:nvPr/>
      </p:nvGrpSpPr>
      <p:grpSpPr>
        <a:xfrm>
          <a:off x="0" y="0"/>
          <a:ext cx="0" cy="0"/>
          <a:chOff x="0" y="0"/>
          <a:chExt cx="0" cy="0"/>
        </a:xfrm>
      </p:grpSpPr>
      <p:sp>
        <p:nvSpPr>
          <p:cNvPr id="246" name="Google Shape;246;g21a6362f813_10_194"/>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rtl="0" algn="l">
              <a:lnSpc>
                <a:spcPct val="100000"/>
              </a:lnSpc>
              <a:spcBef>
                <a:spcPts val="0"/>
              </a:spcBef>
              <a:spcAft>
                <a:spcPts val="0"/>
              </a:spcAft>
              <a:buNone/>
            </a:pPr>
            <a:r>
              <a:rPr lang="en-US"/>
              <a:t>Mortgage Climate Risk Report</a:t>
            </a:r>
            <a:endParaRPr/>
          </a:p>
        </p:txBody>
      </p:sp>
      <p:sp>
        <p:nvSpPr>
          <p:cNvPr id="247" name="Google Shape;247;g21a6362f813_10_194"/>
          <p:cNvSpPr txBox="1"/>
          <p:nvPr>
            <p:ph idx="12" type="sldNum"/>
          </p:nvPr>
        </p:nvSpPr>
        <p:spPr>
          <a:xfrm>
            <a:off x="8009493" y="6482074"/>
            <a:ext cx="765600" cy="143700"/>
          </a:xfrm>
          <a:prstGeom prst="rect">
            <a:avLst/>
          </a:prstGeom>
          <a:noFill/>
          <a:ln>
            <a:noFill/>
          </a:ln>
        </p:spPr>
        <p:txBody>
          <a:bodyPr anchorCtr="0" anchor="t" bIns="0" lIns="0" spcFirstLastPara="1" rIns="0" wrap="square" tIns="5125">
            <a:spAutoFit/>
          </a:bodyPr>
          <a:lstStyle/>
          <a:p>
            <a:pPr indent="0" lvl="0" marL="12700" rtl="0" algn="l">
              <a:lnSpc>
                <a:spcPct val="100000"/>
              </a:lnSpc>
              <a:spcBef>
                <a:spcPts val="0"/>
              </a:spcBef>
              <a:spcAft>
                <a:spcPts val="0"/>
              </a:spcAft>
              <a:buNone/>
            </a:pPr>
            <a:r>
              <a:rPr lang="en-US"/>
              <a:t>Mar 2023 | </a:t>
            </a:r>
            <a:fld id="{00000000-1234-1234-1234-123412341234}" type="slidenum">
              <a:rPr lang="en-US"/>
              <a:t>‹#›</a:t>
            </a:fld>
            <a:endParaRPr/>
          </a:p>
        </p:txBody>
      </p:sp>
      <p:grpSp>
        <p:nvGrpSpPr>
          <p:cNvPr id="248" name="Google Shape;248;g21a6362f813_10_194"/>
          <p:cNvGrpSpPr/>
          <p:nvPr/>
        </p:nvGrpSpPr>
        <p:grpSpPr>
          <a:xfrm>
            <a:off x="0" y="0"/>
            <a:ext cx="9144091" cy="484579"/>
            <a:chOff x="0" y="0"/>
            <a:chExt cx="10058400" cy="549160"/>
          </a:xfrm>
        </p:grpSpPr>
        <p:pic>
          <p:nvPicPr>
            <p:cNvPr id="249" name="Google Shape;249;g21a6362f813_10_194"/>
            <p:cNvPicPr preferRelativeResize="0"/>
            <p:nvPr/>
          </p:nvPicPr>
          <p:blipFill rotWithShape="1">
            <a:blip r:embed="rId3">
              <a:alphaModFix/>
            </a:blip>
            <a:srcRect b="0" l="0" r="0" t="0"/>
            <a:stretch/>
          </p:blipFill>
          <p:spPr>
            <a:xfrm>
              <a:off x="9354311" y="425875"/>
              <a:ext cx="246888" cy="123285"/>
            </a:xfrm>
            <a:prstGeom prst="rect">
              <a:avLst/>
            </a:prstGeom>
            <a:noFill/>
            <a:ln>
              <a:noFill/>
            </a:ln>
          </p:spPr>
        </p:pic>
        <p:sp>
          <p:nvSpPr>
            <p:cNvPr id="250" name="Google Shape;250;g21a6362f813_10_194"/>
            <p:cNvSpPr/>
            <p:nvPr/>
          </p:nvSpPr>
          <p:spPr>
            <a:xfrm>
              <a:off x="0" y="0"/>
              <a:ext cx="10058400" cy="179705"/>
            </a:xfrm>
            <a:custGeom>
              <a:rect b="b" l="l" r="r" t="t"/>
              <a:pathLst>
                <a:path extrusionOk="0" h="179705" w="10058400">
                  <a:moveTo>
                    <a:pt x="0" y="179324"/>
                  </a:moveTo>
                  <a:lnTo>
                    <a:pt x="10058400" y="179324"/>
                  </a:lnTo>
                  <a:lnTo>
                    <a:pt x="10058400" y="0"/>
                  </a:lnTo>
                  <a:lnTo>
                    <a:pt x="0" y="0"/>
                  </a:lnTo>
                  <a:lnTo>
                    <a:pt x="0" y="179324"/>
                  </a:lnTo>
                  <a:close/>
                </a:path>
              </a:pathLst>
            </a:custGeom>
            <a:solidFill>
              <a:srgbClr val="29B5E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300"/>
            </a:p>
          </p:txBody>
        </p:sp>
      </p:grpSp>
      <p:grpSp>
        <p:nvGrpSpPr>
          <p:cNvPr id="251" name="Google Shape;251;g21a6362f813_10_194"/>
          <p:cNvGrpSpPr/>
          <p:nvPr/>
        </p:nvGrpSpPr>
        <p:grpSpPr>
          <a:xfrm>
            <a:off x="698564" y="852996"/>
            <a:ext cx="7746858" cy="1025795"/>
            <a:chOff x="1276687" y="1664787"/>
            <a:chExt cx="5083240" cy="717992"/>
          </a:xfrm>
        </p:grpSpPr>
        <p:grpSp>
          <p:nvGrpSpPr>
            <p:cNvPr id="252" name="Google Shape;252;g21a6362f813_10_194"/>
            <p:cNvGrpSpPr/>
            <p:nvPr/>
          </p:nvGrpSpPr>
          <p:grpSpPr>
            <a:xfrm>
              <a:off x="1276687" y="1664787"/>
              <a:ext cx="5083240" cy="717992"/>
              <a:chOff x="1276687" y="1664787"/>
              <a:chExt cx="5083240" cy="717992"/>
            </a:xfrm>
          </p:grpSpPr>
          <p:sp>
            <p:nvSpPr>
              <p:cNvPr id="253" name="Google Shape;253;g21a6362f813_10_194"/>
              <p:cNvSpPr/>
              <p:nvPr/>
            </p:nvSpPr>
            <p:spPr>
              <a:xfrm>
                <a:off x="1276687" y="1673579"/>
                <a:ext cx="1409700" cy="709200"/>
              </a:xfrm>
              <a:prstGeom prst="rect">
                <a:avLst/>
              </a:prstGeom>
              <a:solidFill>
                <a:srgbClr val="96CA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g21a6362f813_10_194"/>
              <p:cNvSpPr/>
              <p:nvPr/>
            </p:nvSpPr>
            <p:spPr>
              <a:xfrm>
                <a:off x="2784227" y="1664787"/>
                <a:ext cx="3575700" cy="708900"/>
              </a:xfrm>
              <a:prstGeom prst="rect">
                <a:avLst/>
              </a:prstGeom>
              <a:solidFill>
                <a:srgbClr val="96CA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5" name="Google Shape;255;g21a6362f813_10_194"/>
            <p:cNvGrpSpPr/>
            <p:nvPr/>
          </p:nvGrpSpPr>
          <p:grpSpPr>
            <a:xfrm>
              <a:off x="1469201" y="1763032"/>
              <a:ext cx="4710407" cy="530400"/>
              <a:chOff x="1469201" y="1763032"/>
              <a:chExt cx="4710407" cy="530400"/>
            </a:xfrm>
          </p:grpSpPr>
          <p:sp>
            <p:nvSpPr>
              <p:cNvPr id="256" name="Google Shape;256;g21a6362f813_10_194"/>
              <p:cNvSpPr txBox="1"/>
              <p:nvPr/>
            </p:nvSpPr>
            <p:spPr>
              <a:xfrm>
                <a:off x="1469201" y="1831357"/>
                <a:ext cx="1024800" cy="361500"/>
              </a:xfrm>
              <a:prstGeom prst="rect">
                <a:avLst/>
              </a:prstGeom>
              <a:solidFill>
                <a:srgbClr val="96CA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en-US" sz="2000">
                    <a:solidFill>
                      <a:srgbClr val="24467D"/>
                    </a:solidFill>
                    <a:latin typeface="Fira Sans Extra Condensed Medium"/>
                    <a:ea typeface="Fira Sans Extra Condensed Medium"/>
                    <a:cs typeface="Fira Sans Extra Condensed Medium"/>
                    <a:sym typeface="Fira Sans Extra Condensed Medium"/>
                  </a:rPr>
                  <a:t>Data</a:t>
                </a:r>
                <a:endParaRPr b="0" i="0" sz="2000" u="none" cap="none" strike="noStrike">
                  <a:solidFill>
                    <a:srgbClr val="24467D"/>
                  </a:solidFill>
                  <a:latin typeface="Fira Sans Extra Condensed Medium"/>
                  <a:ea typeface="Fira Sans Extra Condensed Medium"/>
                  <a:cs typeface="Fira Sans Extra Condensed Medium"/>
                  <a:sym typeface="Fira Sans Extra Condensed Medium"/>
                </a:endParaRPr>
              </a:p>
            </p:txBody>
          </p:sp>
          <p:sp>
            <p:nvSpPr>
              <p:cNvPr id="257" name="Google Shape;257;g21a6362f813_10_194"/>
              <p:cNvSpPr txBox="1"/>
              <p:nvPr/>
            </p:nvSpPr>
            <p:spPr>
              <a:xfrm>
                <a:off x="2964508" y="1763032"/>
                <a:ext cx="3215100" cy="530400"/>
              </a:xfrm>
              <a:prstGeom prst="rect">
                <a:avLst/>
              </a:prstGeom>
              <a:solidFill>
                <a:srgbClr val="96CA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US" sz="1200">
                    <a:solidFill>
                      <a:srgbClr val="24467D"/>
                    </a:solidFill>
                    <a:latin typeface="Fira Sans"/>
                    <a:ea typeface="Fira Sans"/>
                    <a:cs typeface="Fira Sans"/>
                    <a:sym typeface="Fira Sans"/>
                  </a:rPr>
                  <a:t>Finalized over </a:t>
                </a:r>
                <a:r>
                  <a:rPr b="1" lang="en-US" sz="1600">
                    <a:solidFill>
                      <a:srgbClr val="24467D"/>
                    </a:solidFill>
                    <a:latin typeface="Fira Sans"/>
                    <a:ea typeface="Fira Sans"/>
                    <a:cs typeface="Fira Sans"/>
                    <a:sym typeface="Fira Sans"/>
                  </a:rPr>
                  <a:t>13 million</a:t>
                </a:r>
                <a:r>
                  <a:rPr lang="en-US" sz="1300">
                    <a:solidFill>
                      <a:srgbClr val="24467D"/>
                    </a:solidFill>
                    <a:latin typeface="Fira Sans"/>
                    <a:ea typeface="Fira Sans"/>
                    <a:cs typeface="Fira Sans"/>
                    <a:sym typeface="Fira Sans"/>
                  </a:rPr>
                  <a:t> </a:t>
                </a:r>
                <a:r>
                  <a:rPr lang="en-US" sz="1200">
                    <a:solidFill>
                      <a:srgbClr val="24467D"/>
                    </a:solidFill>
                    <a:latin typeface="Fira Sans"/>
                    <a:ea typeface="Fira Sans"/>
                    <a:cs typeface="Fira Sans"/>
                    <a:sym typeface="Fira Sans"/>
                  </a:rPr>
                  <a:t>useable mortgage data on climate risk, and used </a:t>
                </a:r>
                <a:r>
                  <a:rPr b="1" lang="en-US" sz="1600">
                    <a:solidFill>
                      <a:srgbClr val="24467D"/>
                    </a:solidFill>
                    <a:latin typeface="Fira Sans"/>
                    <a:ea typeface="Fira Sans"/>
                    <a:cs typeface="Fira Sans"/>
                    <a:sym typeface="Fira Sans"/>
                  </a:rPr>
                  <a:t>1 million</a:t>
                </a:r>
                <a:r>
                  <a:rPr lang="en-US" sz="1200">
                    <a:solidFill>
                      <a:srgbClr val="24467D"/>
                    </a:solidFill>
                    <a:latin typeface="Fira Sans"/>
                    <a:ea typeface="Fira Sans"/>
                    <a:cs typeface="Fira Sans"/>
                    <a:sym typeface="Fira Sans"/>
                  </a:rPr>
                  <a:t> observations for data analysis</a:t>
                </a:r>
                <a:endParaRPr b="0" i="0" sz="1200" u="none" cap="none" strike="noStrike">
                  <a:solidFill>
                    <a:srgbClr val="24467D"/>
                  </a:solidFill>
                  <a:latin typeface="Fira Sans"/>
                  <a:ea typeface="Fira Sans"/>
                  <a:cs typeface="Fira Sans"/>
                  <a:sym typeface="Fira Sans"/>
                </a:endParaRPr>
              </a:p>
            </p:txBody>
          </p:sp>
        </p:grpSp>
      </p:grpSp>
      <p:grpSp>
        <p:nvGrpSpPr>
          <p:cNvPr id="258" name="Google Shape;258;g21a6362f813_10_194"/>
          <p:cNvGrpSpPr/>
          <p:nvPr/>
        </p:nvGrpSpPr>
        <p:grpSpPr>
          <a:xfrm>
            <a:off x="698564" y="1976950"/>
            <a:ext cx="7746858" cy="1021475"/>
            <a:chOff x="1276687" y="2451484"/>
            <a:chExt cx="5083240" cy="714968"/>
          </a:xfrm>
        </p:grpSpPr>
        <p:grpSp>
          <p:nvGrpSpPr>
            <p:cNvPr id="259" name="Google Shape;259;g21a6362f813_10_194"/>
            <p:cNvGrpSpPr/>
            <p:nvPr/>
          </p:nvGrpSpPr>
          <p:grpSpPr>
            <a:xfrm>
              <a:off x="1276687" y="2451484"/>
              <a:ext cx="5083240" cy="714968"/>
              <a:chOff x="1276687" y="2451484"/>
              <a:chExt cx="5083240" cy="714968"/>
            </a:xfrm>
          </p:grpSpPr>
          <p:sp>
            <p:nvSpPr>
              <p:cNvPr id="260" name="Google Shape;260;g21a6362f813_10_194"/>
              <p:cNvSpPr/>
              <p:nvPr/>
            </p:nvSpPr>
            <p:spPr>
              <a:xfrm>
                <a:off x="1276687" y="2457252"/>
                <a:ext cx="1409700" cy="709200"/>
              </a:xfrm>
              <a:prstGeom prst="rect">
                <a:avLst/>
              </a:prstGeom>
              <a:solidFill>
                <a:srgbClr val="2446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g21a6362f813_10_194"/>
              <p:cNvSpPr/>
              <p:nvPr/>
            </p:nvSpPr>
            <p:spPr>
              <a:xfrm>
                <a:off x="2784227" y="2451484"/>
                <a:ext cx="3575700" cy="708900"/>
              </a:xfrm>
              <a:prstGeom prst="rect">
                <a:avLst/>
              </a:prstGeom>
              <a:solidFill>
                <a:srgbClr val="2446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2" name="Google Shape;262;g21a6362f813_10_194"/>
            <p:cNvGrpSpPr/>
            <p:nvPr/>
          </p:nvGrpSpPr>
          <p:grpSpPr>
            <a:xfrm>
              <a:off x="1469201" y="2540783"/>
              <a:ext cx="4710407" cy="530400"/>
              <a:chOff x="1469201" y="2540783"/>
              <a:chExt cx="4710407" cy="530400"/>
            </a:xfrm>
          </p:grpSpPr>
          <p:sp>
            <p:nvSpPr>
              <p:cNvPr id="263" name="Google Shape;263;g21a6362f813_10_194"/>
              <p:cNvSpPr txBox="1"/>
              <p:nvPr/>
            </p:nvSpPr>
            <p:spPr>
              <a:xfrm>
                <a:off x="1469201" y="2617926"/>
                <a:ext cx="1024800" cy="361500"/>
              </a:xfrm>
              <a:prstGeom prst="rect">
                <a:avLst/>
              </a:prstGeom>
              <a:solidFill>
                <a:srgbClr val="2446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en-US" sz="2000">
                    <a:solidFill>
                      <a:srgbClr val="FFFFFF"/>
                    </a:solidFill>
                    <a:latin typeface="Fira Sans Extra Condensed Medium"/>
                    <a:ea typeface="Fira Sans Extra Condensed Medium"/>
                    <a:cs typeface="Fira Sans Extra Condensed Medium"/>
                    <a:sym typeface="Fira Sans Extra Condensed Medium"/>
                  </a:rPr>
                  <a:t>Adverse Selection</a:t>
                </a:r>
                <a:endParaRPr b="0" i="0" sz="20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sp>
            <p:nvSpPr>
              <p:cNvPr id="264" name="Google Shape;264;g21a6362f813_10_194"/>
              <p:cNvSpPr txBox="1"/>
              <p:nvPr/>
            </p:nvSpPr>
            <p:spPr>
              <a:xfrm>
                <a:off x="2964508" y="2540783"/>
                <a:ext cx="3215100" cy="530400"/>
              </a:xfrm>
              <a:prstGeom prst="rect">
                <a:avLst/>
              </a:prstGeom>
              <a:solidFill>
                <a:srgbClr val="2446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US" sz="1200">
                    <a:solidFill>
                      <a:srgbClr val="FFFFFF"/>
                    </a:solidFill>
                    <a:latin typeface="Fira Sans"/>
                    <a:ea typeface="Fira Sans"/>
                    <a:cs typeface="Fira Sans"/>
                    <a:sym typeface="Fira Sans"/>
                  </a:rPr>
                  <a:t>Freddie Mac is </a:t>
                </a:r>
                <a:r>
                  <a:rPr b="1" lang="en-US" sz="1600">
                    <a:solidFill>
                      <a:srgbClr val="FFFFFF"/>
                    </a:solidFill>
                    <a:latin typeface="Fira Sans"/>
                    <a:ea typeface="Fira Sans"/>
                    <a:cs typeface="Fira Sans"/>
                    <a:sym typeface="Fira Sans"/>
                  </a:rPr>
                  <a:t>not subject</a:t>
                </a:r>
                <a:r>
                  <a:rPr lang="en-US" sz="1200">
                    <a:solidFill>
                      <a:srgbClr val="FFFFFF"/>
                    </a:solidFill>
                    <a:latin typeface="Fira Sans"/>
                    <a:ea typeface="Fira Sans"/>
                    <a:cs typeface="Fira Sans"/>
                    <a:sym typeface="Fira Sans"/>
                  </a:rPr>
                  <a:t> to any </a:t>
                </a:r>
                <a:r>
                  <a:rPr b="1" lang="en-US" sz="1600">
                    <a:solidFill>
                      <a:srgbClr val="FFFFFF"/>
                    </a:solidFill>
                    <a:latin typeface="Fira Sans"/>
                    <a:ea typeface="Fira Sans"/>
                    <a:cs typeface="Fira Sans"/>
                    <a:sym typeface="Fira Sans"/>
                  </a:rPr>
                  <a:t>adverse selection</a:t>
                </a:r>
                <a:r>
                  <a:rPr lang="en-US" sz="1200">
                    <a:solidFill>
                      <a:srgbClr val="FFFFFF"/>
                    </a:solidFill>
                    <a:latin typeface="Fira Sans"/>
                    <a:ea typeface="Fira Sans"/>
                    <a:cs typeface="Fira Sans"/>
                    <a:sym typeface="Fira Sans"/>
                  </a:rPr>
                  <a:t> exposed to climate risk while purchasing mortgages</a:t>
                </a:r>
                <a:endParaRPr b="0" i="0" sz="1200" u="none" cap="none" strike="noStrike">
                  <a:solidFill>
                    <a:srgbClr val="FFFFFF"/>
                  </a:solidFill>
                  <a:latin typeface="Fira Sans"/>
                  <a:ea typeface="Fira Sans"/>
                  <a:cs typeface="Fira Sans"/>
                  <a:sym typeface="Fira Sans"/>
                </a:endParaRPr>
              </a:p>
            </p:txBody>
          </p:sp>
        </p:grpSp>
      </p:grpSp>
      <p:grpSp>
        <p:nvGrpSpPr>
          <p:cNvPr id="265" name="Google Shape;265;g21a6362f813_10_194"/>
          <p:cNvGrpSpPr/>
          <p:nvPr/>
        </p:nvGrpSpPr>
        <p:grpSpPr>
          <a:xfrm>
            <a:off x="698564" y="3100903"/>
            <a:ext cx="7746858" cy="1017154"/>
            <a:chOff x="1276687" y="3238180"/>
            <a:chExt cx="5083240" cy="711944"/>
          </a:xfrm>
        </p:grpSpPr>
        <p:grpSp>
          <p:nvGrpSpPr>
            <p:cNvPr id="266" name="Google Shape;266;g21a6362f813_10_194"/>
            <p:cNvGrpSpPr/>
            <p:nvPr/>
          </p:nvGrpSpPr>
          <p:grpSpPr>
            <a:xfrm>
              <a:off x="1276687" y="3238180"/>
              <a:ext cx="5083240" cy="711944"/>
              <a:chOff x="1276687" y="3238180"/>
              <a:chExt cx="5083240" cy="711944"/>
            </a:xfrm>
          </p:grpSpPr>
          <p:sp>
            <p:nvSpPr>
              <p:cNvPr id="267" name="Google Shape;267;g21a6362f813_10_194"/>
              <p:cNvSpPr/>
              <p:nvPr/>
            </p:nvSpPr>
            <p:spPr>
              <a:xfrm>
                <a:off x="1276687" y="3240924"/>
                <a:ext cx="1409700" cy="709200"/>
              </a:xfrm>
              <a:prstGeom prst="rect">
                <a:avLst/>
              </a:prstGeom>
              <a:solidFill>
                <a:srgbClr val="96CA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g21a6362f813_10_194"/>
              <p:cNvSpPr/>
              <p:nvPr/>
            </p:nvSpPr>
            <p:spPr>
              <a:xfrm>
                <a:off x="2784227" y="3238180"/>
                <a:ext cx="3575700" cy="708900"/>
              </a:xfrm>
              <a:prstGeom prst="rect">
                <a:avLst/>
              </a:prstGeom>
              <a:solidFill>
                <a:srgbClr val="96CA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9" name="Google Shape;269;g21a6362f813_10_194"/>
            <p:cNvGrpSpPr/>
            <p:nvPr/>
          </p:nvGrpSpPr>
          <p:grpSpPr>
            <a:xfrm>
              <a:off x="1469201" y="3327472"/>
              <a:ext cx="4830557" cy="530400"/>
              <a:chOff x="1469201" y="3327472"/>
              <a:chExt cx="4830557" cy="530400"/>
            </a:xfrm>
          </p:grpSpPr>
          <p:sp>
            <p:nvSpPr>
              <p:cNvPr id="270" name="Google Shape;270;g21a6362f813_10_194"/>
              <p:cNvSpPr txBox="1"/>
              <p:nvPr/>
            </p:nvSpPr>
            <p:spPr>
              <a:xfrm>
                <a:off x="1469201" y="3404495"/>
                <a:ext cx="1024800" cy="361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en-US" sz="2000">
                    <a:solidFill>
                      <a:srgbClr val="24467D"/>
                    </a:solidFill>
                    <a:latin typeface="Fira Sans Extra Condensed Medium"/>
                    <a:ea typeface="Fira Sans Extra Condensed Medium"/>
                    <a:cs typeface="Fira Sans Extra Condensed Medium"/>
                    <a:sym typeface="Fira Sans Extra Condensed Medium"/>
                  </a:rPr>
                  <a:t>Racial Inequality</a:t>
                </a:r>
                <a:endParaRPr b="0" i="0" sz="2000" u="none" cap="none" strike="noStrike">
                  <a:solidFill>
                    <a:srgbClr val="24467D"/>
                  </a:solidFill>
                  <a:latin typeface="Fira Sans Extra Condensed Medium"/>
                  <a:ea typeface="Fira Sans Extra Condensed Medium"/>
                  <a:cs typeface="Fira Sans Extra Condensed Medium"/>
                  <a:sym typeface="Fira Sans Extra Condensed Medium"/>
                </a:endParaRPr>
              </a:p>
            </p:txBody>
          </p:sp>
          <p:sp>
            <p:nvSpPr>
              <p:cNvPr id="271" name="Google Shape;271;g21a6362f813_10_194"/>
              <p:cNvSpPr txBox="1"/>
              <p:nvPr/>
            </p:nvSpPr>
            <p:spPr>
              <a:xfrm flipH="1">
                <a:off x="2964358" y="3327472"/>
                <a:ext cx="3335400" cy="530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lang="en-US" sz="1600">
                    <a:solidFill>
                      <a:srgbClr val="24467D"/>
                    </a:solidFill>
                    <a:latin typeface="Fira Sans"/>
                    <a:ea typeface="Fira Sans"/>
                    <a:cs typeface="Fira Sans"/>
                    <a:sym typeface="Fira Sans"/>
                  </a:rPr>
                  <a:t>No particular race</a:t>
                </a:r>
                <a:r>
                  <a:rPr lang="en-US" sz="1200">
                    <a:solidFill>
                      <a:srgbClr val="24467D"/>
                    </a:solidFill>
                    <a:latin typeface="Fira Sans"/>
                    <a:ea typeface="Fira Sans"/>
                    <a:cs typeface="Fira Sans"/>
                    <a:sym typeface="Fira Sans"/>
                  </a:rPr>
                  <a:t> or </a:t>
                </a:r>
                <a:r>
                  <a:rPr b="1" lang="en-US" sz="1600">
                    <a:solidFill>
                      <a:srgbClr val="24467D"/>
                    </a:solidFill>
                    <a:latin typeface="Fira Sans"/>
                    <a:ea typeface="Fira Sans"/>
                    <a:cs typeface="Fira Sans"/>
                    <a:sym typeface="Fira Sans"/>
                  </a:rPr>
                  <a:t>ethnicity</a:t>
                </a:r>
                <a:r>
                  <a:rPr lang="en-US" sz="1200">
                    <a:solidFill>
                      <a:srgbClr val="24467D"/>
                    </a:solidFill>
                    <a:latin typeface="Fira Sans"/>
                    <a:ea typeface="Fira Sans"/>
                    <a:cs typeface="Fira Sans"/>
                    <a:sym typeface="Fira Sans"/>
                  </a:rPr>
                  <a:t> is exposed to more climate risk</a:t>
                </a:r>
                <a:endParaRPr b="0" i="0" sz="1200" u="none" cap="none" strike="noStrike">
                  <a:solidFill>
                    <a:srgbClr val="24467D"/>
                  </a:solidFill>
                  <a:latin typeface="Fira Sans"/>
                  <a:ea typeface="Fira Sans"/>
                  <a:cs typeface="Fira Sans"/>
                  <a:sym typeface="Fira Sans"/>
                </a:endParaRPr>
              </a:p>
            </p:txBody>
          </p:sp>
        </p:grpSp>
      </p:grpSp>
      <p:grpSp>
        <p:nvGrpSpPr>
          <p:cNvPr id="272" name="Google Shape;272;g21a6362f813_10_194"/>
          <p:cNvGrpSpPr/>
          <p:nvPr/>
        </p:nvGrpSpPr>
        <p:grpSpPr>
          <a:xfrm>
            <a:off x="698564" y="4224455"/>
            <a:ext cx="7746858" cy="1013234"/>
            <a:chOff x="1276687" y="4024596"/>
            <a:chExt cx="5083240" cy="709200"/>
          </a:xfrm>
        </p:grpSpPr>
        <p:grpSp>
          <p:nvGrpSpPr>
            <p:cNvPr id="273" name="Google Shape;273;g21a6362f813_10_194"/>
            <p:cNvGrpSpPr/>
            <p:nvPr/>
          </p:nvGrpSpPr>
          <p:grpSpPr>
            <a:xfrm>
              <a:off x="1276687" y="4024596"/>
              <a:ext cx="5083240" cy="709200"/>
              <a:chOff x="1276687" y="4024596"/>
              <a:chExt cx="5083240" cy="709200"/>
            </a:xfrm>
          </p:grpSpPr>
          <p:sp>
            <p:nvSpPr>
              <p:cNvPr id="274" name="Google Shape;274;g21a6362f813_10_194"/>
              <p:cNvSpPr/>
              <p:nvPr/>
            </p:nvSpPr>
            <p:spPr>
              <a:xfrm>
                <a:off x="1276687" y="4024596"/>
                <a:ext cx="1409700" cy="709200"/>
              </a:xfrm>
              <a:prstGeom prst="rect">
                <a:avLst/>
              </a:prstGeom>
              <a:solidFill>
                <a:srgbClr val="2446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g21a6362f813_10_194"/>
              <p:cNvSpPr/>
              <p:nvPr/>
            </p:nvSpPr>
            <p:spPr>
              <a:xfrm>
                <a:off x="2784227" y="4024876"/>
                <a:ext cx="3575700" cy="708900"/>
              </a:xfrm>
              <a:prstGeom prst="rect">
                <a:avLst/>
              </a:prstGeom>
              <a:solidFill>
                <a:srgbClr val="2446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6" name="Google Shape;276;g21a6362f813_10_194"/>
            <p:cNvGrpSpPr/>
            <p:nvPr/>
          </p:nvGrpSpPr>
          <p:grpSpPr>
            <a:xfrm>
              <a:off x="1469201" y="4114176"/>
              <a:ext cx="4710392" cy="530400"/>
              <a:chOff x="1469201" y="4114176"/>
              <a:chExt cx="4710392" cy="530400"/>
            </a:xfrm>
          </p:grpSpPr>
          <p:sp>
            <p:nvSpPr>
              <p:cNvPr id="277" name="Google Shape;277;g21a6362f813_10_194"/>
              <p:cNvSpPr txBox="1"/>
              <p:nvPr/>
            </p:nvSpPr>
            <p:spPr>
              <a:xfrm>
                <a:off x="1469201" y="4191064"/>
                <a:ext cx="1024800" cy="361500"/>
              </a:xfrm>
              <a:prstGeom prst="rect">
                <a:avLst/>
              </a:prstGeom>
              <a:solidFill>
                <a:srgbClr val="2446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en-US" sz="2000">
                    <a:solidFill>
                      <a:srgbClr val="FFFFFF"/>
                    </a:solidFill>
                    <a:latin typeface="Fira Sans Extra Condensed Medium"/>
                    <a:ea typeface="Fira Sans Extra Condensed Medium"/>
                    <a:cs typeface="Fira Sans Extra Condensed Medium"/>
                    <a:sym typeface="Fira Sans Extra Condensed Medium"/>
                  </a:rPr>
                  <a:t>Protected Veteran</a:t>
                </a:r>
                <a:endParaRPr b="0" i="0" sz="20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sp>
            <p:nvSpPr>
              <p:cNvPr id="278" name="Google Shape;278;g21a6362f813_10_194"/>
              <p:cNvSpPr txBox="1"/>
              <p:nvPr/>
            </p:nvSpPr>
            <p:spPr>
              <a:xfrm flipH="1">
                <a:off x="2964493" y="4114176"/>
                <a:ext cx="3215100" cy="530400"/>
              </a:xfrm>
              <a:prstGeom prst="rect">
                <a:avLst/>
              </a:prstGeom>
              <a:solidFill>
                <a:srgbClr val="2446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lang="en-US" sz="1600">
                    <a:solidFill>
                      <a:srgbClr val="FFFFFF"/>
                    </a:solidFill>
                    <a:latin typeface="Fira Sans"/>
                    <a:ea typeface="Fira Sans"/>
                    <a:cs typeface="Fira Sans"/>
                    <a:sym typeface="Fira Sans"/>
                  </a:rPr>
                  <a:t>VA Loans</a:t>
                </a:r>
                <a:r>
                  <a:rPr lang="en-US" sz="1200">
                    <a:solidFill>
                      <a:srgbClr val="FFFFFF"/>
                    </a:solidFill>
                    <a:latin typeface="Fira Sans"/>
                    <a:ea typeface="Fira Sans"/>
                    <a:cs typeface="Fira Sans"/>
                    <a:sym typeface="Fira Sans"/>
                  </a:rPr>
                  <a:t> have a statistically significant </a:t>
                </a:r>
                <a:r>
                  <a:rPr b="1" lang="en-US" sz="1600">
                    <a:solidFill>
                      <a:srgbClr val="FFFFFF"/>
                    </a:solidFill>
                    <a:latin typeface="Fira Sans"/>
                    <a:ea typeface="Fira Sans"/>
                    <a:cs typeface="Fira Sans"/>
                    <a:sym typeface="Fira Sans"/>
                  </a:rPr>
                  <a:t>lower odds</a:t>
                </a:r>
                <a:r>
                  <a:rPr lang="en-US" sz="1200">
                    <a:solidFill>
                      <a:srgbClr val="FFFFFF"/>
                    </a:solidFill>
                    <a:latin typeface="Fira Sans"/>
                    <a:ea typeface="Fira Sans"/>
                    <a:cs typeface="Fira Sans"/>
                    <a:sym typeface="Fira Sans"/>
                  </a:rPr>
                  <a:t> of being in a high climate risk area</a:t>
                </a:r>
                <a:endParaRPr b="0" i="0" sz="1200" u="none" cap="none" strike="noStrike">
                  <a:solidFill>
                    <a:srgbClr val="FFFFFF"/>
                  </a:solidFill>
                  <a:latin typeface="Fira Sans"/>
                  <a:ea typeface="Fira Sans"/>
                  <a:cs typeface="Fira Sans"/>
                  <a:sym typeface="Fira Sans"/>
                </a:endParaRPr>
              </a:p>
            </p:txBody>
          </p:sp>
        </p:grpSp>
      </p:grpSp>
      <p:sp>
        <p:nvSpPr>
          <p:cNvPr id="279" name="Google Shape;279;g21a6362f813_10_194"/>
          <p:cNvSpPr txBox="1"/>
          <p:nvPr>
            <p:ph type="title"/>
          </p:nvPr>
        </p:nvSpPr>
        <p:spPr>
          <a:xfrm>
            <a:off x="293730" y="165065"/>
            <a:ext cx="7578000" cy="381000"/>
          </a:xfrm>
          <a:prstGeom prst="rect">
            <a:avLst/>
          </a:prstGeom>
          <a:noFill/>
          <a:ln>
            <a:noFill/>
          </a:ln>
        </p:spPr>
        <p:txBody>
          <a:bodyPr anchorCtr="0" anchor="t" bIns="0" lIns="0" spcFirstLastPara="1" rIns="0" wrap="square" tIns="11425">
            <a:spAutoFit/>
          </a:bodyPr>
          <a:lstStyle/>
          <a:p>
            <a:pPr indent="0" lvl="0" marL="12700" rtl="0" algn="l">
              <a:spcBef>
                <a:spcPts val="0"/>
              </a:spcBef>
              <a:spcAft>
                <a:spcPts val="0"/>
              </a:spcAft>
              <a:buNone/>
            </a:pPr>
            <a:r>
              <a:rPr lang="en-US" sz="2400"/>
              <a:t>Results</a:t>
            </a:r>
            <a:endParaRPr sz="2400"/>
          </a:p>
        </p:txBody>
      </p:sp>
      <p:grpSp>
        <p:nvGrpSpPr>
          <p:cNvPr id="280" name="Google Shape;280;g21a6362f813_10_194"/>
          <p:cNvGrpSpPr/>
          <p:nvPr/>
        </p:nvGrpSpPr>
        <p:grpSpPr>
          <a:xfrm>
            <a:off x="698564" y="5351315"/>
            <a:ext cx="7746858" cy="1017154"/>
            <a:chOff x="1276687" y="3238180"/>
            <a:chExt cx="5083240" cy="711944"/>
          </a:xfrm>
        </p:grpSpPr>
        <p:grpSp>
          <p:nvGrpSpPr>
            <p:cNvPr id="281" name="Google Shape;281;g21a6362f813_10_194"/>
            <p:cNvGrpSpPr/>
            <p:nvPr/>
          </p:nvGrpSpPr>
          <p:grpSpPr>
            <a:xfrm>
              <a:off x="1276687" y="3238180"/>
              <a:ext cx="5083240" cy="711944"/>
              <a:chOff x="1276687" y="3238180"/>
              <a:chExt cx="5083240" cy="711944"/>
            </a:xfrm>
          </p:grpSpPr>
          <p:sp>
            <p:nvSpPr>
              <p:cNvPr id="282" name="Google Shape;282;g21a6362f813_10_194"/>
              <p:cNvSpPr/>
              <p:nvPr/>
            </p:nvSpPr>
            <p:spPr>
              <a:xfrm>
                <a:off x="1276687" y="3240924"/>
                <a:ext cx="1409700" cy="709200"/>
              </a:xfrm>
              <a:prstGeom prst="rect">
                <a:avLst/>
              </a:prstGeom>
              <a:solidFill>
                <a:srgbClr val="96CA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g21a6362f813_10_194"/>
              <p:cNvSpPr/>
              <p:nvPr/>
            </p:nvSpPr>
            <p:spPr>
              <a:xfrm>
                <a:off x="2784227" y="3238180"/>
                <a:ext cx="3575700" cy="708900"/>
              </a:xfrm>
              <a:prstGeom prst="rect">
                <a:avLst/>
              </a:prstGeom>
              <a:solidFill>
                <a:srgbClr val="96CA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4" name="Google Shape;284;g21a6362f813_10_194"/>
            <p:cNvGrpSpPr/>
            <p:nvPr/>
          </p:nvGrpSpPr>
          <p:grpSpPr>
            <a:xfrm>
              <a:off x="1469201" y="3327472"/>
              <a:ext cx="4830557" cy="530400"/>
              <a:chOff x="1469201" y="3327472"/>
              <a:chExt cx="4830557" cy="530400"/>
            </a:xfrm>
          </p:grpSpPr>
          <p:sp>
            <p:nvSpPr>
              <p:cNvPr id="285" name="Google Shape;285;g21a6362f813_10_194"/>
              <p:cNvSpPr txBox="1"/>
              <p:nvPr/>
            </p:nvSpPr>
            <p:spPr>
              <a:xfrm>
                <a:off x="1469201" y="3404495"/>
                <a:ext cx="1024800" cy="36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2000"/>
                  <a:buFont typeface="Arial"/>
                  <a:buNone/>
                </a:pPr>
                <a:r>
                  <a:rPr lang="en-US" sz="2000">
                    <a:solidFill>
                      <a:srgbClr val="24467D"/>
                    </a:solidFill>
                    <a:latin typeface="Fira Sans Extra Condensed Medium"/>
                    <a:ea typeface="Fira Sans Extra Condensed Medium"/>
                    <a:cs typeface="Fira Sans Extra Condensed Medium"/>
                    <a:sym typeface="Fira Sans Extra Condensed Medium"/>
                  </a:rPr>
                  <a:t>Pinpoint Predictions</a:t>
                </a:r>
                <a:endParaRPr b="0" i="0" sz="2000" u="none" cap="none" strike="noStrike">
                  <a:solidFill>
                    <a:srgbClr val="24467D"/>
                  </a:solidFill>
                  <a:latin typeface="Fira Sans Extra Condensed Medium"/>
                  <a:ea typeface="Fira Sans Extra Condensed Medium"/>
                  <a:cs typeface="Fira Sans Extra Condensed Medium"/>
                  <a:sym typeface="Fira Sans Extra Condensed Medium"/>
                </a:endParaRPr>
              </a:p>
            </p:txBody>
          </p:sp>
          <p:sp>
            <p:nvSpPr>
              <p:cNvPr id="286" name="Google Shape;286;g21a6362f813_10_194"/>
              <p:cNvSpPr txBox="1"/>
              <p:nvPr/>
            </p:nvSpPr>
            <p:spPr>
              <a:xfrm flipH="1">
                <a:off x="2964358" y="3327472"/>
                <a:ext cx="3335400" cy="53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n-US" sz="1200">
                    <a:solidFill>
                      <a:srgbClr val="24467D"/>
                    </a:solidFill>
                    <a:latin typeface="Fira Sans"/>
                    <a:ea typeface="Fira Sans"/>
                    <a:cs typeface="Fira Sans"/>
                    <a:sym typeface="Fira Sans"/>
                  </a:rPr>
                  <a:t>The loan </a:t>
                </a:r>
                <a:r>
                  <a:rPr b="1" lang="en-US" sz="1600">
                    <a:solidFill>
                      <a:srgbClr val="24467D"/>
                    </a:solidFill>
                    <a:latin typeface="Fira Sans"/>
                    <a:ea typeface="Fira Sans"/>
                    <a:cs typeface="Fira Sans"/>
                    <a:sym typeface="Fira Sans"/>
                  </a:rPr>
                  <a:t>TRACT-Level</a:t>
                </a:r>
                <a:r>
                  <a:rPr lang="en-US" sz="1600">
                    <a:solidFill>
                      <a:srgbClr val="24467D"/>
                    </a:solidFill>
                    <a:latin typeface="Fira Sans"/>
                    <a:ea typeface="Fira Sans"/>
                    <a:cs typeface="Fira Sans"/>
                    <a:sym typeface="Fira Sans"/>
                  </a:rPr>
                  <a:t> variables</a:t>
                </a:r>
                <a:r>
                  <a:rPr lang="en-US" sz="1200">
                    <a:solidFill>
                      <a:srgbClr val="24467D"/>
                    </a:solidFill>
                    <a:latin typeface="Fira Sans"/>
                    <a:ea typeface="Fira Sans"/>
                    <a:cs typeface="Fira Sans"/>
                    <a:sym typeface="Fira Sans"/>
                  </a:rPr>
                  <a:t> have strong predictive power on climate risks, can predict with over </a:t>
                </a:r>
                <a:r>
                  <a:rPr b="1" lang="en-US" sz="1600">
                    <a:solidFill>
                      <a:srgbClr val="24467D"/>
                    </a:solidFill>
                    <a:latin typeface="Fira Sans"/>
                    <a:ea typeface="Fira Sans"/>
                    <a:cs typeface="Fira Sans"/>
                    <a:sym typeface="Fira Sans"/>
                  </a:rPr>
                  <a:t>99%</a:t>
                </a:r>
                <a:r>
                  <a:rPr lang="en-US" sz="1200">
                    <a:solidFill>
                      <a:srgbClr val="24467D"/>
                    </a:solidFill>
                    <a:latin typeface="Fira Sans"/>
                    <a:ea typeface="Fira Sans"/>
                    <a:cs typeface="Fira Sans"/>
                    <a:sym typeface="Fira Sans"/>
                  </a:rPr>
                  <a:t> accuracy</a:t>
                </a:r>
                <a:endParaRPr b="0" i="0" sz="1200" u="none" cap="none" strike="noStrike">
                  <a:solidFill>
                    <a:srgbClr val="24467D"/>
                  </a:solidFill>
                  <a:latin typeface="Fira Sans"/>
                  <a:ea typeface="Fira Sans"/>
                  <a:cs typeface="Fira Sans"/>
                  <a:sym typeface="Fira Sans"/>
                </a:endParaRPr>
              </a:p>
            </p:txBody>
          </p:sp>
        </p:grpSp>
      </p:gr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3" name="Shape 1793"/>
        <p:cNvGrpSpPr/>
        <p:nvPr/>
      </p:nvGrpSpPr>
      <p:grpSpPr>
        <a:xfrm>
          <a:off x="0" y="0"/>
          <a:ext cx="0" cy="0"/>
          <a:chOff x="0" y="0"/>
          <a:chExt cx="0" cy="0"/>
        </a:xfrm>
      </p:grpSpPr>
      <p:sp>
        <p:nvSpPr>
          <p:cNvPr id="1794" name="Google Shape;1794;g21a26d0088d_1_184"/>
          <p:cNvSpPr txBox="1"/>
          <p:nvPr>
            <p:ph type="title"/>
          </p:nvPr>
        </p:nvSpPr>
        <p:spPr>
          <a:xfrm>
            <a:off x="1143007" y="207975"/>
            <a:ext cx="7436700" cy="629700"/>
          </a:xfrm>
          <a:prstGeom prst="rect">
            <a:avLst/>
          </a:prstGeom>
          <a:noFill/>
          <a:ln>
            <a:noFill/>
          </a:ln>
        </p:spPr>
        <p:txBody>
          <a:bodyPr anchorCtr="0" anchor="t" bIns="0" lIns="0" spcFirstLastPara="1" rIns="0" wrap="square" tIns="318675">
            <a:spAutoFit/>
          </a:bodyPr>
          <a:lstStyle/>
          <a:p>
            <a:pPr indent="0" lvl="0" marL="0" rtl="0" algn="l">
              <a:lnSpc>
                <a:spcPct val="100000"/>
              </a:lnSpc>
              <a:spcBef>
                <a:spcPts val="0"/>
              </a:spcBef>
              <a:spcAft>
                <a:spcPts val="0"/>
              </a:spcAft>
              <a:buSzPts val="1400"/>
              <a:buNone/>
            </a:pPr>
            <a:r>
              <a:rPr b="1" lang="en-US"/>
              <a:t>KNN</a:t>
            </a:r>
            <a:r>
              <a:rPr b="1" lang="en-US">
                <a:solidFill>
                  <a:srgbClr val="7E7E7E"/>
                </a:solidFill>
              </a:rPr>
              <a:t> (</a:t>
            </a:r>
            <a:r>
              <a:rPr b="1" lang="en-US"/>
              <a:t>K-Nearest Neighbors Algorithm</a:t>
            </a:r>
            <a:r>
              <a:rPr b="1" lang="en-US">
                <a:solidFill>
                  <a:srgbClr val="7E7E7E"/>
                </a:solidFill>
              </a:rPr>
              <a:t>)</a:t>
            </a:r>
            <a:endParaRPr b="1">
              <a:solidFill>
                <a:srgbClr val="7E7E7E"/>
              </a:solidFill>
            </a:endParaRPr>
          </a:p>
        </p:txBody>
      </p:sp>
      <p:sp>
        <p:nvSpPr>
          <p:cNvPr id="1795" name="Google Shape;1795;g21a26d0088d_1_184"/>
          <p:cNvSpPr/>
          <p:nvPr/>
        </p:nvSpPr>
        <p:spPr>
          <a:xfrm>
            <a:off x="1143000" y="914400"/>
            <a:ext cx="7674609" cy="0"/>
          </a:xfrm>
          <a:custGeom>
            <a:rect b="b" l="l" r="r" t="t"/>
            <a:pathLst>
              <a:path extrusionOk="0" h="120000" w="7674609">
                <a:moveTo>
                  <a:pt x="0" y="0"/>
                </a:moveTo>
                <a:lnTo>
                  <a:pt x="7674483" y="0"/>
                </a:lnTo>
              </a:path>
            </a:pathLst>
          </a:custGeom>
          <a:noFill/>
          <a:ln cap="flat" cmpd="sng" w="12700">
            <a:solidFill>
              <a:srgbClr val="87BC45"/>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96" name="Google Shape;1796;g21a26d0088d_1_184"/>
          <p:cNvSpPr/>
          <p:nvPr/>
        </p:nvSpPr>
        <p:spPr>
          <a:xfrm>
            <a:off x="0" y="0"/>
            <a:ext cx="9144000" cy="0"/>
          </a:xfrm>
          <a:prstGeom prst="rect">
            <a:avLst/>
          </a:pr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97" name="Google Shape;1797;g21a26d0088d_1_184"/>
          <p:cNvSpPr/>
          <p:nvPr/>
        </p:nvSpPr>
        <p:spPr>
          <a:xfrm>
            <a:off x="152400" y="152400"/>
            <a:ext cx="9144000" cy="0"/>
          </a:xfrm>
          <a:prstGeom prst="rect">
            <a:avLst/>
          </a:pr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98" name="Google Shape;1798;g21a26d0088d_1_184"/>
          <p:cNvSpPr/>
          <p:nvPr/>
        </p:nvSpPr>
        <p:spPr>
          <a:xfrm>
            <a:off x="304800" y="304800"/>
            <a:ext cx="9144000" cy="0"/>
          </a:xfrm>
          <a:prstGeom prst="rect">
            <a:avLst/>
          </a:pr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99" name="Google Shape;1799;g21a26d0088d_1_184"/>
          <p:cNvSpPr txBox="1"/>
          <p:nvPr/>
        </p:nvSpPr>
        <p:spPr>
          <a:xfrm>
            <a:off x="1143000" y="1216450"/>
            <a:ext cx="7674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Defining k:</a:t>
            </a:r>
            <a:endParaRPr b="1"/>
          </a:p>
          <a:p>
            <a:pPr indent="0" lvl="0" marL="0" rtl="0" algn="l">
              <a:spcBef>
                <a:spcPts val="0"/>
              </a:spcBef>
              <a:spcAft>
                <a:spcPts val="0"/>
              </a:spcAft>
              <a:buNone/>
            </a:pPr>
            <a:r>
              <a:rPr b="1" lang="en-US"/>
              <a:t>	</a:t>
            </a:r>
            <a:r>
              <a:rPr lang="en-US"/>
              <a:t>The k value in the k-NN algorithm defines how many neighbors will be checked to determine the classification of a specific query point. Due to the different variables we use, the optimal k varys from 18 to 27. To have a same stander, we use k=25 as the default value for all knn models.</a:t>
            </a:r>
            <a:endParaRPr/>
          </a:p>
        </p:txBody>
      </p:sp>
      <p:pic>
        <p:nvPicPr>
          <p:cNvPr id="1800" name="Google Shape;1800;g21a26d0088d_1_184"/>
          <p:cNvPicPr preferRelativeResize="0"/>
          <p:nvPr/>
        </p:nvPicPr>
        <p:blipFill>
          <a:blip r:embed="rId3">
            <a:alphaModFix/>
          </a:blip>
          <a:stretch>
            <a:fillRect/>
          </a:stretch>
        </p:blipFill>
        <p:spPr>
          <a:xfrm>
            <a:off x="3059400" y="2478550"/>
            <a:ext cx="3603900" cy="683625"/>
          </a:xfrm>
          <a:prstGeom prst="rect">
            <a:avLst/>
          </a:prstGeom>
          <a:noFill/>
          <a:ln>
            <a:noFill/>
          </a:ln>
        </p:spPr>
      </p:pic>
      <p:sp>
        <p:nvSpPr>
          <p:cNvPr id="1801" name="Google Shape;1801;g21a26d0088d_1_184"/>
          <p:cNvSpPr txBox="1"/>
          <p:nvPr/>
        </p:nvSpPr>
        <p:spPr>
          <a:xfrm>
            <a:off x="1174700" y="3421250"/>
            <a:ext cx="7642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Determine distance metrics:</a:t>
            </a:r>
            <a:endParaRPr b="1">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	</a:t>
            </a:r>
            <a:r>
              <a:rPr lang="en-US">
                <a:latin typeface="Calibri"/>
                <a:ea typeface="Calibri"/>
                <a:cs typeface="Calibri"/>
                <a:sym typeface="Calibri"/>
              </a:rPr>
              <a:t>Euclidean distance (p=2): This is the most commonly used distance measure, and it is limited to real-valued vectors. Using the below formula, it measures a straight line between the query point and the other point being measured.</a:t>
            </a:r>
            <a:endParaRPr>
              <a:latin typeface="Calibri"/>
              <a:ea typeface="Calibri"/>
              <a:cs typeface="Calibri"/>
              <a:sym typeface="Calibri"/>
            </a:endParaRPr>
          </a:p>
        </p:txBody>
      </p:sp>
      <p:pic>
        <p:nvPicPr>
          <p:cNvPr id="1802" name="Google Shape;1802;g21a26d0088d_1_184"/>
          <p:cNvPicPr preferRelativeResize="0"/>
          <p:nvPr/>
        </p:nvPicPr>
        <p:blipFill>
          <a:blip r:embed="rId4">
            <a:alphaModFix/>
          </a:blip>
          <a:stretch>
            <a:fillRect/>
          </a:stretch>
        </p:blipFill>
        <p:spPr>
          <a:xfrm>
            <a:off x="1949000" y="4572000"/>
            <a:ext cx="6208529" cy="1262100"/>
          </a:xfrm>
          <a:prstGeom prst="rect">
            <a:avLst/>
          </a:prstGeom>
          <a:noFill/>
          <a:ln>
            <a:noFill/>
          </a:ln>
        </p:spPr>
      </p:pic>
      <p:sp>
        <p:nvSpPr>
          <p:cNvPr id="1803" name="Google Shape;1803;g21a26d0088d_1_184"/>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sp>
        <p:nvSpPr>
          <p:cNvPr id="1804" name="Google Shape;1804;g21a26d0088d_1_184"/>
          <p:cNvSpPr txBox="1"/>
          <p:nvPr>
            <p:ph idx="12" type="sldNum"/>
          </p:nvPr>
        </p:nvSpPr>
        <p:spPr>
          <a:xfrm>
            <a:off x="8009501" y="6482075"/>
            <a:ext cx="9213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b="0">
              <a:solidFill>
                <a:srgbClr val="A1A0A0"/>
              </a:solidFill>
              <a:latin typeface="Lucida Sans"/>
              <a:ea typeface="Lucida Sans"/>
              <a:cs typeface="Lucida Sans"/>
              <a:sym typeface="Lucida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8" name="Shape 1808"/>
        <p:cNvGrpSpPr/>
        <p:nvPr/>
      </p:nvGrpSpPr>
      <p:grpSpPr>
        <a:xfrm>
          <a:off x="0" y="0"/>
          <a:ext cx="0" cy="0"/>
          <a:chOff x="0" y="0"/>
          <a:chExt cx="0" cy="0"/>
        </a:xfrm>
      </p:grpSpPr>
      <p:sp>
        <p:nvSpPr>
          <p:cNvPr id="1809" name="Google Shape;1809;g21a26d0088d_1_197"/>
          <p:cNvSpPr txBox="1"/>
          <p:nvPr>
            <p:ph type="title"/>
          </p:nvPr>
        </p:nvSpPr>
        <p:spPr>
          <a:xfrm>
            <a:off x="1143007" y="207975"/>
            <a:ext cx="7436700" cy="629700"/>
          </a:xfrm>
          <a:prstGeom prst="rect">
            <a:avLst/>
          </a:prstGeom>
          <a:noFill/>
          <a:ln>
            <a:noFill/>
          </a:ln>
        </p:spPr>
        <p:txBody>
          <a:bodyPr anchorCtr="0" anchor="t" bIns="0" lIns="0" spcFirstLastPara="1" rIns="0" wrap="square" tIns="318675">
            <a:spAutoFit/>
          </a:bodyPr>
          <a:lstStyle/>
          <a:p>
            <a:pPr indent="0" lvl="0" marL="0" rtl="0" algn="l">
              <a:lnSpc>
                <a:spcPct val="100000"/>
              </a:lnSpc>
              <a:spcBef>
                <a:spcPts val="0"/>
              </a:spcBef>
              <a:spcAft>
                <a:spcPts val="0"/>
              </a:spcAft>
              <a:buSzPts val="1400"/>
              <a:buNone/>
            </a:pPr>
            <a:r>
              <a:rPr b="1" lang="en-US"/>
              <a:t>KNN</a:t>
            </a:r>
            <a:r>
              <a:rPr b="1" lang="en-US">
                <a:solidFill>
                  <a:srgbClr val="7E7E7E"/>
                </a:solidFill>
              </a:rPr>
              <a:t> (</a:t>
            </a:r>
            <a:r>
              <a:rPr b="1" lang="en-US"/>
              <a:t>K-Nearest Neighbors Algorithm</a:t>
            </a:r>
            <a:r>
              <a:rPr b="1" lang="en-US">
                <a:solidFill>
                  <a:srgbClr val="7E7E7E"/>
                </a:solidFill>
              </a:rPr>
              <a:t>)</a:t>
            </a:r>
            <a:endParaRPr b="1">
              <a:solidFill>
                <a:srgbClr val="7E7E7E"/>
              </a:solidFill>
            </a:endParaRPr>
          </a:p>
        </p:txBody>
      </p:sp>
      <p:sp>
        <p:nvSpPr>
          <p:cNvPr id="1810" name="Google Shape;1810;g21a26d0088d_1_197"/>
          <p:cNvSpPr/>
          <p:nvPr/>
        </p:nvSpPr>
        <p:spPr>
          <a:xfrm>
            <a:off x="1143000" y="914400"/>
            <a:ext cx="7674609" cy="0"/>
          </a:xfrm>
          <a:custGeom>
            <a:rect b="b" l="l" r="r" t="t"/>
            <a:pathLst>
              <a:path extrusionOk="0" h="120000" w="7674609">
                <a:moveTo>
                  <a:pt x="0" y="0"/>
                </a:moveTo>
                <a:lnTo>
                  <a:pt x="7674483" y="0"/>
                </a:lnTo>
              </a:path>
            </a:pathLst>
          </a:custGeom>
          <a:noFill/>
          <a:ln cap="flat" cmpd="sng" w="12700">
            <a:solidFill>
              <a:srgbClr val="87BC45"/>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11" name="Google Shape;1811;g21a26d0088d_1_197"/>
          <p:cNvSpPr/>
          <p:nvPr/>
        </p:nvSpPr>
        <p:spPr>
          <a:xfrm>
            <a:off x="0" y="0"/>
            <a:ext cx="9144000" cy="0"/>
          </a:xfrm>
          <a:prstGeom prst="rect">
            <a:avLst/>
          </a:pr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12" name="Google Shape;1812;g21a26d0088d_1_197"/>
          <p:cNvSpPr/>
          <p:nvPr/>
        </p:nvSpPr>
        <p:spPr>
          <a:xfrm>
            <a:off x="152400" y="152400"/>
            <a:ext cx="9144000" cy="0"/>
          </a:xfrm>
          <a:prstGeom prst="rect">
            <a:avLst/>
          </a:pr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13" name="Google Shape;1813;g21a26d0088d_1_197"/>
          <p:cNvSpPr/>
          <p:nvPr/>
        </p:nvSpPr>
        <p:spPr>
          <a:xfrm>
            <a:off x="304800" y="304800"/>
            <a:ext cx="9144000" cy="0"/>
          </a:xfrm>
          <a:prstGeom prst="rect">
            <a:avLst/>
          </a:pr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14" name="Google Shape;1814;g21a26d0088d_1_197"/>
          <p:cNvSpPr txBox="1"/>
          <p:nvPr/>
        </p:nvSpPr>
        <p:spPr>
          <a:xfrm>
            <a:off x="1199050" y="1116150"/>
            <a:ext cx="7771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a:solidFill>
                  <a:schemeClr val="dk1"/>
                </a:solidFill>
              </a:rPr>
              <a:t>Data Set: Train: 500,000 </a:t>
            </a:r>
            <a:endParaRPr b="1">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                  Test:  500,000 </a:t>
            </a:r>
            <a:endParaRPr b="1">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X: All variables after standardization</a:t>
            </a:r>
            <a:endParaRPr b="1">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Y: Eal Rating or Risk Rating</a:t>
            </a:r>
            <a:endParaRPr b="1">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Top Variables: Tract Only</a:t>
            </a:r>
            <a:endParaRPr b="1">
              <a:solidFill>
                <a:schemeClr val="dk1"/>
              </a:solidFill>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p:txBody>
      </p:sp>
      <p:pic>
        <p:nvPicPr>
          <p:cNvPr id="1815" name="Google Shape;1815;g21a26d0088d_1_197"/>
          <p:cNvPicPr preferRelativeResize="0"/>
          <p:nvPr/>
        </p:nvPicPr>
        <p:blipFill>
          <a:blip r:embed="rId3">
            <a:alphaModFix/>
          </a:blip>
          <a:stretch>
            <a:fillRect/>
          </a:stretch>
        </p:blipFill>
        <p:spPr>
          <a:xfrm>
            <a:off x="1066800" y="2746050"/>
            <a:ext cx="7924799" cy="2083493"/>
          </a:xfrm>
          <a:prstGeom prst="rect">
            <a:avLst/>
          </a:prstGeom>
          <a:noFill/>
          <a:ln>
            <a:noFill/>
          </a:ln>
        </p:spPr>
      </p:pic>
      <p:sp>
        <p:nvSpPr>
          <p:cNvPr id="1816" name="Google Shape;1816;g21a26d0088d_1_197"/>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sp>
        <p:nvSpPr>
          <p:cNvPr id="1817" name="Google Shape;1817;g21a26d0088d_1_197"/>
          <p:cNvSpPr txBox="1"/>
          <p:nvPr>
            <p:ph idx="12" type="sldNum"/>
          </p:nvPr>
        </p:nvSpPr>
        <p:spPr>
          <a:xfrm>
            <a:off x="8009501" y="6482075"/>
            <a:ext cx="9213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b="0">
              <a:solidFill>
                <a:srgbClr val="A1A0A0"/>
              </a:solidFill>
              <a:latin typeface="Lucida Sans"/>
              <a:ea typeface="Lucida Sans"/>
              <a:cs typeface="Lucida Sans"/>
              <a:sym typeface="Lucida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21" name="Shape 1821"/>
        <p:cNvGrpSpPr/>
        <p:nvPr/>
      </p:nvGrpSpPr>
      <p:grpSpPr>
        <a:xfrm>
          <a:off x="0" y="0"/>
          <a:ext cx="0" cy="0"/>
          <a:chOff x="0" y="0"/>
          <a:chExt cx="0" cy="0"/>
        </a:xfrm>
      </p:grpSpPr>
      <p:sp>
        <p:nvSpPr>
          <p:cNvPr id="1822" name="Google Shape;1822;g21953eb5a11_0_1229"/>
          <p:cNvSpPr/>
          <p:nvPr/>
        </p:nvSpPr>
        <p:spPr>
          <a:xfrm>
            <a:off x="0" y="2591175"/>
            <a:ext cx="2464308" cy="1204074"/>
          </a:xfrm>
          <a:custGeom>
            <a:rect b="b" l="l" r="r" t="t"/>
            <a:pathLst>
              <a:path extrusionOk="0" h="2849879" w="10058400">
                <a:moveTo>
                  <a:pt x="10058400" y="0"/>
                </a:moveTo>
                <a:lnTo>
                  <a:pt x="0" y="0"/>
                </a:lnTo>
                <a:lnTo>
                  <a:pt x="0" y="2849499"/>
                </a:lnTo>
                <a:lnTo>
                  <a:pt x="10058400" y="2849499"/>
                </a:lnTo>
                <a:lnTo>
                  <a:pt x="10058400" y="0"/>
                </a:lnTo>
                <a:close/>
              </a:path>
            </a:pathLst>
          </a:custGeom>
          <a:solidFill>
            <a:srgbClr val="24467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600"/>
          </a:p>
        </p:txBody>
      </p:sp>
      <p:sp>
        <p:nvSpPr>
          <p:cNvPr id="1823" name="Google Shape;1823;g21953eb5a11_0_1229"/>
          <p:cNvSpPr txBox="1"/>
          <p:nvPr/>
        </p:nvSpPr>
        <p:spPr>
          <a:xfrm>
            <a:off x="408247" y="5980191"/>
            <a:ext cx="673200" cy="103800"/>
          </a:xfrm>
          <a:prstGeom prst="rect">
            <a:avLst/>
          </a:prstGeom>
          <a:noFill/>
          <a:ln>
            <a:noFill/>
          </a:ln>
        </p:spPr>
        <p:txBody>
          <a:bodyPr anchorCtr="0" anchor="t" bIns="0" lIns="0" spcFirstLastPara="1" rIns="0" wrap="square" tIns="11425">
            <a:spAutoFit/>
          </a:bodyPr>
          <a:lstStyle/>
          <a:p>
            <a:pPr indent="0" lvl="0" marL="12700" rtl="0" algn="l">
              <a:lnSpc>
                <a:spcPct val="100000"/>
              </a:lnSpc>
              <a:spcBef>
                <a:spcPts val="0"/>
              </a:spcBef>
              <a:spcAft>
                <a:spcPts val="0"/>
              </a:spcAft>
              <a:buNone/>
            </a:pPr>
            <a:r>
              <a:rPr lang="en-US" sz="600">
                <a:solidFill>
                  <a:srgbClr val="FFFFFF"/>
                </a:solidFill>
                <a:latin typeface="Gill Sans"/>
                <a:ea typeface="Gill Sans"/>
                <a:cs typeface="Gill Sans"/>
                <a:sym typeface="Gill Sans"/>
              </a:rPr>
              <a:t>Source: Freddie Mac</a:t>
            </a:r>
            <a:endParaRPr sz="600">
              <a:latin typeface="Gill Sans"/>
              <a:ea typeface="Gill Sans"/>
              <a:cs typeface="Gill Sans"/>
              <a:sym typeface="Gill Sans"/>
            </a:endParaRPr>
          </a:p>
        </p:txBody>
      </p:sp>
      <p:sp>
        <p:nvSpPr>
          <p:cNvPr id="1824" name="Google Shape;1824;g21953eb5a11_0_1229"/>
          <p:cNvSpPr txBox="1"/>
          <p:nvPr>
            <p:ph type="title"/>
          </p:nvPr>
        </p:nvSpPr>
        <p:spPr>
          <a:xfrm>
            <a:off x="219625" y="268941"/>
            <a:ext cx="8335800" cy="427200"/>
          </a:xfrm>
          <a:prstGeom prst="rect">
            <a:avLst/>
          </a:prstGeom>
          <a:noFill/>
          <a:ln>
            <a:noFill/>
          </a:ln>
        </p:spPr>
        <p:txBody>
          <a:bodyPr anchorCtr="0" anchor="t" bIns="0" lIns="0" spcFirstLastPara="1" rIns="0" wrap="square" tIns="11425">
            <a:spAutoFit/>
          </a:bodyPr>
          <a:lstStyle/>
          <a:p>
            <a:pPr indent="0" lvl="0" marL="12700" rtl="0" algn="l">
              <a:lnSpc>
                <a:spcPct val="100000"/>
              </a:lnSpc>
              <a:spcBef>
                <a:spcPts val="0"/>
              </a:spcBef>
              <a:spcAft>
                <a:spcPts val="0"/>
              </a:spcAft>
              <a:buNone/>
            </a:pPr>
            <a:r>
              <a:rPr lang="en-US" sz="2700"/>
              <a:t>Neural Network Classification Model</a:t>
            </a:r>
            <a:endParaRPr sz="2700"/>
          </a:p>
        </p:txBody>
      </p:sp>
      <p:pic>
        <p:nvPicPr>
          <p:cNvPr id="1825" name="Google Shape;1825;g21953eb5a11_0_1229"/>
          <p:cNvPicPr preferRelativeResize="0"/>
          <p:nvPr/>
        </p:nvPicPr>
        <p:blipFill rotWithShape="1">
          <a:blip r:embed="rId3">
            <a:alphaModFix/>
          </a:blip>
          <a:srcRect b="0" l="0" r="0" t="0"/>
          <a:stretch/>
        </p:blipFill>
        <p:spPr>
          <a:xfrm>
            <a:off x="8503919" y="375772"/>
            <a:ext cx="217842" cy="108781"/>
          </a:xfrm>
          <a:prstGeom prst="rect">
            <a:avLst/>
          </a:prstGeom>
          <a:noFill/>
          <a:ln>
            <a:noFill/>
          </a:ln>
        </p:spPr>
      </p:pic>
      <p:sp>
        <p:nvSpPr>
          <p:cNvPr id="1826" name="Google Shape;1826;g21953eb5a11_0_1229"/>
          <p:cNvSpPr/>
          <p:nvPr/>
        </p:nvSpPr>
        <p:spPr>
          <a:xfrm>
            <a:off x="0" y="0"/>
            <a:ext cx="9153144" cy="158590"/>
          </a:xfrm>
          <a:custGeom>
            <a:rect b="b" l="l" r="r" t="t"/>
            <a:pathLst>
              <a:path extrusionOk="0" h="179705" w="10058400">
                <a:moveTo>
                  <a:pt x="0" y="179324"/>
                </a:moveTo>
                <a:lnTo>
                  <a:pt x="10058400" y="179324"/>
                </a:lnTo>
                <a:lnTo>
                  <a:pt x="10058400" y="0"/>
                </a:lnTo>
                <a:lnTo>
                  <a:pt x="0" y="0"/>
                </a:lnTo>
                <a:lnTo>
                  <a:pt x="0" y="179324"/>
                </a:lnTo>
                <a:close/>
              </a:path>
            </a:pathLst>
          </a:custGeom>
          <a:solidFill>
            <a:srgbClr val="29B5E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600"/>
          </a:p>
        </p:txBody>
      </p:sp>
      <p:pic>
        <p:nvPicPr>
          <p:cNvPr id="1827" name="Google Shape;1827;g21953eb5a11_0_1229"/>
          <p:cNvPicPr preferRelativeResize="0"/>
          <p:nvPr/>
        </p:nvPicPr>
        <p:blipFill rotWithShape="1">
          <a:blip r:embed="rId4">
            <a:alphaModFix/>
          </a:blip>
          <a:srcRect b="0" l="0" r="0" t="0"/>
          <a:stretch/>
        </p:blipFill>
        <p:spPr>
          <a:xfrm>
            <a:off x="523837" y="1305751"/>
            <a:ext cx="7532725" cy="1204350"/>
          </a:xfrm>
          <a:prstGeom prst="rect">
            <a:avLst/>
          </a:prstGeom>
          <a:noFill/>
          <a:ln>
            <a:noFill/>
          </a:ln>
        </p:spPr>
      </p:pic>
      <p:pic>
        <p:nvPicPr>
          <p:cNvPr id="1828" name="Google Shape;1828;g21953eb5a11_0_1229"/>
          <p:cNvPicPr preferRelativeResize="0"/>
          <p:nvPr/>
        </p:nvPicPr>
        <p:blipFill rotWithShape="1">
          <a:blip r:embed="rId5">
            <a:alphaModFix/>
          </a:blip>
          <a:srcRect b="0" l="0" r="0" t="0"/>
          <a:stretch/>
        </p:blipFill>
        <p:spPr>
          <a:xfrm>
            <a:off x="248863" y="4313402"/>
            <a:ext cx="8655424" cy="986323"/>
          </a:xfrm>
          <a:prstGeom prst="rect">
            <a:avLst/>
          </a:prstGeom>
          <a:noFill/>
          <a:ln>
            <a:noFill/>
          </a:ln>
        </p:spPr>
      </p:pic>
      <p:sp>
        <p:nvSpPr>
          <p:cNvPr id="1829" name="Google Shape;1829;g21953eb5a11_0_1229"/>
          <p:cNvSpPr txBox="1"/>
          <p:nvPr/>
        </p:nvSpPr>
        <p:spPr>
          <a:xfrm>
            <a:off x="219625" y="3812274"/>
            <a:ext cx="8335800" cy="411600"/>
          </a:xfrm>
          <a:prstGeom prst="rect">
            <a:avLst/>
          </a:prstGeom>
          <a:noFill/>
          <a:ln>
            <a:noFill/>
          </a:ln>
        </p:spPr>
        <p:txBody>
          <a:bodyPr anchorCtr="0" anchor="t" bIns="0" lIns="0" spcFirstLastPara="1" rIns="0" wrap="square" tIns="11425">
            <a:spAutoFit/>
          </a:bodyPr>
          <a:lstStyle/>
          <a:p>
            <a:pPr indent="0" lvl="0" marL="12700" rtl="0" algn="l">
              <a:spcBef>
                <a:spcPts val="0"/>
              </a:spcBef>
              <a:spcAft>
                <a:spcPts val="0"/>
              </a:spcAft>
              <a:buNone/>
            </a:pPr>
            <a:r>
              <a:rPr b="0" i="0" lang="en-US" sz="2600">
                <a:solidFill>
                  <a:srgbClr val="24467D"/>
                </a:solidFill>
                <a:latin typeface="Gill Sans"/>
                <a:ea typeface="Gill Sans"/>
                <a:cs typeface="Gill Sans"/>
                <a:sym typeface="Gill Sans"/>
              </a:rPr>
              <a:t>Using Feature Selection</a:t>
            </a:r>
            <a:r>
              <a:rPr b="0" i="0" lang="en-US" sz="1900">
                <a:solidFill>
                  <a:srgbClr val="24467D"/>
                </a:solidFill>
                <a:latin typeface="Gill Sans"/>
                <a:ea typeface="Gill Sans"/>
                <a:cs typeface="Gill Sans"/>
                <a:sym typeface="Gill Sans"/>
              </a:rPr>
              <a:t> </a:t>
            </a:r>
            <a:endParaRPr b="0" i="0" sz="1900">
              <a:solidFill>
                <a:srgbClr val="24467D"/>
              </a:solidFill>
              <a:latin typeface="Gill Sans"/>
              <a:ea typeface="Gill Sans"/>
              <a:cs typeface="Gill Sans"/>
              <a:sym typeface="Gill Sans"/>
            </a:endParaRPr>
          </a:p>
        </p:txBody>
      </p:sp>
      <p:sp>
        <p:nvSpPr>
          <p:cNvPr id="1830" name="Google Shape;1830;g21953eb5a11_0_1229"/>
          <p:cNvSpPr/>
          <p:nvPr/>
        </p:nvSpPr>
        <p:spPr>
          <a:xfrm>
            <a:off x="0" y="5419925"/>
            <a:ext cx="2464308" cy="1204074"/>
          </a:xfrm>
          <a:custGeom>
            <a:rect b="b" l="l" r="r" t="t"/>
            <a:pathLst>
              <a:path extrusionOk="0" h="2849879" w="10058400">
                <a:moveTo>
                  <a:pt x="10058400" y="0"/>
                </a:moveTo>
                <a:lnTo>
                  <a:pt x="0" y="0"/>
                </a:lnTo>
                <a:lnTo>
                  <a:pt x="0" y="2849499"/>
                </a:lnTo>
                <a:lnTo>
                  <a:pt x="10058400" y="2849499"/>
                </a:lnTo>
                <a:lnTo>
                  <a:pt x="10058400" y="0"/>
                </a:lnTo>
                <a:close/>
              </a:path>
            </a:pathLst>
          </a:custGeom>
          <a:solidFill>
            <a:srgbClr val="24467D"/>
          </a:solid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None/>
            </a:pPr>
            <a:r>
              <a:t/>
            </a:r>
            <a:endParaRPr sz="900">
              <a:solidFill>
                <a:srgbClr val="A1A0A0"/>
              </a:solidFill>
              <a:latin typeface="Trebuchet MS"/>
              <a:ea typeface="Trebuchet MS"/>
              <a:cs typeface="Trebuchet MS"/>
              <a:sym typeface="Trebuchet MS"/>
            </a:endParaRPr>
          </a:p>
        </p:txBody>
      </p:sp>
      <p:sp>
        <p:nvSpPr>
          <p:cNvPr id="1831" name="Google Shape;1831;g21953eb5a11_0_1229"/>
          <p:cNvSpPr txBox="1"/>
          <p:nvPr>
            <p:ph idx="12" type="sldNum"/>
          </p:nvPr>
        </p:nvSpPr>
        <p:spPr>
          <a:xfrm>
            <a:off x="8009501" y="6482075"/>
            <a:ext cx="921300" cy="143700"/>
          </a:xfrm>
          <a:prstGeom prst="rect">
            <a:avLst/>
          </a:prstGeom>
          <a:noFill/>
          <a:ln>
            <a:noFill/>
          </a:ln>
        </p:spPr>
        <p:txBody>
          <a:bodyPr anchorCtr="0" anchor="t" bIns="0" lIns="0" spcFirstLastPara="1" rIns="0" wrap="square" tIns="5125">
            <a:spAutoFit/>
          </a:bodyPr>
          <a:lstStyle/>
          <a:p>
            <a:pPr indent="0" lvl="0" marL="1270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a:p>
        </p:txBody>
      </p:sp>
      <p:sp>
        <p:nvSpPr>
          <p:cNvPr id="1832" name="Google Shape;1832;g21953eb5a11_0_1229"/>
          <p:cNvSpPr txBox="1"/>
          <p:nvPr/>
        </p:nvSpPr>
        <p:spPr>
          <a:xfrm>
            <a:off x="219625" y="861487"/>
            <a:ext cx="8335800" cy="411600"/>
          </a:xfrm>
          <a:prstGeom prst="rect">
            <a:avLst/>
          </a:prstGeom>
          <a:noFill/>
          <a:ln>
            <a:noFill/>
          </a:ln>
        </p:spPr>
        <p:txBody>
          <a:bodyPr anchorCtr="0" anchor="t" bIns="0" lIns="0" spcFirstLastPara="1" rIns="0" wrap="square" tIns="11425">
            <a:spAutoFit/>
          </a:bodyPr>
          <a:lstStyle/>
          <a:p>
            <a:pPr indent="0" lvl="0" marL="12700" rtl="0" algn="l">
              <a:spcBef>
                <a:spcPts val="0"/>
              </a:spcBef>
              <a:spcAft>
                <a:spcPts val="0"/>
              </a:spcAft>
              <a:buNone/>
            </a:pPr>
            <a:r>
              <a:rPr b="0" i="0" lang="en-US" sz="2600">
                <a:solidFill>
                  <a:srgbClr val="24467D"/>
                </a:solidFill>
                <a:latin typeface="Gill Sans"/>
                <a:ea typeface="Gill Sans"/>
                <a:cs typeface="Gill Sans"/>
                <a:sym typeface="Gill Sans"/>
              </a:rPr>
              <a:t>Using </a:t>
            </a:r>
            <a:r>
              <a:rPr lang="en-US" sz="2600">
                <a:solidFill>
                  <a:srgbClr val="24467D"/>
                </a:solidFill>
                <a:latin typeface="Gill Sans"/>
                <a:ea typeface="Gill Sans"/>
                <a:cs typeface="Gill Sans"/>
                <a:sym typeface="Gill Sans"/>
              </a:rPr>
              <a:t>All Variables</a:t>
            </a:r>
            <a:r>
              <a:rPr b="0" i="0" lang="en-US" sz="1900">
                <a:solidFill>
                  <a:srgbClr val="24467D"/>
                </a:solidFill>
                <a:latin typeface="Gill Sans"/>
                <a:ea typeface="Gill Sans"/>
                <a:cs typeface="Gill Sans"/>
                <a:sym typeface="Gill Sans"/>
              </a:rPr>
              <a:t> </a:t>
            </a:r>
            <a:endParaRPr b="0" i="0" sz="1900">
              <a:solidFill>
                <a:srgbClr val="24467D"/>
              </a:solidFill>
              <a:latin typeface="Gill Sans"/>
              <a:ea typeface="Gill Sans"/>
              <a:cs typeface="Gill Sans"/>
              <a:sym typeface="Gill Sans"/>
            </a:endParaRPr>
          </a:p>
        </p:txBody>
      </p:sp>
      <p:sp>
        <p:nvSpPr>
          <p:cNvPr id="1833" name="Google Shape;1833;g21953eb5a11_0_1229"/>
          <p:cNvSpPr txBox="1"/>
          <p:nvPr/>
        </p:nvSpPr>
        <p:spPr>
          <a:xfrm>
            <a:off x="327912" y="2739837"/>
            <a:ext cx="8335800" cy="811800"/>
          </a:xfrm>
          <a:prstGeom prst="rect">
            <a:avLst/>
          </a:prstGeom>
          <a:noFill/>
          <a:ln>
            <a:noFill/>
          </a:ln>
        </p:spPr>
        <p:txBody>
          <a:bodyPr anchorCtr="0" anchor="t" bIns="0" lIns="0" spcFirstLastPara="1" rIns="0" wrap="square" tIns="11425">
            <a:spAutoFit/>
          </a:bodyPr>
          <a:lstStyle/>
          <a:p>
            <a:pPr indent="0" lvl="0" marL="12700" rtl="0" algn="l">
              <a:spcBef>
                <a:spcPts val="0"/>
              </a:spcBef>
              <a:spcAft>
                <a:spcPts val="0"/>
              </a:spcAft>
              <a:buNone/>
            </a:pPr>
            <a:r>
              <a:rPr lang="en-US" sz="2600">
                <a:solidFill>
                  <a:schemeClr val="lt1"/>
                </a:solidFill>
                <a:latin typeface="Gill Sans"/>
                <a:ea typeface="Gill Sans"/>
                <a:cs typeface="Gill Sans"/>
                <a:sym typeface="Gill Sans"/>
              </a:rPr>
              <a:t>Reasons for</a:t>
            </a:r>
            <a:endParaRPr sz="2600">
              <a:solidFill>
                <a:schemeClr val="lt1"/>
              </a:solidFill>
              <a:latin typeface="Gill Sans"/>
              <a:ea typeface="Gill Sans"/>
              <a:cs typeface="Gill Sans"/>
              <a:sym typeface="Gill Sans"/>
            </a:endParaRPr>
          </a:p>
          <a:p>
            <a:pPr indent="0" lvl="0" marL="12700" rtl="0" algn="l">
              <a:spcBef>
                <a:spcPts val="0"/>
              </a:spcBef>
              <a:spcAft>
                <a:spcPts val="0"/>
              </a:spcAft>
              <a:buNone/>
            </a:pPr>
            <a:r>
              <a:rPr lang="en-US" sz="2600">
                <a:solidFill>
                  <a:schemeClr val="lt1"/>
                </a:solidFill>
                <a:latin typeface="Gill Sans"/>
                <a:ea typeface="Gill Sans"/>
                <a:cs typeface="Gill Sans"/>
                <a:sym typeface="Gill Sans"/>
              </a:rPr>
              <a:t>weak results</a:t>
            </a:r>
            <a:endParaRPr sz="2600">
              <a:solidFill>
                <a:schemeClr val="lt1"/>
              </a:solidFill>
              <a:latin typeface="Gill Sans"/>
              <a:ea typeface="Gill Sans"/>
              <a:cs typeface="Gill Sans"/>
              <a:sym typeface="Gill Sans"/>
            </a:endParaRPr>
          </a:p>
        </p:txBody>
      </p:sp>
      <p:pic>
        <p:nvPicPr>
          <p:cNvPr id="1834" name="Google Shape;1834;g21953eb5a11_0_1229"/>
          <p:cNvPicPr preferRelativeResize="0"/>
          <p:nvPr/>
        </p:nvPicPr>
        <p:blipFill rotWithShape="1">
          <a:blip r:embed="rId6">
            <a:alphaModFix/>
          </a:blip>
          <a:srcRect b="0" l="0" r="0" t="0"/>
          <a:stretch/>
        </p:blipFill>
        <p:spPr>
          <a:xfrm>
            <a:off x="2598200" y="2827817"/>
            <a:ext cx="227326" cy="209539"/>
          </a:xfrm>
          <a:prstGeom prst="rect">
            <a:avLst/>
          </a:prstGeom>
          <a:noFill/>
          <a:ln>
            <a:noFill/>
          </a:ln>
        </p:spPr>
      </p:pic>
      <p:sp>
        <p:nvSpPr>
          <p:cNvPr id="1835" name="Google Shape;1835;g21953eb5a11_0_1229"/>
          <p:cNvSpPr txBox="1"/>
          <p:nvPr/>
        </p:nvSpPr>
        <p:spPr>
          <a:xfrm>
            <a:off x="2883225" y="2726775"/>
            <a:ext cx="2730900" cy="350100"/>
          </a:xfrm>
          <a:prstGeom prst="rect">
            <a:avLst/>
          </a:prstGeom>
          <a:noFill/>
          <a:ln>
            <a:noFill/>
          </a:ln>
        </p:spPr>
        <p:txBody>
          <a:bodyPr anchorCtr="0" anchor="t" bIns="0" lIns="0" spcFirstLastPara="1" rIns="0" wrap="square" tIns="11425">
            <a:spAutoFit/>
          </a:bodyPr>
          <a:lstStyle/>
          <a:p>
            <a:pPr indent="0" lvl="0" marL="12700" rtl="0" algn="l">
              <a:spcBef>
                <a:spcPts val="0"/>
              </a:spcBef>
              <a:spcAft>
                <a:spcPts val="0"/>
              </a:spcAft>
              <a:buNone/>
            </a:pPr>
            <a:r>
              <a:rPr i="1" lang="en-US" sz="2200">
                <a:solidFill>
                  <a:srgbClr val="24467D"/>
                </a:solidFill>
                <a:latin typeface="Gill Sans"/>
                <a:ea typeface="Gill Sans"/>
                <a:cs typeface="Gill Sans"/>
                <a:sym typeface="Gill Sans"/>
              </a:rPr>
              <a:t>Overfitting</a:t>
            </a:r>
            <a:endParaRPr b="0" i="1" sz="1500">
              <a:solidFill>
                <a:srgbClr val="24467D"/>
              </a:solidFill>
              <a:latin typeface="Gill Sans"/>
              <a:ea typeface="Gill Sans"/>
              <a:cs typeface="Gill Sans"/>
              <a:sym typeface="Gill Sans"/>
            </a:endParaRPr>
          </a:p>
        </p:txBody>
      </p:sp>
      <p:pic>
        <p:nvPicPr>
          <p:cNvPr id="1836" name="Google Shape;1836;g21953eb5a11_0_1229"/>
          <p:cNvPicPr preferRelativeResize="0"/>
          <p:nvPr/>
        </p:nvPicPr>
        <p:blipFill rotWithShape="1">
          <a:blip r:embed="rId6">
            <a:alphaModFix/>
          </a:blip>
          <a:srcRect b="0" l="0" r="0" t="0"/>
          <a:stretch/>
        </p:blipFill>
        <p:spPr>
          <a:xfrm>
            <a:off x="2612325" y="3361229"/>
            <a:ext cx="227326" cy="209539"/>
          </a:xfrm>
          <a:prstGeom prst="rect">
            <a:avLst/>
          </a:prstGeom>
          <a:noFill/>
          <a:ln>
            <a:noFill/>
          </a:ln>
        </p:spPr>
      </p:pic>
      <p:sp>
        <p:nvSpPr>
          <p:cNvPr id="1837" name="Google Shape;1837;g21953eb5a11_0_1229"/>
          <p:cNvSpPr txBox="1"/>
          <p:nvPr/>
        </p:nvSpPr>
        <p:spPr>
          <a:xfrm>
            <a:off x="2897350" y="3260188"/>
            <a:ext cx="2730900" cy="350100"/>
          </a:xfrm>
          <a:prstGeom prst="rect">
            <a:avLst/>
          </a:prstGeom>
          <a:noFill/>
          <a:ln>
            <a:noFill/>
          </a:ln>
        </p:spPr>
        <p:txBody>
          <a:bodyPr anchorCtr="0" anchor="t" bIns="0" lIns="0" spcFirstLastPara="1" rIns="0" wrap="square" tIns="11425">
            <a:spAutoFit/>
          </a:bodyPr>
          <a:lstStyle/>
          <a:p>
            <a:pPr indent="0" lvl="0" marL="12700" rtl="0" algn="l">
              <a:spcBef>
                <a:spcPts val="0"/>
              </a:spcBef>
              <a:spcAft>
                <a:spcPts val="0"/>
              </a:spcAft>
              <a:buNone/>
            </a:pPr>
            <a:r>
              <a:rPr i="1" lang="en-US" sz="2200">
                <a:solidFill>
                  <a:srgbClr val="24467D"/>
                </a:solidFill>
                <a:latin typeface="Gill Sans"/>
                <a:ea typeface="Gill Sans"/>
                <a:cs typeface="Gill Sans"/>
                <a:sym typeface="Gill Sans"/>
              </a:rPr>
              <a:t>Multicollinearity</a:t>
            </a:r>
            <a:endParaRPr b="0" i="1" sz="1500">
              <a:solidFill>
                <a:srgbClr val="24467D"/>
              </a:solidFill>
              <a:latin typeface="Gill Sans"/>
              <a:ea typeface="Gill Sans"/>
              <a:cs typeface="Gill Sans"/>
              <a:sym typeface="Gill Sans"/>
            </a:endParaRPr>
          </a:p>
        </p:txBody>
      </p:sp>
      <p:pic>
        <p:nvPicPr>
          <p:cNvPr id="1838" name="Google Shape;1838;g21953eb5a11_0_1229"/>
          <p:cNvPicPr preferRelativeResize="0"/>
          <p:nvPr/>
        </p:nvPicPr>
        <p:blipFill rotWithShape="1">
          <a:blip r:embed="rId6">
            <a:alphaModFix/>
          </a:blip>
          <a:srcRect b="0" l="0" r="0" t="0"/>
          <a:stretch/>
        </p:blipFill>
        <p:spPr>
          <a:xfrm>
            <a:off x="5483700" y="2821742"/>
            <a:ext cx="227326" cy="209539"/>
          </a:xfrm>
          <a:prstGeom prst="rect">
            <a:avLst/>
          </a:prstGeom>
          <a:noFill/>
          <a:ln>
            <a:noFill/>
          </a:ln>
        </p:spPr>
      </p:pic>
      <p:sp>
        <p:nvSpPr>
          <p:cNvPr id="1839" name="Google Shape;1839;g21953eb5a11_0_1229"/>
          <p:cNvSpPr txBox="1"/>
          <p:nvPr/>
        </p:nvSpPr>
        <p:spPr>
          <a:xfrm>
            <a:off x="5768725" y="2720700"/>
            <a:ext cx="2730900" cy="350100"/>
          </a:xfrm>
          <a:prstGeom prst="rect">
            <a:avLst/>
          </a:prstGeom>
          <a:noFill/>
          <a:ln>
            <a:noFill/>
          </a:ln>
        </p:spPr>
        <p:txBody>
          <a:bodyPr anchorCtr="0" anchor="t" bIns="0" lIns="0" spcFirstLastPara="1" rIns="0" wrap="square" tIns="11425">
            <a:spAutoFit/>
          </a:bodyPr>
          <a:lstStyle/>
          <a:p>
            <a:pPr indent="0" lvl="0" marL="12700" rtl="0" algn="l">
              <a:spcBef>
                <a:spcPts val="0"/>
              </a:spcBef>
              <a:spcAft>
                <a:spcPts val="0"/>
              </a:spcAft>
              <a:buNone/>
            </a:pPr>
            <a:r>
              <a:rPr i="1" lang="en-US" sz="2200">
                <a:solidFill>
                  <a:srgbClr val="24467D"/>
                </a:solidFill>
                <a:latin typeface="Gill Sans"/>
                <a:ea typeface="Gill Sans"/>
                <a:cs typeface="Gill Sans"/>
                <a:sym typeface="Gill Sans"/>
              </a:rPr>
              <a:t>Noisy Features</a:t>
            </a:r>
            <a:endParaRPr b="0" i="1" sz="2200">
              <a:solidFill>
                <a:srgbClr val="24467D"/>
              </a:solidFill>
              <a:latin typeface="Gill Sans"/>
              <a:ea typeface="Gill Sans"/>
              <a:cs typeface="Gill Sans"/>
              <a:sym typeface="Gill Sans"/>
            </a:endParaRPr>
          </a:p>
        </p:txBody>
      </p:sp>
      <p:pic>
        <p:nvPicPr>
          <p:cNvPr id="1840" name="Google Shape;1840;g21953eb5a11_0_1229"/>
          <p:cNvPicPr preferRelativeResize="0"/>
          <p:nvPr/>
        </p:nvPicPr>
        <p:blipFill rotWithShape="1">
          <a:blip r:embed="rId6">
            <a:alphaModFix/>
          </a:blip>
          <a:srcRect b="0" l="0" r="0" t="0"/>
          <a:stretch/>
        </p:blipFill>
        <p:spPr>
          <a:xfrm>
            <a:off x="5497825" y="3355154"/>
            <a:ext cx="227326" cy="209539"/>
          </a:xfrm>
          <a:prstGeom prst="rect">
            <a:avLst/>
          </a:prstGeom>
          <a:noFill/>
          <a:ln>
            <a:noFill/>
          </a:ln>
        </p:spPr>
      </p:pic>
      <p:sp>
        <p:nvSpPr>
          <p:cNvPr id="1841" name="Google Shape;1841;g21953eb5a11_0_1229"/>
          <p:cNvSpPr txBox="1"/>
          <p:nvPr/>
        </p:nvSpPr>
        <p:spPr>
          <a:xfrm>
            <a:off x="5782850" y="3254125"/>
            <a:ext cx="3379800" cy="350100"/>
          </a:xfrm>
          <a:prstGeom prst="rect">
            <a:avLst/>
          </a:prstGeom>
          <a:noFill/>
          <a:ln>
            <a:noFill/>
          </a:ln>
        </p:spPr>
        <p:txBody>
          <a:bodyPr anchorCtr="0" anchor="t" bIns="0" lIns="0" spcFirstLastPara="1" rIns="0" wrap="square" tIns="11425">
            <a:spAutoFit/>
          </a:bodyPr>
          <a:lstStyle/>
          <a:p>
            <a:pPr indent="0" lvl="0" marL="12700" rtl="0" algn="l">
              <a:spcBef>
                <a:spcPts val="0"/>
              </a:spcBef>
              <a:spcAft>
                <a:spcPts val="0"/>
              </a:spcAft>
              <a:buNone/>
            </a:pPr>
            <a:r>
              <a:rPr i="1" lang="en-US" sz="2200">
                <a:solidFill>
                  <a:srgbClr val="24467D"/>
                </a:solidFill>
                <a:latin typeface="Gill Sans"/>
                <a:ea typeface="Gill Sans"/>
                <a:cs typeface="Gill Sans"/>
                <a:sym typeface="Gill Sans"/>
              </a:rPr>
              <a:t>Curse of dimensionality</a:t>
            </a:r>
            <a:endParaRPr b="0" i="1" sz="2200">
              <a:solidFill>
                <a:srgbClr val="24467D"/>
              </a:solidFill>
              <a:latin typeface="Gill Sans"/>
              <a:ea typeface="Gill Sans"/>
              <a:cs typeface="Gill Sans"/>
              <a:sym typeface="Gill Sans"/>
            </a:endParaRPr>
          </a:p>
        </p:txBody>
      </p:sp>
      <p:sp>
        <p:nvSpPr>
          <p:cNvPr id="1842" name="Google Shape;1842;g21953eb5a11_0_1229"/>
          <p:cNvSpPr txBox="1"/>
          <p:nvPr/>
        </p:nvSpPr>
        <p:spPr>
          <a:xfrm>
            <a:off x="685810" y="5541650"/>
            <a:ext cx="1640100" cy="811800"/>
          </a:xfrm>
          <a:prstGeom prst="rect">
            <a:avLst/>
          </a:prstGeom>
          <a:noFill/>
          <a:ln>
            <a:noFill/>
          </a:ln>
        </p:spPr>
        <p:txBody>
          <a:bodyPr anchorCtr="0" anchor="t" bIns="0" lIns="0" spcFirstLastPara="1" rIns="0" wrap="square" tIns="11425">
            <a:spAutoFit/>
          </a:bodyPr>
          <a:lstStyle/>
          <a:p>
            <a:pPr indent="0" lvl="0" marL="12700" rtl="0" algn="l">
              <a:spcBef>
                <a:spcPts val="0"/>
              </a:spcBef>
              <a:spcAft>
                <a:spcPts val="0"/>
              </a:spcAft>
              <a:buNone/>
            </a:pPr>
            <a:r>
              <a:rPr lang="en-US" sz="2600">
                <a:solidFill>
                  <a:schemeClr val="lt1"/>
                </a:solidFill>
                <a:latin typeface="Gill Sans"/>
                <a:ea typeface="Gill Sans"/>
                <a:cs typeface="Gill Sans"/>
                <a:sym typeface="Gill Sans"/>
              </a:rPr>
              <a:t>Selected </a:t>
            </a:r>
            <a:endParaRPr sz="2600">
              <a:solidFill>
                <a:schemeClr val="lt1"/>
              </a:solidFill>
              <a:latin typeface="Gill Sans"/>
              <a:ea typeface="Gill Sans"/>
              <a:cs typeface="Gill Sans"/>
              <a:sym typeface="Gill Sans"/>
            </a:endParaRPr>
          </a:p>
          <a:p>
            <a:pPr indent="0" lvl="0" marL="12700" rtl="0" algn="l">
              <a:spcBef>
                <a:spcPts val="0"/>
              </a:spcBef>
              <a:spcAft>
                <a:spcPts val="0"/>
              </a:spcAft>
              <a:buNone/>
            </a:pPr>
            <a:r>
              <a:rPr lang="en-US" sz="2600">
                <a:solidFill>
                  <a:schemeClr val="lt1"/>
                </a:solidFill>
                <a:latin typeface="Gill Sans"/>
                <a:ea typeface="Gill Sans"/>
                <a:cs typeface="Gill Sans"/>
                <a:sym typeface="Gill Sans"/>
              </a:rPr>
              <a:t>Features</a:t>
            </a:r>
            <a:endParaRPr sz="2600">
              <a:solidFill>
                <a:schemeClr val="lt1"/>
              </a:solidFill>
              <a:latin typeface="Gill Sans"/>
              <a:ea typeface="Gill Sans"/>
              <a:cs typeface="Gill Sans"/>
              <a:sym typeface="Gill Sans"/>
            </a:endParaRPr>
          </a:p>
        </p:txBody>
      </p:sp>
      <p:pic>
        <p:nvPicPr>
          <p:cNvPr id="1843" name="Google Shape;1843;g21953eb5a11_0_1229"/>
          <p:cNvPicPr preferRelativeResize="0"/>
          <p:nvPr/>
        </p:nvPicPr>
        <p:blipFill rotWithShape="1">
          <a:blip r:embed="rId6">
            <a:alphaModFix/>
          </a:blip>
          <a:srcRect b="0" l="0" r="0" t="0"/>
          <a:stretch/>
        </p:blipFill>
        <p:spPr>
          <a:xfrm>
            <a:off x="2598200" y="5490292"/>
            <a:ext cx="227326" cy="209539"/>
          </a:xfrm>
          <a:prstGeom prst="rect">
            <a:avLst/>
          </a:prstGeom>
          <a:noFill/>
          <a:ln>
            <a:noFill/>
          </a:ln>
        </p:spPr>
      </p:pic>
      <p:sp>
        <p:nvSpPr>
          <p:cNvPr id="1844" name="Google Shape;1844;g21953eb5a11_0_1229"/>
          <p:cNvSpPr txBox="1"/>
          <p:nvPr/>
        </p:nvSpPr>
        <p:spPr>
          <a:xfrm>
            <a:off x="2883225" y="5389250"/>
            <a:ext cx="2730900" cy="350100"/>
          </a:xfrm>
          <a:prstGeom prst="rect">
            <a:avLst/>
          </a:prstGeom>
          <a:noFill/>
          <a:ln>
            <a:noFill/>
          </a:ln>
        </p:spPr>
        <p:txBody>
          <a:bodyPr anchorCtr="0" anchor="t" bIns="0" lIns="0" spcFirstLastPara="1" rIns="0" wrap="square" tIns="11425">
            <a:spAutoFit/>
          </a:bodyPr>
          <a:lstStyle/>
          <a:p>
            <a:pPr indent="0" lvl="0" marL="12700" rtl="0" algn="l">
              <a:spcBef>
                <a:spcPts val="0"/>
              </a:spcBef>
              <a:spcAft>
                <a:spcPts val="0"/>
              </a:spcAft>
              <a:buNone/>
            </a:pPr>
            <a:r>
              <a:rPr i="1" lang="en-US" sz="2200">
                <a:solidFill>
                  <a:srgbClr val="24467D"/>
                </a:solidFill>
                <a:latin typeface="Gill Sans"/>
                <a:ea typeface="Gill Sans"/>
                <a:cs typeface="Gill Sans"/>
                <a:sym typeface="Gill Sans"/>
              </a:rPr>
              <a:t>All Tract variables</a:t>
            </a:r>
            <a:endParaRPr b="0" i="1" sz="2200">
              <a:solidFill>
                <a:srgbClr val="24467D"/>
              </a:solidFill>
              <a:latin typeface="Gill Sans"/>
              <a:ea typeface="Gill Sans"/>
              <a:cs typeface="Gill Sans"/>
              <a:sym typeface="Gill Sans"/>
            </a:endParaRPr>
          </a:p>
        </p:txBody>
      </p:sp>
      <p:pic>
        <p:nvPicPr>
          <p:cNvPr id="1845" name="Google Shape;1845;g21953eb5a11_0_1229"/>
          <p:cNvPicPr preferRelativeResize="0"/>
          <p:nvPr/>
        </p:nvPicPr>
        <p:blipFill rotWithShape="1">
          <a:blip r:embed="rId6">
            <a:alphaModFix/>
          </a:blip>
          <a:srcRect b="0" l="0" r="0" t="0"/>
          <a:stretch/>
        </p:blipFill>
        <p:spPr>
          <a:xfrm>
            <a:off x="2598200" y="5956442"/>
            <a:ext cx="227326" cy="209539"/>
          </a:xfrm>
          <a:prstGeom prst="rect">
            <a:avLst/>
          </a:prstGeom>
          <a:noFill/>
          <a:ln>
            <a:noFill/>
          </a:ln>
        </p:spPr>
      </p:pic>
      <p:sp>
        <p:nvSpPr>
          <p:cNvPr id="1846" name="Google Shape;1846;g21953eb5a11_0_1229"/>
          <p:cNvSpPr txBox="1"/>
          <p:nvPr/>
        </p:nvSpPr>
        <p:spPr>
          <a:xfrm>
            <a:off x="2883225" y="5855400"/>
            <a:ext cx="2730900" cy="350100"/>
          </a:xfrm>
          <a:prstGeom prst="rect">
            <a:avLst/>
          </a:prstGeom>
          <a:noFill/>
          <a:ln>
            <a:noFill/>
          </a:ln>
        </p:spPr>
        <p:txBody>
          <a:bodyPr anchorCtr="0" anchor="t" bIns="0" lIns="0" spcFirstLastPara="1" rIns="0" wrap="square" tIns="11425">
            <a:spAutoFit/>
          </a:bodyPr>
          <a:lstStyle/>
          <a:p>
            <a:pPr indent="0" lvl="0" marL="12700" rtl="0" algn="l">
              <a:spcBef>
                <a:spcPts val="0"/>
              </a:spcBef>
              <a:spcAft>
                <a:spcPts val="0"/>
              </a:spcAft>
              <a:buNone/>
            </a:pPr>
            <a:r>
              <a:rPr i="1" lang="en-US" sz="2200">
                <a:solidFill>
                  <a:srgbClr val="24467D"/>
                </a:solidFill>
                <a:latin typeface="Gill Sans"/>
                <a:ea typeface="Gill Sans"/>
                <a:cs typeface="Gill Sans"/>
                <a:sym typeface="Gill Sans"/>
              </a:rPr>
              <a:t>Race: Asian &amp; Black</a:t>
            </a:r>
            <a:endParaRPr b="0" i="1" sz="2200">
              <a:solidFill>
                <a:srgbClr val="24467D"/>
              </a:solidFill>
              <a:latin typeface="Gill Sans"/>
              <a:ea typeface="Gill Sans"/>
              <a:cs typeface="Gill Sans"/>
              <a:sym typeface="Gill Sans"/>
            </a:endParaRPr>
          </a:p>
        </p:txBody>
      </p:sp>
      <p:pic>
        <p:nvPicPr>
          <p:cNvPr id="1847" name="Google Shape;1847;g21953eb5a11_0_1229"/>
          <p:cNvPicPr preferRelativeResize="0"/>
          <p:nvPr/>
        </p:nvPicPr>
        <p:blipFill rotWithShape="1">
          <a:blip r:embed="rId6">
            <a:alphaModFix/>
          </a:blip>
          <a:srcRect b="0" l="0" r="0" t="0"/>
          <a:stretch/>
        </p:blipFill>
        <p:spPr>
          <a:xfrm>
            <a:off x="2598200" y="6413092"/>
            <a:ext cx="227326" cy="209539"/>
          </a:xfrm>
          <a:prstGeom prst="rect">
            <a:avLst/>
          </a:prstGeom>
          <a:noFill/>
          <a:ln>
            <a:noFill/>
          </a:ln>
        </p:spPr>
      </p:pic>
      <p:sp>
        <p:nvSpPr>
          <p:cNvPr id="1848" name="Google Shape;1848;g21953eb5a11_0_1229"/>
          <p:cNvSpPr txBox="1"/>
          <p:nvPr/>
        </p:nvSpPr>
        <p:spPr>
          <a:xfrm>
            <a:off x="2883225" y="6312050"/>
            <a:ext cx="2730900" cy="350100"/>
          </a:xfrm>
          <a:prstGeom prst="rect">
            <a:avLst/>
          </a:prstGeom>
          <a:noFill/>
          <a:ln>
            <a:noFill/>
          </a:ln>
        </p:spPr>
        <p:txBody>
          <a:bodyPr anchorCtr="0" anchor="t" bIns="0" lIns="0" spcFirstLastPara="1" rIns="0" wrap="square" tIns="11425">
            <a:spAutoFit/>
          </a:bodyPr>
          <a:lstStyle/>
          <a:p>
            <a:pPr indent="0" lvl="0" marL="12700" rtl="0" algn="l">
              <a:spcBef>
                <a:spcPts val="0"/>
              </a:spcBef>
              <a:spcAft>
                <a:spcPts val="0"/>
              </a:spcAft>
              <a:buNone/>
            </a:pPr>
            <a:r>
              <a:rPr i="1" lang="en-US" sz="2200">
                <a:solidFill>
                  <a:srgbClr val="24467D"/>
                </a:solidFill>
                <a:latin typeface="Gill Sans"/>
                <a:ea typeface="Gill Sans"/>
                <a:cs typeface="Gill Sans"/>
                <a:sym typeface="Gill Sans"/>
              </a:rPr>
              <a:t>Loan Amount </a:t>
            </a:r>
            <a:endParaRPr b="0" i="1" sz="2200">
              <a:solidFill>
                <a:srgbClr val="24467D"/>
              </a:solidFill>
              <a:latin typeface="Gill Sans"/>
              <a:ea typeface="Gill Sans"/>
              <a:cs typeface="Gill Sans"/>
              <a:sym typeface="Gill Sans"/>
            </a:endParaRPr>
          </a:p>
        </p:txBody>
      </p:sp>
      <p:pic>
        <p:nvPicPr>
          <p:cNvPr id="1849" name="Google Shape;1849;g21953eb5a11_0_1229"/>
          <p:cNvPicPr preferRelativeResize="0"/>
          <p:nvPr/>
        </p:nvPicPr>
        <p:blipFill rotWithShape="1">
          <a:blip r:embed="rId6">
            <a:alphaModFix/>
          </a:blip>
          <a:srcRect b="0" l="0" r="0" t="0"/>
          <a:stretch/>
        </p:blipFill>
        <p:spPr>
          <a:xfrm>
            <a:off x="5768725" y="5490292"/>
            <a:ext cx="227326" cy="209539"/>
          </a:xfrm>
          <a:prstGeom prst="rect">
            <a:avLst/>
          </a:prstGeom>
          <a:noFill/>
          <a:ln>
            <a:noFill/>
          </a:ln>
        </p:spPr>
      </p:pic>
      <p:sp>
        <p:nvSpPr>
          <p:cNvPr id="1850" name="Google Shape;1850;g21953eb5a11_0_1229"/>
          <p:cNvSpPr txBox="1"/>
          <p:nvPr/>
        </p:nvSpPr>
        <p:spPr>
          <a:xfrm>
            <a:off x="6053750" y="5389250"/>
            <a:ext cx="2730900" cy="350100"/>
          </a:xfrm>
          <a:prstGeom prst="rect">
            <a:avLst/>
          </a:prstGeom>
          <a:noFill/>
          <a:ln>
            <a:noFill/>
          </a:ln>
        </p:spPr>
        <p:txBody>
          <a:bodyPr anchorCtr="0" anchor="t" bIns="0" lIns="0" spcFirstLastPara="1" rIns="0" wrap="square" tIns="11425">
            <a:spAutoFit/>
          </a:bodyPr>
          <a:lstStyle/>
          <a:p>
            <a:pPr indent="0" lvl="0" marL="12700" rtl="0" algn="l">
              <a:spcBef>
                <a:spcPts val="0"/>
              </a:spcBef>
              <a:spcAft>
                <a:spcPts val="0"/>
              </a:spcAft>
              <a:buNone/>
            </a:pPr>
            <a:r>
              <a:rPr i="1" lang="en-US" sz="2200">
                <a:solidFill>
                  <a:srgbClr val="24467D"/>
                </a:solidFill>
                <a:latin typeface="Gill Sans"/>
                <a:ea typeface="Gill Sans"/>
                <a:cs typeface="Gill Sans"/>
                <a:sym typeface="Gill Sans"/>
              </a:rPr>
              <a:t>CLTV</a:t>
            </a:r>
            <a:endParaRPr b="0" i="1" sz="2200">
              <a:solidFill>
                <a:srgbClr val="24467D"/>
              </a:solidFill>
              <a:latin typeface="Gill Sans"/>
              <a:ea typeface="Gill Sans"/>
              <a:cs typeface="Gill Sans"/>
              <a:sym typeface="Gill Sans"/>
            </a:endParaRPr>
          </a:p>
        </p:txBody>
      </p:sp>
      <p:pic>
        <p:nvPicPr>
          <p:cNvPr id="1851" name="Google Shape;1851;g21953eb5a11_0_1229"/>
          <p:cNvPicPr preferRelativeResize="0"/>
          <p:nvPr/>
        </p:nvPicPr>
        <p:blipFill rotWithShape="1">
          <a:blip r:embed="rId6">
            <a:alphaModFix/>
          </a:blip>
          <a:srcRect b="0" l="0" r="0" t="0"/>
          <a:stretch/>
        </p:blipFill>
        <p:spPr>
          <a:xfrm>
            <a:off x="5782850" y="5960504"/>
            <a:ext cx="227326" cy="209539"/>
          </a:xfrm>
          <a:prstGeom prst="rect">
            <a:avLst/>
          </a:prstGeom>
          <a:noFill/>
          <a:ln>
            <a:noFill/>
          </a:ln>
        </p:spPr>
      </p:pic>
      <p:sp>
        <p:nvSpPr>
          <p:cNvPr id="1852" name="Google Shape;1852;g21953eb5a11_0_1229"/>
          <p:cNvSpPr txBox="1"/>
          <p:nvPr/>
        </p:nvSpPr>
        <p:spPr>
          <a:xfrm>
            <a:off x="6067875" y="5859463"/>
            <a:ext cx="2730900" cy="350100"/>
          </a:xfrm>
          <a:prstGeom prst="rect">
            <a:avLst/>
          </a:prstGeom>
          <a:noFill/>
          <a:ln>
            <a:noFill/>
          </a:ln>
        </p:spPr>
        <p:txBody>
          <a:bodyPr anchorCtr="0" anchor="t" bIns="0" lIns="0" spcFirstLastPara="1" rIns="0" wrap="square" tIns="11425">
            <a:spAutoFit/>
          </a:bodyPr>
          <a:lstStyle/>
          <a:p>
            <a:pPr indent="0" lvl="0" marL="12700" rtl="0" algn="l">
              <a:spcBef>
                <a:spcPts val="0"/>
              </a:spcBef>
              <a:spcAft>
                <a:spcPts val="0"/>
              </a:spcAft>
              <a:buNone/>
            </a:pPr>
            <a:r>
              <a:rPr i="1" lang="en-US" sz="2200">
                <a:solidFill>
                  <a:srgbClr val="24467D"/>
                </a:solidFill>
                <a:latin typeface="Gill Sans"/>
                <a:ea typeface="Gill Sans"/>
                <a:cs typeface="Gill Sans"/>
                <a:sym typeface="Gill Sans"/>
              </a:rPr>
              <a:t>Property values</a:t>
            </a:r>
            <a:endParaRPr b="0" i="1" sz="2200">
              <a:solidFill>
                <a:srgbClr val="24467D"/>
              </a:solidFill>
              <a:latin typeface="Gill Sans"/>
              <a:ea typeface="Gill Sans"/>
              <a:cs typeface="Gill Sans"/>
              <a:sym typeface="Gill Sans"/>
            </a:endParaRPr>
          </a:p>
        </p:txBody>
      </p:sp>
      <p:pic>
        <p:nvPicPr>
          <p:cNvPr id="1853" name="Google Shape;1853;g21953eb5a11_0_1229"/>
          <p:cNvPicPr preferRelativeResize="0"/>
          <p:nvPr/>
        </p:nvPicPr>
        <p:blipFill rotWithShape="1">
          <a:blip r:embed="rId6">
            <a:alphaModFix/>
          </a:blip>
          <a:srcRect b="0" l="0" r="0" t="0"/>
          <a:stretch/>
        </p:blipFill>
        <p:spPr>
          <a:xfrm>
            <a:off x="5782850" y="6430742"/>
            <a:ext cx="227326" cy="209539"/>
          </a:xfrm>
          <a:prstGeom prst="rect">
            <a:avLst/>
          </a:prstGeom>
          <a:noFill/>
          <a:ln>
            <a:noFill/>
          </a:ln>
        </p:spPr>
      </p:pic>
      <p:sp>
        <p:nvSpPr>
          <p:cNvPr id="1854" name="Google Shape;1854;g21953eb5a11_0_1229"/>
          <p:cNvSpPr txBox="1"/>
          <p:nvPr/>
        </p:nvSpPr>
        <p:spPr>
          <a:xfrm>
            <a:off x="6067875" y="6329700"/>
            <a:ext cx="2730900" cy="350100"/>
          </a:xfrm>
          <a:prstGeom prst="rect">
            <a:avLst/>
          </a:prstGeom>
          <a:noFill/>
          <a:ln>
            <a:noFill/>
          </a:ln>
        </p:spPr>
        <p:txBody>
          <a:bodyPr anchorCtr="0" anchor="t" bIns="0" lIns="0" spcFirstLastPara="1" rIns="0" wrap="square" tIns="11425">
            <a:spAutoFit/>
          </a:bodyPr>
          <a:lstStyle/>
          <a:p>
            <a:pPr indent="0" lvl="0" marL="12700" rtl="0" algn="l">
              <a:spcBef>
                <a:spcPts val="0"/>
              </a:spcBef>
              <a:spcAft>
                <a:spcPts val="0"/>
              </a:spcAft>
              <a:buNone/>
            </a:pPr>
            <a:r>
              <a:rPr i="1" lang="en-US" sz="2200">
                <a:solidFill>
                  <a:srgbClr val="24467D"/>
                </a:solidFill>
                <a:latin typeface="Gill Sans"/>
                <a:ea typeface="Gill Sans"/>
                <a:cs typeface="Gill Sans"/>
                <a:sym typeface="Gill Sans"/>
              </a:rPr>
              <a:t>Loan Amount</a:t>
            </a:r>
            <a:endParaRPr b="0" i="1" sz="2200">
              <a:solidFill>
                <a:srgbClr val="24467D"/>
              </a:solidFill>
              <a:latin typeface="Gill Sans"/>
              <a:ea typeface="Gill Sans"/>
              <a:cs typeface="Gill Sans"/>
              <a:sym typeface="Gill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58" name="Shape 1858"/>
        <p:cNvGrpSpPr/>
        <p:nvPr/>
      </p:nvGrpSpPr>
      <p:grpSpPr>
        <a:xfrm>
          <a:off x="0" y="0"/>
          <a:ext cx="0" cy="0"/>
          <a:chOff x="0" y="0"/>
          <a:chExt cx="0" cy="0"/>
        </a:xfrm>
      </p:grpSpPr>
      <p:sp>
        <p:nvSpPr>
          <p:cNvPr id="1859" name="Google Shape;1859;g21b45e5ba68_10_0"/>
          <p:cNvSpPr/>
          <p:nvPr/>
        </p:nvSpPr>
        <p:spPr>
          <a:xfrm>
            <a:off x="0" y="893497"/>
            <a:ext cx="9153144" cy="2814256"/>
          </a:xfrm>
          <a:custGeom>
            <a:rect b="b" l="l" r="r" t="t"/>
            <a:pathLst>
              <a:path extrusionOk="0" h="2849879" w="10058400">
                <a:moveTo>
                  <a:pt x="10058400" y="0"/>
                </a:moveTo>
                <a:lnTo>
                  <a:pt x="0" y="0"/>
                </a:lnTo>
                <a:lnTo>
                  <a:pt x="0" y="2849499"/>
                </a:lnTo>
                <a:lnTo>
                  <a:pt x="10058400" y="2849499"/>
                </a:lnTo>
                <a:lnTo>
                  <a:pt x="10058400" y="0"/>
                </a:lnTo>
                <a:close/>
              </a:path>
            </a:pathLst>
          </a:custGeom>
          <a:solidFill>
            <a:srgbClr val="24467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600"/>
          </a:p>
        </p:txBody>
      </p:sp>
      <p:sp>
        <p:nvSpPr>
          <p:cNvPr id="1860" name="Google Shape;1860;g21b45e5ba68_10_0"/>
          <p:cNvSpPr txBox="1"/>
          <p:nvPr/>
        </p:nvSpPr>
        <p:spPr>
          <a:xfrm>
            <a:off x="408247" y="5980191"/>
            <a:ext cx="673200" cy="103800"/>
          </a:xfrm>
          <a:prstGeom prst="rect">
            <a:avLst/>
          </a:prstGeom>
          <a:noFill/>
          <a:ln>
            <a:noFill/>
          </a:ln>
        </p:spPr>
        <p:txBody>
          <a:bodyPr anchorCtr="0" anchor="t" bIns="0" lIns="0" spcFirstLastPara="1" rIns="0" wrap="square" tIns="11425">
            <a:spAutoFit/>
          </a:bodyPr>
          <a:lstStyle/>
          <a:p>
            <a:pPr indent="0" lvl="0" marL="12700" rtl="0" algn="l">
              <a:lnSpc>
                <a:spcPct val="100000"/>
              </a:lnSpc>
              <a:spcBef>
                <a:spcPts val="0"/>
              </a:spcBef>
              <a:spcAft>
                <a:spcPts val="0"/>
              </a:spcAft>
              <a:buNone/>
            </a:pPr>
            <a:r>
              <a:rPr lang="en-US" sz="600">
                <a:solidFill>
                  <a:srgbClr val="FFFFFF"/>
                </a:solidFill>
                <a:latin typeface="Gill Sans"/>
                <a:ea typeface="Gill Sans"/>
                <a:cs typeface="Gill Sans"/>
                <a:sym typeface="Gill Sans"/>
              </a:rPr>
              <a:t>Source: Freddie Mac</a:t>
            </a:r>
            <a:endParaRPr sz="600">
              <a:latin typeface="Gill Sans"/>
              <a:ea typeface="Gill Sans"/>
              <a:cs typeface="Gill Sans"/>
              <a:sym typeface="Gill Sans"/>
            </a:endParaRPr>
          </a:p>
        </p:txBody>
      </p:sp>
      <p:sp>
        <p:nvSpPr>
          <p:cNvPr id="1861" name="Google Shape;1861;g21b45e5ba68_10_0"/>
          <p:cNvSpPr txBox="1"/>
          <p:nvPr>
            <p:ph type="title"/>
          </p:nvPr>
        </p:nvSpPr>
        <p:spPr>
          <a:xfrm>
            <a:off x="219625" y="268941"/>
            <a:ext cx="8335800" cy="427200"/>
          </a:xfrm>
          <a:prstGeom prst="rect">
            <a:avLst/>
          </a:prstGeom>
          <a:noFill/>
          <a:ln>
            <a:noFill/>
          </a:ln>
        </p:spPr>
        <p:txBody>
          <a:bodyPr anchorCtr="0" anchor="t" bIns="0" lIns="0" spcFirstLastPara="1" rIns="0" wrap="square" tIns="11425">
            <a:spAutoFit/>
          </a:bodyPr>
          <a:lstStyle/>
          <a:p>
            <a:pPr indent="0" lvl="0" marL="12700" rtl="0" algn="l">
              <a:lnSpc>
                <a:spcPct val="100000"/>
              </a:lnSpc>
              <a:spcBef>
                <a:spcPts val="0"/>
              </a:spcBef>
              <a:spcAft>
                <a:spcPts val="0"/>
              </a:spcAft>
              <a:buNone/>
            </a:pPr>
            <a:r>
              <a:rPr lang="en-US" sz="2700"/>
              <a:t>Neural Network Classification Model</a:t>
            </a:r>
            <a:endParaRPr sz="2700"/>
          </a:p>
        </p:txBody>
      </p:sp>
      <p:pic>
        <p:nvPicPr>
          <p:cNvPr id="1862" name="Google Shape;1862;g21b45e5ba68_10_0"/>
          <p:cNvPicPr preferRelativeResize="0"/>
          <p:nvPr/>
        </p:nvPicPr>
        <p:blipFill rotWithShape="1">
          <a:blip r:embed="rId3">
            <a:alphaModFix/>
          </a:blip>
          <a:srcRect b="0" l="0" r="0" t="0"/>
          <a:stretch/>
        </p:blipFill>
        <p:spPr>
          <a:xfrm>
            <a:off x="8503919" y="375772"/>
            <a:ext cx="217842" cy="108781"/>
          </a:xfrm>
          <a:prstGeom prst="rect">
            <a:avLst/>
          </a:prstGeom>
          <a:noFill/>
          <a:ln>
            <a:noFill/>
          </a:ln>
        </p:spPr>
      </p:pic>
      <p:sp>
        <p:nvSpPr>
          <p:cNvPr id="1863" name="Google Shape;1863;g21b45e5ba68_10_0"/>
          <p:cNvSpPr/>
          <p:nvPr/>
        </p:nvSpPr>
        <p:spPr>
          <a:xfrm>
            <a:off x="0" y="0"/>
            <a:ext cx="9153144" cy="158590"/>
          </a:xfrm>
          <a:custGeom>
            <a:rect b="b" l="l" r="r" t="t"/>
            <a:pathLst>
              <a:path extrusionOk="0" h="179705" w="10058400">
                <a:moveTo>
                  <a:pt x="0" y="179324"/>
                </a:moveTo>
                <a:lnTo>
                  <a:pt x="10058400" y="179324"/>
                </a:lnTo>
                <a:lnTo>
                  <a:pt x="10058400" y="0"/>
                </a:lnTo>
                <a:lnTo>
                  <a:pt x="0" y="0"/>
                </a:lnTo>
                <a:lnTo>
                  <a:pt x="0" y="179324"/>
                </a:lnTo>
                <a:close/>
              </a:path>
            </a:pathLst>
          </a:custGeom>
          <a:solidFill>
            <a:srgbClr val="29B5E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600"/>
          </a:p>
        </p:txBody>
      </p:sp>
      <p:pic>
        <p:nvPicPr>
          <p:cNvPr id="1864" name="Google Shape;1864;g21b45e5ba68_10_0"/>
          <p:cNvPicPr preferRelativeResize="0"/>
          <p:nvPr/>
        </p:nvPicPr>
        <p:blipFill rotWithShape="1">
          <a:blip r:embed="rId4">
            <a:alphaModFix/>
          </a:blip>
          <a:srcRect b="0" l="0" r="0" t="0"/>
          <a:stretch/>
        </p:blipFill>
        <p:spPr>
          <a:xfrm>
            <a:off x="554181" y="2181144"/>
            <a:ext cx="7933766" cy="872763"/>
          </a:xfrm>
          <a:prstGeom prst="rect">
            <a:avLst/>
          </a:prstGeom>
          <a:noFill/>
          <a:ln>
            <a:noFill/>
          </a:ln>
        </p:spPr>
      </p:pic>
      <p:sp>
        <p:nvSpPr>
          <p:cNvPr id="1865" name="Google Shape;1865;g21b45e5ba68_10_0"/>
          <p:cNvSpPr txBox="1"/>
          <p:nvPr/>
        </p:nvSpPr>
        <p:spPr>
          <a:xfrm>
            <a:off x="554178" y="1321025"/>
            <a:ext cx="5368500" cy="403200"/>
          </a:xfrm>
          <a:prstGeom prst="rect">
            <a:avLst/>
          </a:prstGeom>
          <a:noFill/>
          <a:ln>
            <a:noFill/>
          </a:ln>
        </p:spPr>
        <p:txBody>
          <a:bodyPr anchorCtr="0" anchor="t" bIns="0" lIns="0" spcFirstLastPara="1" rIns="0" wrap="square" tIns="64000">
            <a:spAutoFit/>
          </a:bodyPr>
          <a:lstStyle/>
          <a:p>
            <a:pPr indent="0" lvl="0" marL="12700" marR="1625600" rtl="0" algn="l">
              <a:lnSpc>
                <a:spcPct val="172727"/>
              </a:lnSpc>
              <a:spcBef>
                <a:spcPts val="0"/>
              </a:spcBef>
              <a:spcAft>
                <a:spcPts val="0"/>
              </a:spcAft>
              <a:buNone/>
            </a:pPr>
            <a:r>
              <a:rPr b="0" i="0" lang="en-US" sz="2200">
                <a:solidFill>
                  <a:srgbClr val="FFFFFF"/>
                </a:solidFill>
                <a:latin typeface="Gill Sans"/>
                <a:ea typeface="Gill Sans"/>
                <a:cs typeface="Gill Sans"/>
                <a:sym typeface="Gill Sans"/>
              </a:rPr>
              <a:t>Output with all features</a:t>
            </a:r>
            <a:endParaRPr b="0" i="0" sz="2200">
              <a:solidFill>
                <a:srgbClr val="24467D"/>
              </a:solidFill>
              <a:latin typeface="Lucida Sans"/>
              <a:ea typeface="Lucida Sans"/>
              <a:cs typeface="Lucida Sans"/>
              <a:sym typeface="Lucida Sans"/>
            </a:endParaRPr>
          </a:p>
        </p:txBody>
      </p:sp>
      <p:sp>
        <p:nvSpPr>
          <p:cNvPr id="1866" name="Google Shape;1866;g21b45e5ba68_10_0"/>
          <p:cNvSpPr txBox="1"/>
          <p:nvPr/>
        </p:nvSpPr>
        <p:spPr>
          <a:xfrm>
            <a:off x="554180" y="3916725"/>
            <a:ext cx="6633000" cy="403200"/>
          </a:xfrm>
          <a:prstGeom prst="rect">
            <a:avLst/>
          </a:prstGeom>
          <a:noFill/>
          <a:ln>
            <a:noFill/>
          </a:ln>
        </p:spPr>
        <p:txBody>
          <a:bodyPr anchorCtr="0" anchor="t" bIns="0" lIns="0" spcFirstLastPara="1" rIns="0" wrap="square" tIns="64000">
            <a:spAutoFit/>
          </a:bodyPr>
          <a:lstStyle/>
          <a:p>
            <a:pPr indent="0" lvl="0" marL="12700" marR="1625600" rtl="0" algn="l">
              <a:lnSpc>
                <a:spcPct val="172727"/>
              </a:lnSpc>
              <a:spcBef>
                <a:spcPts val="0"/>
              </a:spcBef>
              <a:spcAft>
                <a:spcPts val="0"/>
              </a:spcAft>
              <a:buNone/>
            </a:pPr>
            <a:r>
              <a:rPr b="0" i="0" lang="en-US" sz="2200">
                <a:solidFill>
                  <a:schemeClr val="dk2"/>
                </a:solidFill>
                <a:latin typeface="Gill Sans"/>
                <a:ea typeface="Gill Sans"/>
                <a:cs typeface="Gill Sans"/>
                <a:sym typeface="Gill Sans"/>
              </a:rPr>
              <a:t>Output with selected features</a:t>
            </a:r>
            <a:endParaRPr b="0" i="0" sz="2200">
              <a:solidFill>
                <a:schemeClr val="dk2"/>
              </a:solidFill>
              <a:latin typeface="Lucida Sans"/>
              <a:ea typeface="Lucida Sans"/>
              <a:cs typeface="Lucida Sans"/>
              <a:sym typeface="Lucida Sans"/>
            </a:endParaRPr>
          </a:p>
        </p:txBody>
      </p:sp>
      <p:pic>
        <p:nvPicPr>
          <p:cNvPr id="1867" name="Google Shape;1867;g21b45e5ba68_10_0"/>
          <p:cNvPicPr preferRelativeResize="0"/>
          <p:nvPr/>
        </p:nvPicPr>
        <p:blipFill rotWithShape="1">
          <a:blip r:embed="rId5">
            <a:alphaModFix/>
          </a:blip>
          <a:srcRect b="0" l="0" r="0" t="0"/>
          <a:stretch/>
        </p:blipFill>
        <p:spPr>
          <a:xfrm>
            <a:off x="540205" y="4891740"/>
            <a:ext cx="8072752" cy="872763"/>
          </a:xfrm>
          <a:prstGeom prst="rect">
            <a:avLst/>
          </a:prstGeom>
          <a:noFill/>
          <a:ln cap="flat" cmpd="sng" w="9525">
            <a:solidFill>
              <a:schemeClr val="dk2"/>
            </a:solidFill>
            <a:prstDash val="solid"/>
            <a:round/>
            <a:headEnd len="sm" w="sm" type="none"/>
            <a:tailEnd len="sm" w="sm" type="none"/>
          </a:ln>
        </p:spPr>
      </p:pic>
      <p:sp>
        <p:nvSpPr>
          <p:cNvPr id="1868" name="Google Shape;1868;g21b45e5ba68_10_0"/>
          <p:cNvSpPr txBox="1"/>
          <p:nvPr/>
        </p:nvSpPr>
        <p:spPr>
          <a:xfrm>
            <a:off x="3888528" y="1851744"/>
            <a:ext cx="831300" cy="329400"/>
          </a:xfrm>
          <a:prstGeom prst="rect">
            <a:avLst/>
          </a:prstGeom>
          <a:noFill/>
          <a:ln>
            <a:noFill/>
          </a:ln>
        </p:spPr>
        <p:txBody>
          <a:bodyPr anchorCtr="0" anchor="t" bIns="41150" lIns="82300" spcFirstLastPara="1" rIns="82300" wrap="square" tIns="41150">
            <a:spAutoFit/>
          </a:bodyPr>
          <a:lstStyle/>
          <a:p>
            <a:pPr indent="0" lvl="0" marL="0" rtl="0" algn="l">
              <a:spcBef>
                <a:spcPts val="0"/>
              </a:spcBef>
              <a:spcAft>
                <a:spcPts val="0"/>
              </a:spcAft>
              <a:buNone/>
            </a:pPr>
            <a:r>
              <a:rPr lang="en-US" sz="1600">
                <a:solidFill>
                  <a:srgbClr val="FFFFFF"/>
                </a:solidFill>
                <a:latin typeface="Gill Sans"/>
                <a:ea typeface="Gill Sans"/>
                <a:cs typeface="Gill Sans"/>
                <a:sym typeface="Gill Sans"/>
              </a:rPr>
              <a:t>MSE</a:t>
            </a:r>
            <a:endParaRPr sz="1300"/>
          </a:p>
        </p:txBody>
      </p:sp>
      <p:sp>
        <p:nvSpPr>
          <p:cNvPr id="1869" name="Google Shape;1869;g21b45e5ba68_10_0"/>
          <p:cNvSpPr txBox="1"/>
          <p:nvPr/>
        </p:nvSpPr>
        <p:spPr>
          <a:xfrm>
            <a:off x="4658122" y="1851744"/>
            <a:ext cx="1039200" cy="329400"/>
          </a:xfrm>
          <a:prstGeom prst="rect">
            <a:avLst/>
          </a:prstGeom>
          <a:noFill/>
          <a:ln>
            <a:noFill/>
          </a:ln>
        </p:spPr>
        <p:txBody>
          <a:bodyPr anchorCtr="0" anchor="t" bIns="41150" lIns="82300" spcFirstLastPara="1" rIns="82300" wrap="square" tIns="41150">
            <a:spAutoFit/>
          </a:bodyPr>
          <a:lstStyle/>
          <a:p>
            <a:pPr indent="0" lvl="0" marL="0" rtl="0" algn="l">
              <a:spcBef>
                <a:spcPts val="0"/>
              </a:spcBef>
              <a:spcAft>
                <a:spcPts val="0"/>
              </a:spcAft>
              <a:buNone/>
            </a:pPr>
            <a:r>
              <a:rPr lang="en-US" sz="1600">
                <a:solidFill>
                  <a:srgbClr val="FFFFFF"/>
                </a:solidFill>
                <a:latin typeface="Gill Sans"/>
                <a:ea typeface="Gill Sans"/>
                <a:cs typeface="Gill Sans"/>
                <a:sym typeface="Gill Sans"/>
              </a:rPr>
              <a:t>Accuracy</a:t>
            </a:r>
            <a:endParaRPr sz="1300"/>
          </a:p>
        </p:txBody>
      </p:sp>
      <p:sp>
        <p:nvSpPr>
          <p:cNvPr id="1870" name="Google Shape;1870;g21b45e5ba68_10_0"/>
          <p:cNvSpPr txBox="1"/>
          <p:nvPr/>
        </p:nvSpPr>
        <p:spPr>
          <a:xfrm>
            <a:off x="5797300" y="1851744"/>
            <a:ext cx="1039200" cy="329400"/>
          </a:xfrm>
          <a:prstGeom prst="rect">
            <a:avLst/>
          </a:prstGeom>
          <a:noFill/>
          <a:ln>
            <a:noFill/>
          </a:ln>
        </p:spPr>
        <p:txBody>
          <a:bodyPr anchorCtr="0" anchor="t" bIns="41150" lIns="82300" spcFirstLastPara="1" rIns="82300" wrap="square" tIns="41150">
            <a:spAutoFit/>
          </a:bodyPr>
          <a:lstStyle/>
          <a:p>
            <a:pPr indent="0" lvl="0" marL="0" rtl="0" algn="l">
              <a:spcBef>
                <a:spcPts val="0"/>
              </a:spcBef>
              <a:spcAft>
                <a:spcPts val="0"/>
              </a:spcAft>
              <a:buNone/>
            </a:pPr>
            <a:r>
              <a:rPr lang="en-US" sz="1600">
                <a:solidFill>
                  <a:srgbClr val="FFFFFF"/>
                </a:solidFill>
                <a:latin typeface="Gill Sans"/>
                <a:ea typeface="Gill Sans"/>
                <a:cs typeface="Gill Sans"/>
                <a:sym typeface="Gill Sans"/>
              </a:rPr>
              <a:t>Recall</a:t>
            </a:r>
            <a:endParaRPr sz="1300"/>
          </a:p>
        </p:txBody>
      </p:sp>
      <p:sp>
        <p:nvSpPr>
          <p:cNvPr id="1871" name="Google Shape;1871;g21b45e5ba68_10_0"/>
          <p:cNvSpPr txBox="1"/>
          <p:nvPr/>
        </p:nvSpPr>
        <p:spPr>
          <a:xfrm>
            <a:off x="6702505" y="1851747"/>
            <a:ext cx="1039200" cy="329400"/>
          </a:xfrm>
          <a:prstGeom prst="rect">
            <a:avLst/>
          </a:prstGeom>
          <a:noFill/>
          <a:ln>
            <a:noFill/>
          </a:ln>
        </p:spPr>
        <p:txBody>
          <a:bodyPr anchorCtr="0" anchor="t" bIns="41150" lIns="82300" spcFirstLastPara="1" rIns="82300" wrap="square" tIns="41150">
            <a:spAutoFit/>
          </a:bodyPr>
          <a:lstStyle/>
          <a:p>
            <a:pPr indent="0" lvl="0" marL="0" rtl="0" algn="l">
              <a:spcBef>
                <a:spcPts val="0"/>
              </a:spcBef>
              <a:spcAft>
                <a:spcPts val="0"/>
              </a:spcAft>
              <a:buNone/>
            </a:pPr>
            <a:r>
              <a:rPr lang="en-US" sz="1600">
                <a:solidFill>
                  <a:srgbClr val="FFFFFF"/>
                </a:solidFill>
                <a:latin typeface="Gill Sans"/>
                <a:ea typeface="Gill Sans"/>
                <a:cs typeface="Gill Sans"/>
                <a:sym typeface="Gill Sans"/>
              </a:rPr>
              <a:t>Precision</a:t>
            </a:r>
            <a:endParaRPr sz="1300"/>
          </a:p>
        </p:txBody>
      </p:sp>
      <p:sp>
        <p:nvSpPr>
          <p:cNvPr id="1872" name="Google Shape;1872;g21b45e5ba68_10_0"/>
          <p:cNvSpPr txBox="1"/>
          <p:nvPr/>
        </p:nvSpPr>
        <p:spPr>
          <a:xfrm>
            <a:off x="7741696" y="1851746"/>
            <a:ext cx="1039200" cy="329400"/>
          </a:xfrm>
          <a:prstGeom prst="rect">
            <a:avLst/>
          </a:prstGeom>
          <a:noFill/>
          <a:ln>
            <a:noFill/>
          </a:ln>
        </p:spPr>
        <p:txBody>
          <a:bodyPr anchorCtr="0" anchor="t" bIns="41150" lIns="82300" spcFirstLastPara="1" rIns="82300" wrap="square" tIns="41150">
            <a:spAutoFit/>
          </a:bodyPr>
          <a:lstStyle/>
          <a:p>
            <a:pPr indent="0" lvl="0" marL="0" rtl="0" algn="l">
              <a:spcBef>
                <a:spcPts val="0"/>
              </a:spcBef>
              <a:spcAft>
                <a:spcPts val="0"/>
              </a:spcAft>
              <a:buNone/>
            </a:pPr>
            <a:r>
              <a:rPr lang="en-US" sz="1600">
                <a:solidFill>
                  <a:srgbClr val="FFFFFF"/>
                </a:solidFill>
                <a:latin typeface="Gill Sans"/>
                <a:ea typeface="Gill Sans"/>
                <a:cs typeface="Gill Sans"/>
                <a:sym typeface="Gill Sans"/>
              </a:rPr>
              <a:t>K-S Ratio</a:t>
            </a:r>
            <a:endParaRPr sz="1300"/>
          </a:p>
        </p:txBody>
      </p:sp>
      <p:sp>
        <p:nvSpPr>
          <p:cNvPr id="1873" name="Google Shape;1873;g21b45e5ba68_10_0"/>
          <p:cNvSpPr txBox="1"/>
          <p:nvPr/>
        </p:nvSpPr>
        <p:spPr>
          <a:xfrm>
            <a:off x="3812313" y="4501887"/>
            <a:ext cx="831300" cy="360300"/>
          </a:xfrm>
          <a:prstGeom prst="rect">
            <a:avLst/>
          </a:prstGeom>
          <a:noFill/>
          <a:ln>
            <a:noFill/>
          </a:ln>
        </p:spPr>
        <p:txBody>
          <a:bodyPr anchorCtr="0" anchor="t" bIns="41150" lIns="82300" spcFirstLastPara="1" rIns="82300" wrap="square" tIns="41150">
            <a:spAutoFit/>
          </a:bodyPr>
          <a:lstStyle/>
          <a:p>
            <a:pPr indent="0" lvl="0" marL="0" rtl="0" algn="l">
              <a:spcBef>
                <a:spcPts val="0"/>
              </a:spcBef>
              <a:spcAft>
                <a:spcPts val="0"/>
              </a:spcAft>
              <a:buNone/>
            </a:pPr>
            <a:r>
              <a:rPr lang="en-US" sz="1800">
                <a:solidFill>
                  <a:schemeClr val="dk2"/>
                </a:solidFill>
                <a:latin typeface="Gill Sans"/>
                <a:ea typeface="Gill Sans"/>
                <a:cs typeface="Gill Sans"/>
                <a:sym typeface="Gill Sans"/>
              </a:rPr>
              <a:t>MSE</a:t>
            </a:r>
            <a:endParaRPr sz="1500">
              <a:solidFill>
                <a:schemeClr val="dk2"/>
              </a:solidFill>
            </a:endParaRPr>
          </a:p>
        </p:txBody>
      </p:sp>
      <p:sp>
        <p:nvSpPr>
          <p:cNvPr id="1874" name="Google Shape;1874;g21b45e5ba68_10_0"/>
          <p:cNvSpPr txBox="1"/>
          <p:nvPr/>
        </p:nvSpPr>
        <p:spPr>
          <a:xfrm>
            <a:off x="4598545" y="4501887"/>
            <a:ext cx="1039200" cy="360300"/>
          </a:xfrm>
          <a:prstGeom prst="rect">
            <a:avLst/>
          </a:prstGeom>
          <a:noFill/>
          <a:ln>
            <a:noFill/>
          </a:ln>
        </p:spPr>
        <p:txBody>
          <a:bodyPr anchorCtr="0" anchor="t" bIns="41150" lIns="82300" spcFirstLastPara="1" rIns="82300" wrap="square" tIns="41150">
            <a:spAutoFit/>
          </a:bodyPr>
          <a:lstStyle/>
          <a:p>
            <a:pPr indent="0" lvl="0" marL="0" rtl="0" algn="l">
              <a:spcBef>
                <a:spcPts val="0"/>
              </a:spcBef>
              <a:spcAft>
                <a:spcPts val="0"/>
              </a:spcAft>
              <a:buNone/>
            </a:pPr>
            <a:r>
              <a:rPr lang="en-US" sz="1800">
                <a:solidFill>
                  <a:schemeClr val="dk2"/>
                </a:solidFill>
                <a:latin typeface="Gill Sans"/>
                <a:ea typeface="Gill Sans"/>
                <a:cs typeface="Gill Sans"/>
                <a:sym typeface="Gill Sans"/>
              </a:rPr>
              <a:t>Accuracy</a:t>
            </a:r>
            <a:endParaRPr sz="1500">
              <a:solidFill>
                <a:schemeClr val="dk2"/>
              </a:solidFill>
            </a:endParaRPr>
          </a:p>
        </p:txBody>
      </p:sp>
      <p:sp>
        <p:nvSpPr>
          <p:cNvPr id="1875" name="Google Shape;1875;g21b45e5ba68_10_0"/>
          <p:cNvSpPr txBox="1"/>
          <p:nvPr/>
        </p:nvSpPr>
        <p:spPr>
          <a:xfrm>
            <a:off x="5754723" y="4501887"/>
            <a:ext cx="1039200" cy="360300"/>
          </a:xfrm>
          <a:prstGeom prst="rect">
            <a:avLst/>
          </a:prstGeom>
          <a:noFill/>
          <a:ln>
            <a:noFill/>
          </a:ln>
        </p:spPr>
        <p:txBody>
          <a:bodyPr anchorCtr="0" anchor="t" bIns="41150" lIns="82300" spcFirstLastPara="1" rIns="82300" wrap="square" tIns="41150">
            <a:spAutoFit/>
          </a:bodyPr>
          <a:lstStyle/>
          <a:p>
            <a:pPr indent="0" lvl="0" marL="0" rtl="0" algn="l">
              <a:spcBef>
                <a:spcPts val="0"/>
              </a:spcBef>
              <a:spcAft>
                <a:spcPts val="0"/>
              </a:spcAft>
              <a:buNone/>
            </a:pPr>
            <a:r>
              <a:rPr lang="en-US" sz="1800">
                <a:solidFill>
                  <a:schemeClr val="dk2"/>
                </a:solidFill>
                <a:latin typeface="Gill Sans"/>
                <a:ea typeface="Gill Sans"/>
                <a:cs typeface="Gill Sans"/>
                <a:sym typeface="Gill Sans"/>
              </a:rPr>
              <a:t>Recall</a:t>
            </a:r>
            <a:endParaRPr sz="1500">
              <a:solidFill>
                <a:schemeClr val="dk2"/>
              </a:solidFill>
            </a:endParaRPr>
          </a:p>
        </p:txBody>
      </p:sp>
      <p:sp>
        <p:nvSpPr>
          <p:cNvPr id="1876" name="Google Shape;1876;g21b45e5ba68_10_0"/>
          <p:cNvSpPr txBox="1"/>
          <p:nvPr/>
        </p:nvSpPr>
        <p:spPr>
          <a:xfrm>
            <a:off x="6676928" y="4501889"/>
            <a:ext cx="1039200" cy="360300"/>
          </a:xfrm>
          <a:prstGeom prst="rect">
            <a:avLst/>
          </a:prstGeom>
          <a:noFill/>
          <a:ln>
            <a:noFill/>
          </a:ln>
        </p:spPr>
        <p:txBody>
          <a:bodyPr anchorCtr="0" anchor="t" bIns="41150" lIns="82300" spcFirstLastPara="1" rIns="82300" wrap="square" tIns="41150">
            <a:spAutoFit/>
          </a:bodyPr>
          <a:lstStyle/>
          <a:p>
            <a:pPr indent="0" lvl="0" marL="0" rtl="0" algn="l">
              <a:spcBef>
                <a:spcPts val="0"/>
              </a:spcBef>
              <a:spcAft>
                <a:spcPts val="0"/>
              </a:spcAft>
              <a:buNone/>
            </a:pPr>
            <a:r>
              <a:rPr lang="en-US" sz="1800">
                <a:solidFill>
                  <a:schemeClr val="dk2"/>
                </a:solidFill>
                <a:latin typeface="Gill Sans"/>
                <a:ea typeface="Gill Sans"/>
                <a:cs typeface="Gill Sans"/>
                <a:sym typeface="Gill Sans"/>
              </a:rPr>
              <a:t>Precision</a:t>
            </a:r>
            <a:endParaRPr sz="1500">
              <a:solidFill>
                <a:schemeClr val="dk2"/>
              </a:solidFill>
            </a:endParaRPr>
          </a:p>
        </p:txBody>
      </p:sp>
      <p:sp>
        <p:nvSpPr>
          <p:cNvPr id="1877" name="Google Shape;1877;g21b45e5ba68_10_0"/>
          <p:cNvSpPr txBox="1"/>
          <p:nvPr/>
        </p:nvSpPr>
        <p:spPr>
          <a:xfrm>
            <a:off x="7716152" y="4501900"/>
            <a:ext cx="1394700" cy="360300"/>
          </a:xfrm>
          <a:prstGeom prst="rect">
            <a:avLst/>
          </a:prstGeom>
          <a:noFill/>
          <a:ln>
            <a:noFill/>
          </a:ln>
        </p:spPr>
        <p:txBody>
          <a:bodyPr anchorCtr="0" anchor="t" bIns="41150" lIns="82300" spcFirstLastPara="1" rIns="82300" wrap="square" tIns="41150">
            <a:spAutoFit/>
          </a:bodyPr>
          <a:lstStyle/>
          <a:p>
            <a:pPr indent="0" lvl="0" marL="0" rtl="0" algn="l">
              <a:spcBef>
                <a:spcPts val="0"/>
              </a:spcBef>
              <a:spcAft>
                <a:spcPts val="0"/>
              </a:spcAft>
              <a:buNone/>
            </a:pPr>
            <a:r>
              <a:rPr lang="en-US" sz="1800">
                <a:solidFill>
                  <a:schemeClr val="dk2"/>
                </a:solidFill>
                <a:latin typeface="Gill Sans"/>
                <a:ea typeface="Gill Sans"/>
                <a:cs typeface="Gill Sans"/>
                <a:sym typeface="Gill Sans"/>
              </a:rPr>
              <a:t>K-S Ratio</a:t>
            </a:r>
            <a:endParaRPr sz="1500">
              <a:solidFill>
                <a:schemeClr val="dk2"/>
              </a:solidFill>
            </a:endParaRPr>
          </a:p>
        </p:txBody>
      </p:sp>
      <p:sp>
        <p:nvSpPr>
          <p:cNvPr id="1878" name="Google Shape;1878;g21b45e5ba68_10_0"/>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sp>
        <p:nvSpPr>
          <p:cNvPr id="1879" name="Google Shape;1879;g21b45e5ba68_10_0"/>
          <p:cNvSpPr txBox="1"/>
          <p:nvPr>
            <p:ph idx="12" type="sldNum"/>
          </p:nvPr>
        </p:nvSpPr>
        <p:spPr>
          <a:xfrm>
            <a:off x="8009501" y="6482075"/>
            <a:ext cx="921300" cy="143700"/>
          </a:xfrm>
          <a:prstGeom prst="rect">
            <a:avLst/>
          </a:prstGeom>
          <a:noFill/>
          <a:ln>
            <a:noFill/>
          </a:ln>
        </p:spPr>
        <p:txBody>
          <a:bodyPr anchorCtr="0" anchor="t" bIns="0" lIns="0" spcFirstLastPara="1" rIns="0" wrap="square" tIns="5125">
            <a:spAutoFit/>
          </a:bodyPr>
          <a:lstStyle/>
          <a:p>
            <a:pPr indent="0" lvl="0" marL="1270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83" name="Shape 1883"/>
        <p:cNvGrpSpPr/>
        <p:nvPr/>
      </p:nvGrpSpPr>
      <p:grpSpPr>
        <a:xfrm>
          <a:off x="0" y="0"/>
          <a:ext cx="0" cy="0"/>
          <a:chOff x="0" y="0"/>
          <a:chExt cx="0" cy="0"/>
        </a:xfrm>
      </p:grpSpPr>
      <p:sp>
        <p:nvSpPr>
          <p:cNvPr id="1884" name="Google Shape;1884;g21953eb5a11_0_1255"/>
          <p:cNvSpPr txBox="1"/>
          <p:nvPr>
            <p:ph type="title"/>
          </p:nvPr>
        </p:nvSpPr>
        <p:spPr>
          <a:xfrm>
            <a:off x="288897" y="336176"/>
            <a:ext cx="8335800" cy="396300"/>
          </a:xfrm>
          <a:prstGeom prst="rect">
            <a:avLst/>
          </a:prstGeom>
          <a:noFill/>
          <a:ln>
            <a:noFill/>
          </a:ln>
        </p:spPr>
        <p:txBody>
          <a:bodyPr anchorCtr="0" anchor="t" bIns="0" lIns="0" spcFirstLastPara="1" rIns="0" wrap="square" tIns="11425">
            <a:spAutoFit/>
          </a:bodyPr>
          <a:lstStyle/>
          <a:p>
            <a:pPr indent="0" lvl="0" marL="0" rtl="0" algn="l">
              <a:spcBef>
                <a:spcPts val="0"/>
              </a:spcBef>
              <a:spcAft>
                <a:spcPts val="0"/>
              </a:spcAft>
              <a:buSzPts val="1300"/>
              <a:buNone/>
            </a:pPr>
            <a:r>
              <a:rPr lang="en-US" sz="2500">
                <a:solidFill>
                  <a:srgbClr val="24467D"/>
                </a:solidFill>
              </a:rPr>
              <a:t>XGBoost (eXtreme Gradient Boosting)</a:t>
            </a:r>
            <a:endParaRPr sz="2500">
              <a:solidFill>
                <a:srgbClr val="24467D"/>
              </a:solidFill>
            </a:endParaRPr>
          </a:p>
        </p:txBody>
      </p:sp>
      <p:pic>
        <p:nvPicPr>
          <p:cNvPr id="1885" name="Google Shape;1885;g21953eb5a11_0_1255"/>
          <p:cNvPicPr preferRelativeResize="0"/>
          <p:nvPr/>
        </p:nvPicPr>
        <p:blipFill rotWithShape="1">
          <a:blip r:embed="rId3">
            <a:alphaModFix/>
          </a:blip>
          <a:srcRect b="0" l="0" r="0" t="0"/>
          <a:stretch/>
        </p:blipFill>
        <p:spPr>
          <a:xfrm>
            <a:off x="8503919" y="375772"/>
            <a:ext cx="217842" cy="108781"/>
          </a:xfrm>
          <a:prstGeom prst="rect">
            <a:avLst/>
          </a:prstGeom>
          <a:noFill/>
          <a:ln>
            <a:noFill/>
          </a:ln>
        </p:spPr>
      </p:pic>
      <p:sp>
        <p:nvSpPr>
          <p:cNvPr id="1886" name="Google Shape;1886;g21953eb5a11_0_1255"/>
          <p:cNvSpPr/>
          <p:nvPr/>
        </p:nvSpPr>
        <p:spPr>
          <a:xfrm>
            <a:off x="0" y="0"/>
            <a:ext cx="9153144" cy="158590"/>
          </a:xfrm>
          <a:custGeom>
            <a:rect b="b" l="l" r="r" t="t"/>
            <a:pathLst>
              <a:path extrusionOk="0" h="179705" w="10058400">
                <a:moveTo>
                  <a:pt x="0" y="179324"/>
                </a:moveTo>
                <a:lnTo>
                  <a:pt x="10058400" y="179324"/>
                </a:lnTo>
                <a:lnTo>
                  <a:pt x="10058400" y="0"/>
                </a:lnTo>
                <a:lnTo>
                  <a:pt x="0" y="0"/>
                </a:lnTo>
                <a:lnTo>
                  <a:pt x="0" y="179324"/>
                </a:lnTo>
                <a:close/>
              </a:path>
            </a:pathLst>
          </a:custGeom>
          <a:solidFill>
            <a:srgbClr val="29B5E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600"/>
          </a:p>
        </p:txBody>
      </p:sp>
      <p:sp>
        <p:nvSpPr>
          <p:cNvPr id="1887" name="Google Shape;1887;g21953eb5a11_0_1255"/>
          <p:cNvSpPr/>
          <p:nvPr/>
        </p:nvSpPr>
        <p:spPr>
          <a:xfrm>
            <a:off x="0" y="3482148"/>
            <a:ext cx="9153144" cy="3377107"/>
          </a:xfrm>
          <a:custGeom>
            <a:rect b="b" l="l" r="r" t="t"/>
            <a:pathLst>
              <a:path extrusionOk="0" h="2849879" w="10058400">
                <a:moveTo>
                  <a:pt x="10058400" y="0"/>
                </a:moveTo>
                <a:lnTo>
                  <a:pt x="0" y="0"/>
                </a:lnTo>
                <a:lnTo>
                  <a:pt x="0" y="2849499"/>
                </a:lnTo>
                <a:lnTo>
                  <a:pt x="10058400" y="2849499"/>
                </a:lnTo>
                <a:lnTo>
                  <a:pt x="10058400" y="0"/>
                </a:lnTo>
                <a:close/>
              </a:path>
            </a:pathLst>
          </a:custGeom>
          <a:solidFill>
            <a:srgbClr val="24467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600"/>
          </a:p>
        </p:txBody>
      </p:sp>
      <p:sp>
        <p:nvSpPr>
          <p:cNvPr id="1888" name="Google Shape;1888;g21953eb5a11_0_1255"/>
          <p:cNvSpPr txBox="1"/>
          <p:nvPr/>
        </p:nvSpPr>
        <p:spPr>
          <a:xfrm>
            <a:off x="288886" y="712952"/>
            <a:ext cx="8244300" cy="2659800"/>
          </a:xfrm>
          <a:prstGeom prst="rect">
            <a:avLst/>
          </a:prstGeom>
          <a:noFill/>
          <a:ln>
            <a:noFill/>
          </a:ln>
        </p:spPr>
        <p:txBody>
          <a:bodyPr anchorCtr="0" anchor="t" bIns="82300" lIns="82300" spcFirstLastPara="1" rIns="82300" wrap="square" tIns="82300">
            <a:spAutoFit/>
          </a:bodyPr>
          <a:lstStyle/>
          <a:p>
            <a:pPr indent="0" lvl="0" marL="0" rtl="0" algn="l">
              <a:spcBef>
                <a:spcPts val="0"/>
              </a:spcBef>
              <a:spcAft>
                <a:spcPts val="0"/>
              </a:spcAft>
              <a:buClr>
                <a:schemeClr val="dk1"/>
              </a:buClr>
              <a:buSzPts val="1000"/>
              <a:buFont typeface="Arial"/>
              <a:buNone/>
            </a:pPr>
            <a:r>
              <a:rPr b="1" lang="en-US" sz="1800">
                <a:solidFill>
                  <a:srgbClr val="444444"/>
                </a:solidFill>
              </a:rPr>
              <a:t>Overview</a:t>
            </a:r>
            <a:endParaRPr b="1" sz="1800">
              <a:solidFill>
                <a:srgbClr val="444444"/>
              </a:solidFill>
            </a:endParaRPr>
          </a:p>
          <a:p>
            <a:pPr indent="-317500" lvl="0" marL="406400" rtl="0" algn="l">
              <a:spcBef>
                <a:spcPts val="0"/>
              </a:spcBef>
              <a:spcAft>
                <a:spcPts val="0"/>
              </a:spcAft>
              <a:buClr>
                <a:srgbClr val="444444"/>
              </a:buClr>
              <a:buSzPts val="1800"/>
              <a:buChar char="-"/>
            </a:pPr>
            <a:r>
              <a:rPr lang="en-US" sz="1800">
                <a:solidFill>
                  <a:srgbClr val="444444"/>
                </a:solidFill>
              </a:rPr>
              <a:t>XGBoost is a open-source </a:t>
            </a:r>
            <a:r>
              <a:rPr lang="en-US" sz="1800">
                <a:solidFill>
                  <a:srgbClr val="444444"/>
                </a:solidFill>
              </a:rPr>
              <a:t>machine</a:t>
            </a:r>
            <a:r>
              <a:rPr lang="en-US" sz="1800">
                <a:solidFill>
                  <a:srgbClr val="444444"/>
                </a:solidFill>
              </a:rPr>
              <a:t> learning library that provides implementation of gradient boosting algorithms </a:t>
            </a:r>
            <a:endParaRPr sz="1800">
              <a:solidFill>
                <a:srgbClr val="444444"/>
              </a:solidFill>
            </a:endParaRPr>
          </a:p>
          <a:p>
            <a:pPr indent="-317500" lvl="0" marL="406400" rtl="0" algn="l">
              <a:spcBef>
                <a:spcPts val="0"/>
              </a:spcBef>
              <a:spcAft>
                <a:spcPts val="0"/>
              </a:spcAft>
              <a:buClr>
                <a:srgbClr val="444444"/>
              </a:buClr>
              <a:buSzPts val="1800"/>
              <a:buChar char="-"/>
            </a:pPr>
            <a:r>
              <a:rPr lang="en-US" sz="1800">
                <a:solidFill>
                  <a:srgbClr val="444444"/>
                </a:solidFill>
              </a:rPr>
              <a:t>Used for classification, regression and ranking problems</a:t>
            </a:r>
            <a:endParaRPr sz="1800">
              <a:solidFill>
                <a:srgbClr val="444444"/>
              </a:solidFill>
            </a:endParaRPr>
          </a:p>
          <a:p>
            <a:pPr indent="0" lvl="0" marL="0" rtl="0" algn="l">
              <a:spcBef>
                <a:spcPts val="0"/>
              </a:spcBef>
              <a:spcAft>
                <a:spcPts val="0"/>
              </a:spcAft>
              <a:buClr>
                <a:schemeClr val="dk1"/>
              </a:buClr>
              <a:buSzPts val="1000"/>
              <a:buFont typeface="Arial"/>
              <a:buNone/>
            </a:pPr>
            <a:r>
              <a:t/>
            </a:r>
            <a:endParaRPr sz="1800">
              <a:solidFill>
                <a:srgbClr val="444444"/>
              </a:solidFill>
            </a:endParaRPr>
          </a:p>
          <a:p>
            <a:pPr indent="0" lvl="0" marL="0" rtl="0" algn="l">
              <a:spcBef>
                <a:spcPts val="0"/>
              </a:spcBef>
              <a:spcAft>
                <a:spcPts val="0"/>
              </a:spcAft>
              <a:buClr>
                <a:schemeClr val="dk1"/>
              </a:buClr>
              <a:buSzPts val="1000"/>
              <a:buFont typeface="Arial"/>
              <a:buNone/>
            </a:pPr>
            <a:r>
              <a:rPr b="1" lang="en-US" sz="1800">
                <a:solidFill>
                  <a:srgbClr val="444444"/>
                </a:solidFill>
              </a:rPr>
              <a:t>Principle </a:t>
            </a:r>
            <a:endParaRPr b="1" sz="1800">
              <a:solidFill>
                <a:srgbClr val="444444"/>
              </a:solidFill>
            </a:endParaRPr>
          </a:p>
          <a:p>
            <a:pPr indent="-317500" lvl="0" marL="406400" rtl="0" algn="l">
              <a:spcBef>
                <a:spcPts val="0"/>
              </a:spcBef>
              <a:spcAft>
                <a:spcPts val="0"/>
              </a:spcAft>
              <a:buClr>
                <a:srgbClr val="444444"/>
              </a:buClr>
              <a:buSzPts val="1800"/>
              <a:buChar char="-"/>
            </a:pPr>
            <a:r>
              <a:rPr lang="en-US" sz="1800">
                <a:solidFill>
                  <a:srgbClr val="444444"/>
                </a:solidFill>
              </a:rPr>
              <a:t>C</a:t>
            </a:r>
            <a:r>
              <a:rPr lang="en-US" sz="1800">
                <a:solidFill>
                  <a:srgbClr val="444444"/>
                </a:solidFill>
              </a:rPr>
              <a:t>reating a series of decision trees which </a:t>
            </a:r>
            <a:r>
              <a:rPr lang="en-US" sz="1800">
                <a:solidFill>
                  <a:srgbClr val="444444"/>
                </a:solidFill>
              </a:rPr>
              <a:t>are trained sequentially</a:t>
            </a:r>
            <a:endParaRPr sz="1800">
              <a:solidFill>
                <a:srgbClr val="444444"/>
              </a:solidFill>
            </a:endParaRPr>
          </a:p>
          <a:p>
            <a:pPr indent="-317500" lvl="0" marL="406400" rtl="0" algn="l">
              <a:spcBef>
                <a:spcPts val="0"/>
              </a:spcBef>
              <a:spcAft>
                <a:spcPts val="0"/>
              </a:spcAft>
              <a:buClr>
                <a:srgbClr val="444444"/>
              </a:buClr>
              <a:buSzPts val="1800"/>
              <a:buChar char="-"/>
            </a:pPr>
            <a:r>
              <a:rPr lang="en-US" sz="1800">
                <a:solidFill>
                  <a:srgbClr val="444444"/>
                </a:solidFill>
              </a:rPr>
              <a:t>Each subsequent tree tries to correct the errors of the previous trees</a:t>
            </a:r>
            <a:endParaRPr sz="1800">
              <a:solidFill>
                <a:srgbClr val="444444"/>
              </a:solidFill>
            </a:endParaRPr>
          </a:p>
          <a:p>
            <a:pPr indent="-317500" lvl="0" marL="406400" rtl="0" algn="l">
              <a:spcBef>
                <a:spcPts val="0"/>
              </a:spcBef>
              <a:spcAft>
                <a:spcPts val="0"/>
              </a:spcAft>
              <a:buClr>
                <a:srgbClr val="444444"/>
              </a:buClr>
              <a:buSzPts val="1800"/>
              <a:buChar char="-"/>
            </a:pPr>
            <a:r>
              <a:rPr lang="en-US" sz="1800">
                <a:solidFill>
                  <a:srgbClr val="444444"/>
                </a:solidFill>
              </a:rPr>
              <a:t>Combining </a:t>
            </a:r>
            <a:r>
              <a:rPr lang="en-US" sz="1800">
                <a:solidFill>
                  <a:srgbClr val="444444"/>
                </a:solidFill>
              </a:rPr>
              <a:t>weak</a:t>
            </a:r>
            <a:r>
              <a:rPr lang="en-US" sz="1800">
                <a:solidFill>
                  <a:srgbClr val="444444"/>
                </a:solidFill>
              </a:rPr>
              <a:t> models to generate a collectively strong model</a:t>
            </a:r>
            <a:endParaRPr sz="1800">
              <a:solidFill>
                <a:srgbClr val="444444"/>
              </a:solidFill>
            </a:endParaRPr>
          </a:p>
        </p:txBody>
      </p:sp>
      <p:pic>
        <p:nvPicPr>
          <p:cNvPr id="1889" name="Google Shape;1889;g21953eb5a11_0_1255"/>
          <p:cNvPicPr preferRelativeResize="0"/>
          <p:nvPr/>
        </p:nvPicPr>
        <p:blipFill>
          <a:blip r:embed="rId4">
            <a:alphaModFix/>
          </a:blip>
          <a:stretch>
            <a:fillRect/>
          </a:stretch>
        </p:blipFill>
        <p:spPr>
          <a:xfrm>
            <a:off x="3801198" y="3647350"/>
            <a:ext cx="4823503" cy="2706000"/>
          </a:xfrm>
          <a:prstGeom prst="rect">
            <a:avLst/>
          </a:prstGeom>
          <a:noFill/>
          <a:ln>
            <a:noFill/>
          </a:ln>
        </p:spPr>
      </p:pic>
      <p:sp>
        <p:nvSpPr>
          <p:cNvPr id="1890" name="Google Shape;1890;g21953eb5a11_0_1255"/>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sp>
        <p:nvSpPr>
          <p:cNvPr id="1891" name="Google Shape;1891;g21953eb5a11_0_1255"/>
          <p:cNvSpPr txBox="1"/>
          <p:nvPr/>
        </p:nvSpPr>
        <p:spPr>
          <a:xfrm>
            <a:off x="288900" y="3799750"/>
            <a:ext cx="34131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lt2"/>
                </a:solidFill>
              </a:rPr>
              <a:t>Why XGBoost?</a:t>
            </a:r>
            <a:endParaRPr b="1" sz="1800">
              <a:solidFill>
                <a:schemeClr val="lt2"/>
              </a:solidFill>
            </a:endParaRPr>
          </a:p>
          <a:p>
            <a:pPr indent="-342900" lvl="0" marL="457200" rtl="0" algn="l">
              <a:spcBef>
                <a:spcPts val="0"/>
              </a:spcBef>
              <a:spcAft>
                <a:spcPts val="0"/>
              </a:spcAft>
              <a:buClr>
                <a:schemeClr val="lt2"/>
              </a:buClr>
              <a:buSzPts val="1800"/>
              <a:buChar char="-"/>
            </a:pPr>
            <a:r>
              <a:rPr b="1" lang="en-US" sz="1800">
                <a:solidFill>
                  <a:schemeClr val="lt2"/>
                </a:solidFill>
              </a:rPr>
              <a:t>Performance</a:t>
            </a:r>
            <a:endParaRPr b="1" sz="1800">
              <a:solidFill>
                <a:schemeClr val="lt2"/>
              </a:solidFill>
            </a:endParaRPr>
          </a:p>
          <a:p>
            <a:pPr indent="-342900" lvl="0" marL="457200" rtl="0" algn="l">
              <a:spcBef>
                <a:spcPts val="0"/>
              </a:spcBef>
              <a:spcAft>
                <a:spcPts val="0"/>
              </a:spcAft>
              <a:buClr>
                <a:schemeClr val="lt2"/>
              </a:buClr>
              <a:buSzPts val="1800"/>
              <a:buChar char="-"/>
            </a:pPr>
            <a:r>
              <a:rPr b="1" lang="en-US" sz="1800">
                <a:solidFill>
                  <a:schemeClr val="lt2"/>
                </a:solidFill>
              </a:rPr>
              <a:t>Flexibility</a:t>
            </a:r>
            <a:endParaRPr b="1" sz="1800">
              <a:solidFill>
                <a:schemeClr val="lt2"/>
              </a:solidFill>
            </a:endParaRPr>
          </a:p>
          <a:p>
            <a:pPr indent="-342900" lvl="0" marL="457200" rtl="0" algn="l">
              <a:spcBef>
                <a:spcPts val="0"/>
              </a:spcBef>
              <a:spcAft>
                <a:spcPts val="0"/>
              </a:spcAft>
              <a:buClr>
                <a:schemeClr val="lt2"/>
              </a:buClr>
              <a:buSzPts val="1800"/>
              <a:buChar char="-"/>
            </a:pPr>
            <a:r>
              <a:rPr b="1" lang="en-US" sz="1800">
                <a:solidFill>
                  <a:schemeClr val="lt2"/>
                </a:solidFill>
              </a:rPr>
              <a:t>Feature Importance</a:t>
            </a:r>
            <a:endParaRPr b="1" sz="1800">
              <a:solidFill>
                <a:schemeClr val="lt2"/>
              </a:solidFill>
            </a:endParaRPr>
          </a:p>
          <a:p>
            <a:pPr indent="-342900" lvl="0" marL="457200" rtl="0" algn="l">
              <a:spcBef>
                <a:spcPts val="0"/>
              </a:spcBef>
              <a:spcAft>
                <a:spcPts val="0"/>
              </a:spcAft>
              <a:buClr>
                <a:schemeClr val="lt2"/>
              </a:buClr>
              <a:buSzPts val="1800"/>
              <a:buChar char="-"/>
            </a:pPr>
            <a:r>
              <a:rPr b="1" lang="en-US" sz="1800">
                <a:solidFill>
                  <a:schemeClr val="lt2"/>
                </a:solidFill>
              </a:rPr>
              <a:t>Regularization </a:t>
            </a:r>
            <a:endParaRPr b="1" sz="1800">
              <a:solidFill>
                <a:schemeClr val="lt2"/>
              </a:solidFill>
            </a:endParaRPr>
          </a:p>
          <a:p>
            <a:pPr indent="-342900" lvl="0" marL="457200" rtl="0" algn="l">
              <a:spcBef>
                <a:spcPts val="0"/>
              </a:spcBef>
              <a:spcAft>
                <a:spcPts val="0"/>
              </a:spcAft>
              <a:buClr>
                <a:schemeClr val="lt2"/>
              </a:buClr>
              <a:buSzPts val="1800"/>
              <a:buChar char="-"/>
            </a:pPr>
            <a:r>
              <a:rPr b="1" lang="en-US" sz="1800">
                <a:solidFill>
                  <a:schemeClr val="lt2"/>
                </a:solidFill>
              </a:rPr>
              <a:t>Handling Missing Values</a:t>
            </a:r>
            <a:endParaRPr b="1" sz="1800">
              <a:solidFill>
                <a:schemeClr val="lt2"/>
              </a:solidFill>
            </a:endParaRPr>
          </a:p>
          <a:p>
            <a:pPr indent="-342900" lvl="0" marL="457200" rtl="0" algn="l">
              <a:spcBef>
                <a:spcPts val="0"/>
              </a:spcBef>
              <a:spcAft>
                <a:spcPts val="0"/>
              </a:spcAft>
              <a:buClr>
                <a:schemeClr val="lt2"/>
              </a:buClr>
              <a:buSzPts val="1800"/>
              <a:buChar char="-"/>
            </a:pPr>
            <a:r>
              <a:rPr b="1" lang="en-US" sz="1800">
                <a:solidFill>
                  <a:schemeClr val="lt2"/>
                </a:solidFill>
              </a:rPr>
              <a:t>Built-in CV</a:t>
            </a:r>
            <a:endParaRPr b="1" sz="1800">
              <a:solidFill>
                <a:schemeClr val="lt2"/>
              </a:solidFill>
            </a:endParaRPr>
          </a:p>
          <a:p>
            <a:pPr indent="-342900" lvl="0" marL="457200" rtl="0" algn="l">
              <a:spcBef>
                <a:spcPts val="0"/>
              </a:spcBef>
              <a:spcAft>
                <a:spcPts val="0"/>
              </a:spcAft>
              <a:buClr>
                <a:schemeClr val="lt2"/>
              </a:buClr>
              <a:buSzPts val="1800"/>
              <a:buChar char="-"/>
            </a:pPr>
            <a:r>
              <a:rPr b="1" lang="en-US" sz="1800">
                <a:solidFill>
                  <a:schemeClr val="lt2"/>
                </a:solidFill>
              </a:rPr>
              <a:t>Interpretability</a:t>
            </a:r>
            <a:endParaRPr b="1" sz="1800">
              <a:solidFill>
                <a:schemeClr val="lt2"/>
              </a:solidFill>
            </a:endParaRPr>
          </a:p>
        </p:txBody>
      </p:sp>
      <p:sp>
        <p:nvSpPr>
          <p:cNvPr id="1892" name="Google Shape;1892;g21953eb5a11_0_1255"/>
          <p:cNvSpPr txBox="1"/>
          <p:nvPr>
            <p:ph idx="12" type="sldNum"/>
          </p:nvPr>
        </p:nvSpPr>
        <p:spPr>
          <a:xfrm>
            <a:off x="8009501" y="6482075"/>
            <a:ext cx="9213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b="0">
              <a:solidFill>
                <a:srgbClr val="A1A0A0"/>
              </a:solidFill>
              <a:latin typeface="Lucida Sans"/>
              <a:ea typeface="Lucida Sans"/>
              <a:cs typeface="Lucida Sans"/>
              <a:sym typeface="Lucida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96" name="Shape 1896"/>
        <p:cNvGrpSpPr/>
        <p:nvPr/>
      </p:nvGrpSpPr>
      <p:grpSpPr>
        <a:xfrm>
          <a:off x="0" y="0"/>
          <a:ext cx="0" cy="0"/>
          <a:chOff x="0" y="0"/>
          <a:chExt cx="0" cy="0"/>
        </a:xfrm>
      </p:grpSpPr>
      <p:sp>
        <p:nvSpPr>
          <p:cNvPr id="1897" name="Google Shape;1897;g21a26d0088d_5_0"/>
          <p:cNvSpPr txBox="1"/>
          <p:nvPr>
            <p:ph type="title"/>
          </p:nvPr>
        </p:nvSpPr>
        <p:spPr>
          <a:xfrm>
            <a:off x="288897" y="336176"/>
            <a:ext cx="8335800" cy="396300"/>
          </a:xfrm>
          <a:prstGeom prst="rect">
            <a:avLst/>
          </a:prstGeom>
          <a:noFill/>
          <a:ln>
            <a:noFill/>
          </a:ln>
        </p:spPr>
        <p:txBody>
          <a:bodyPr anchorCtr="0" anchor="t" bIns="0" lIns="0" spcFirstLastPara="1" rIns="0" wrap="square" tIns="11425">
            <a:spAutoFit/>
          </a:bodyPr>
          <a:lstStyle/>
          <a:p>
            <a:pPr indent="0" lvl="0" marL="0" rtl="0" algn="l">
              <a:spcBef>
                <a:spcPts val="0"/>
              </a:spcBef>
              <a:spcAft>
                <a:spcPts val="0"/>
              </a:spcAft>
              <a:buSzPts val="1300"/>
              <a:buNone/>
            </a:pPr>
            <a:r>
              <a:rPr lang="en-US" sz="2500">
                <a:solidFill>
                  <a:srgbClr val="24467D"/>
                </a:solidFill>
              </a:rPr>
              <a:t>XGBoost Output</a:t>
            </a:r>
            <a:endParaRPr sz="2500">
              <a:solidFill>
                <a:srgbClr val="24467D"/>
              </a:solidFill>
            </a:endParaRPr>
          </a:p>
        </p:txBody>
      </p:sp>
      <p:pic>
        <p:nvPicPr>
          <p:cNvPr id="1898" name="Google Shape;1898;g21a26d0088d_5_0"/>
          <p:cNvPicPr preferRelativeResize="0"/>
          <p:nvPr/>
        </p:nvPicPr>
        <p:blipFill rotWithShape="1">
          <a:blip r:embed="rId3">
            <a:alphaModFix/>
          </a:blip>
          <a:srcRect b="0" l="0" r="0" t="0"/>
          <a:stretch/>
        </p:blipFill>
        <p:spPr>
          <a:xfrm>
            <a:off x="8503919" y="375772"/>
            <a:ext cx="217842" cy="108781"/>
          </a:xfrm>
          <a:prstGeom prst="rect">
            <a:avLst/>
          </a:prstGeom>
          <a:noFill/>
          <a:ln>
            <a:noFill/>
          </a:ln>
        </p:spPr>
      </p:pic>
      <p:sp>
        <p:nvSpPr>
          <p:cNvPr id="1899" name="Google Shape;1899;g21a26d0088d_5_0"/>
          <p:cNvSpPr/>
          <p:nvPr/>
        </p:nvSpPr>
        <p:spPr>
          <a:xfrm>
            <a:off x="0" y="0"/>
            <a:ext cx="9153144" cy="158590"/>
          </a:xfrm>
          <a:custGeom>
            <a:rect b="b" l="l" r="r" t="t"/>
            <a:pathLst>
              <a:path extrusionOk="0" h="179705" w="10058400">
                <a:moveTo>
                  <a:pt x="0" y="179324"/>
                </a:moveTo>
                <a:lnTo>
                  <a:pt x="10058400" y="179324"/>
                </a:lnTo>
                <a:lnTo>
                  <a:pt x="10058400" y="0"/>
                </a:lnTo>
                <a:lnTo>
                  <a:pt x="0" y="0"/>
                </a:lnTo>
                <a:lnTo>
                  <a:pt x="0" y="179324"/>
                </a:lnTo>
                <a:close/>
              </a:path>
            </a:pathLst>
          </a:custGeom>
          <a:solidFill>
            <a:srgbClr val="29B5E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600"/>
          </a:p>
        </p:txBody>
      </p:sp>
      <p:sp>
        <p:nvSpPr>
          <p:cNvPr id="1900" name="Google Shape;1900;g21a26d0088d_5_0"/>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sp>
        <p:nvSpPr>
          <p:cNvPr id="1901" name="Google Shape;1901;g21a26d0088d_5_0"/>
          <p:cNvSpPr txBox="1"/>
          <p:nvPr>
            <p:ph idx="12" type="sldNum"/>
          </p:nvPr>
        </p:nvSpPr>
        <p:spPr>
          <a:xfrm>
            <a:off x="8009501" y="6482075"/>
            <a:ext cx="9213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b="0">
              <a:solidFill>
                <a:srgbClr val="A1A0A0"/>
              </a:solidFill>
              <a:latin typeface="Lucida Sans"/>
              <a:ea typeface="Lucida Sans"/>
              <a:cs typeface="Lucida Sans"/>
              <a:sym typeface="Lucida Sans"/>
            </a:endParaRPr>
          </a:p>
        </p:txBody>
      </p:sp>
      <p:pic>
        <p:nvPicPr>
          <p:cNvPr id="1902" name="Google Shape;1902;g21a26d0088d_5_0"/>
          <p:cNvPicPr preferRelativeResize="0"/>
          <p:nvPr/>
        </p:nvPicPr>
        <p:blipFill>
          <a:blip r:embed="rId4">
            <a:alphaModFix/>
          </a:blip>
          <a:stretch>
            <a:fillRect/>
          </a:stretch>
        </p:blipFill>
        <p:spPr>
          <a:xfrm>
            <a:off x="187636" y="2290445"/>
            <a:ext cx="8768727" cy="227711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906" name="Shape 1906"/>
        <p:cNvGrpSpPr/>
        <p:nvPr/>
      </p:nvGrpSpPr>
      <p:grpSpPr>
        <a:xfrm>
          <a:off x="0" y="0"/>
          <a:ext cx="0" cy="0"/>
          <a:chOff x="0" y="0"/>
          <a:chExt cx="0" cy="0"/>
        </a:xfrm>
      </p:grpSpPr>
      <p:sp>
        <p:nvSpPr>
          <p:cNvPr id="1907" name="Google Shape;1907;g21953eb5a11_0_1305"/>
          <p:cNvSpPr txBox="1"/>
          <p:nvPr>
            <p:ph type="title"/>
          </p:nvPr>
        </p:nvSpPr>
        <p:spPr>
          <a:xfrm>
            <a:off x="288897" y="336176"/>
            <a:ext cx="8335800" cy="427200"/>
          </a:xfrm>
          <a:prstGeom prst="rect">
            <a:avLst/>
          </a:prstGeom>
          <a:noFill/>
          <a:ln>
            <a:noFill/>
          </a:ln>
        </p:spPr>
        <p:txBody>
          <a:bodyPr anchorCtr="0" anchor="t" bIns="0" lIns="0" spcFirstLastPara="1" rIns="0" wrap="square" tIns="11425">
            <a:spAutoFit/>
          </a:bodyPr>
          <a:lstStyle/>
          <a:p>
            <a:pPr indent="0" lvl="0" marL="0" rtl="0" algn="l">
              <a:spcBef>
                <a:spcPts val="0"/>
              </a:spcBef>
              <a:spcAft>
                <a:spcPts val="0"/>
              </a:spcAft>
              <a:buSzPts val="1300"/>
              <a:buNone/>
            </a:pPr>
            <a:r>
              <a:rPr lang="en-US" sz="2700">
                <a:solidFill>
                  <a:srgbClr val="24467D"/>
                </a:solidFill>
              </a:rPr>
              <a:t>Support Vector Machines (SVM)</a:t>
            </a:r>
            <a:endParaRPr sz="2700">
              <a:solidFill>
                <a:srgbClr val="24467D"/>
              </a:solidFill>
            </a:endParaRPr>
          </a:p>
        </p:txBody>
      </p:sp>
      <p:pic>
        <p:nvPicPr>
          <p:cNvPr id="1908" name="Google Shape;1908;g21953eb5a11_0_1305"/>
          <p:cNvPicPr preferRelativeResize="0"/>
          <p:nvPr/>
        </p:nvPicPr>
        <p:blipFill rotWithShape="1">
          <a:blip r:embed="rId3">
            <a:alphaModFix/>
          </a:blip>
          <a:srcRect b="0" l="0" r="0" t="0"/>
          <a:stretch/>
        </p:blipFill>
        <p:spPr>
          <a:xfrm>
            <a:off x="8503919" y="375772"/>
            <a:ext cx="217842" cy="108781"/>
          </a:xfrm>
          <a:prstGeom prst="rect">
            <a:avLst/>
          </a:prstGeom>
          <a:noFill/>
          <a:ln>
            <a:noFill/>
          </a:ln>
        </p:spPr>
      </p:pic>
      <p:sp>
        <p:nvSpPr>
          <p:cNvPr id="1909" name="Google Shape;1909;g21953eb5a11_0_1305"/>
          <p:cNvSpPr/>
          <p:nvPr/>
        </p:nvSpPr>
        <p:spPr>
          <a:xfrm>
            <a:off x="0" y="0"/>
            <a:ext cx="9153144" cy="158590"/>
          </a:xfrm>
          <a:custGeom>
            <a:rect b="b" l="l" r="r" t="t"/>
            <a:pathLst>
              <a:path extrusionOk="0" h="179705" w="10058400">
                <a:moveTo>
                  <a:pt x="0" y="179324"/>
                </a:moveTo>
                <a:lnTo>
                  <a:pt x="10058400" y="179324"/>
                </a:lnTo>
                <a:lnTo>
                  <a:pt x="10058400" y="0"/>
                </a:lnTo>
                <a:lnTo>
                  <a:pt x="0" y="0"/>
                </a:lnTo>
                <a:lnTo>
                  <a:pt x="0" y="179324"/>
                </a:lnTo>
                <a:close/>
              </a:path>
            </a:pathLst>
          </a:custGeom>
          <a:solidFill>
            <a:srgbClr val="29B5E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600"/>
          </a:p>
        </p:txBody>
      </p:sp>
      <p:sp>
        <p:nvSpPr>
          <p:cNvPr id="1910" name="Google Shape;1910;g21953eb5a11_0_1305"/>
          <p:cNvSpPr/>
          <p:nvPr/>
        </p:nvSpPr>
        <p:spPr>
          <a:xfrm>
            <a:off x="0" y="3482148"/>
            <a:ext cx="9153144" cy="3377107"/>
          </a:xfrm>
          <a:custGeom>
            <a:rect b="b" l="l" r="r" t="t"/>
            <a:pathLst>
              <a:path extrusionOk="0" h="2849879" w="10058400">
                <a:moveTo>
                  <a:pt x="10058400" y="0"/>
                </a:moveTo>
                <a:lnTo>
                  <a:pt x="0" y="0"/>
                </a:lnTo>
                <a:lnTo>
                  <a:pt x="0" y="2849499"/>
                </a:lnTo>
                <a:lnTo>
                  <a:pt x="10058400" y="2849499"/>
                </a:lnTo>
                <a:lnTo>
                  <a:pt x="10058400" y="0"/>
                </a:lnTo>
                <a:close/>
              </a:path>
            </a:pathLst>
          </a:custGeom>
          <a:solidFill>
            <a:srgbClr val="24467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900">
              <a:solidFill>
                <a:srgbClr val="A1A0A0"/>
              </a:solidFill>
              <a:latin typeface="Trebuchet MS"/>
              <a:ea typeface="Trebuchet MS"/>
              <a:cs typeface="Trebuchet MS"/>
              <a:sym typeface="Trebuchet MS"/>
            </a:endParaRPr>
          </a:p>
        </p:txBody>
      </p:sp>
      <p:sp>
        <p:nvSpPr>
          <p:cNvPr id="1911" name="Google Shape;1911;g21953eb5a11_0_1305"/>
          <p:cNvSpPr txBox="1"/>
          <p:nvPr/>
        </p:nvSpPr>
        <p:spPr>
          <a:xfrm>
            <a:off x="288886" y="712952"/>
            <a:ext cx="8244300" cy="397200"/>
          </a:xfrm>
          <a:prstGeom prst="rect">
            <a:avLst/>
          </a:prstGeom>
          <a:noFill/>
          <a:ln>
            <a:noFill/>
          </a:ln>
        </p:spPr>
        <p:txBody>
          <a:bodyPr anchorCtr="0" anchor="t" bIns="82300" lIns="82300" spcFirstLastPara="1" rIns="82300" wrap="square" tIns="82300">
            <a:spAutoFit/>
          </a:bodyPr>
          <a:lstStyle/>
          <a:p>
            <a:pPr indent="0" lvl="0" marL="0" rtl="0" algn="l">
              <a:spcBef>
                <a:spcPts val="0"/>
              </a:spcBef>
              <a:spcAft>
                <a:spcPts val="0"/>
              </a:spcAft>
              <a:buNone/>
            </a:pPr>
            <a:r>
              <a:t/>
            </a:r>
            <a:endParaRPr sz="1500">
              <a:solidFill>
                <a:srgbClr val="444444"/>
              </a:solidFill>
              <a:latin typeface="Gill Sans"/>
              <a:ea typeface="Gill Sans"/>
              <a:cs typeface="Gill Sans"/>
              <a:sym typeface="Gill Sans"/>
            </a:endParaRPr>
          </a:p>
        </p:txBody>
      </p:sp>
      <p:pic>
        <p:nvPicPr>
          <p:cNvPr id="1912" name="Google Shape;1912;g21953eb5a11_0_1305"/>
          <p:cNvPicPr preferRelativeResize="0"/>
          <p:nvPr/>
        </p:nvPicPr>
        <p:blipFill>
          <a:blip r:embed="rId4">
            <a:alphaModFix/>
          </a:blip>
          <a:stretch>
            <a:fillRect/>
          </a:stretch>
        </p:blipFill>
        <p:spPr>
          <a:xfrm>
            <a:off x="2264341" y="3661467"/>
            <a:ext cx="4479552" cy="3017184"/>
          </a:xfrm>
          <a:prstGeom prst="rect">
            <a:avLst/>
          </a:prstGeom>
          <a:noFill/>
          <a:ln>
            <a:noFill/>
          </a:ln>
        </p:spPr>
      </p:pic>
      <p:sp>
        <p:nvSpPr>
          <p:cNvPr id="1913" name="Google Shape;1913;g21953eb5a11_0_1305"/>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sp>
        <p:nvSpPr>
          <p:cNvPr id="1914" name="Google Shape;1914;g21953eb5a11_0_1305"/>
          <p:cNvSpPr txBox="1"/>
          <p:nvPr>
            <p:ph idx="12" type="sldNum"/>
          </p:nvPr>
        </p:nvSpPr>
        <p:spPr>
          <a:xfrm>
            <a:off x="8009501" y="6482075"/>
            <a:ext cx="921300" cy="143700"/>
          </a:xfrm>
          <a:prstGeom prst="rect">
            <a:avLst/>
          </a:prstGeom>
          <a:noFill/>
          <a:ln>
            <a:noFill/>
          </a:ln>
        </p:spPr>
        <p:txBody>
          <a:bodyPr anchorCtr="0" anchor="t" bIns="0" lIns="0" spcFirstLastPara="1" rIns="0" wrap="square" tIns="5125">
            <a:spAutoFit/>
          </a:bodyPr>
          <a:lstStyle/>
          <a:p>
            <a:pPr indent="0" lvl="0" marL="1270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a:p>
        </p:txBody>
      </p:sp>
      <p:sp>
        <p:nvSpPr>
          <p:cNvPr id="1915" name="Google Shape;1915;g21953eb5a11_0_1305"/>
          <p:cNvSpPr txBox="1"/>
          <p:nvPr/>
        </p:nvSpPr>
        <p:spPr>
          <a:xfrm>
            <a:off x="404100" y="1402150"/>
            <a:ext cx="3134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alibri"/>
                <a:ea typeface="Calibri"/>
                <a:cs typeface="Calibri"/>
                <a:sym typeface="Calibri"/>
              </a:rPr>
              <a:t>Strengths</a:t>
            </a:r>
            <a:r>
              <a:rPr b="1" lang="en-US" sz="2000">
                <a:latin typeface="Calibri"/>
                <a:ea typeface="Calibri"/>
                <a:cs typeface="Calibri"/>
                <a:sym typeface="Calibri"/>
              </a:rPr>
              <a:t>:</a:t>
            </a:r>
            <a:r>
              <a:rPr lang="en-US" sz="2000">
                <a:latin typeface="Calibri"/>
                <a:ea typeface="Calibri"/>
                <a:cs typeface="Calibri"/>
                <a:sym typeface="Calibri"/>
              </a:rPr>
              <a:t> </a:t>
            </a:r>
            <a:endParaRPr sz="2000">
              <a:latin typeface="Calibri"/>
              <a:ea typeface="Calibri"/>
              <a:cs typeface="Calibri"/>
              <a:sym typeface="Calibri"/>
            </a:endParaRPr>
          </a:p>
          <a:p>
            <a:pPr indent="-355600" lvl="0" marL="457200" rtl="0" algn="l">
              <a:spcBef>
                <a:spcPts val="0"/>
              </a:spcBef>
              <a:spcAft>
                <a:spcPts val="0"/>
              </a:spcAft>
              <a:buSzPts val="2000"/>
              <a:buFont typeface="Calibri"/>
              <a:buChar char="-"/>
            </a:pPr>
            <a:r>
              <a:rPr lang="en-US" sz="2000">
                <a:latin typeface="Calibri"/>
                <a:ea typeface="Calibri"/>
                <a:cs typeface="Calibri"/>
                <a:sym typeface="Calibri"/>
              </a:rPr>
              <a:t>High dimensional data</a:t>
            </a:r>
            <a:endParaRPr sz="2000">
              <a:latin typeface="Calibri"/>
              <a:ea typeface="Calibri"/>
              <a:cs typeface="Calibri"/>
              <a:sym typeface="Calibri"/>
            </a:endParaRPr>
          </a:p>
          <a:p>
            <a:pPr indent="-355600" lvl="0" marL="457200" rtl="0" algn="l">
              <a:spcBef>
                <a:spcPts val="0"/>
              </a:spcBef>
              <a:spcAft>
                <a:spcPts val="0"/>
              </a:spcAft>
              <a:buSzPts val="2000"/>
              <a:buFont typeface="Calibri"/>
              <a:buChar char="-"/>
            </a:pPr>
            <a:r>
              <a:rPr lang="en-US" sz="2000">
                <a:latin typeface="Calibri"/>
                <a:ea typeface="Calibri"/>
                <a:cs typeface="Calibri"/>
                <a:sym typeface="Calibri"/>
              </a:rPr>
              <a:t>Non-linear relationship</a:t>
            </a:r>
            <a:endParaRPr sz="2000">
              <a:latin typeface="Calibri"/>
              <a:ea typeface="Calibri"/>
              <a:cs typeface="Calibri"/>
              <a:sym typeface="Calibri"/>
            </a:endParaRPr>
          </a:p>
        </p:txBody>
      </p:sp>
      <p:sp>
        <p:nvSpPr>
          <p:cNvPr id="1916" name="Google Shape;1916;g21953eb5a11_0_1305"/>
          <p:cNvSpPr txBox="1"/>
          <p:nvPr/>
        </p:nvSpPr>
        <p:spPr>
          <a:xfrm>
            <a:off x="4503000" y="1429250"/>
            <a:ext cx="4121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alibri"/>
                <a:ea typeface="Calibri"/>
                <a:cs typeface="Calibri"/>
                <a:sym typeface="Calibri"/>
              </a:rPr>
              <a:t>Weakness:</a:t>
            </a:r>
            <a:endParaRPr b="1" sz="2000">
              <a:latin typeface="Calibri"/>
              <a:ea typeface="Calibri"/>
              <a:cs typeface="Calibri"/>
              <a:sym typeface="Calibri"/>
            </a:endParaRPr>
          </a:p>
          <a:p>
            <a:pPr indent="-355600" lvl="0" marL="457200" rtl="0" algn="l">
              <a:spcBef>
                <a:spcPts val="0"/>
              </a:spcBef>
              <a:spcAft>
                <a:spcPts val="0"/>
              </a:spcAft>
              <a:buSzPts val="2000"/>
              <a:buFont typeface="Calibri"/>
              <a:buChar char="-"/>
            </a:pPr>
            <a:r>
              <a:rPr lang="en-US" sz="2000">
                <a:latin typeface="Calibri"/>
                <a:ea typeface="Calibri"/>
                <a:cs typeface="Calibri"/>
                <a:sym typeface="Calibri"/>
              </a:rPr>
              <a:t>Very computationally consuming</a:t>
            </a:r>
            <a:endParaRPr sz="2000">
              <a:latin typeface="Calibri"/>
              <a:ea typeface="Calibri"/>
              <a:cs typeface="Calibri"/>
              <a:sym typeface="Calibri"/>
            </a:endParaRPr>
          </a:p>
          <a:p>
            <a:pPr indent="-355600" lvl="0" marL="457200" rtl="0" algn="l">
              <a:spcBef>
                <a:spcPts val="0"/>
              </a:spcBef>
              <a:spcAft>
                <a:spcPts val="0"/>
              </a:spcAft>
              <a:buSzPts val="2000"/>
              <a:buFont typeface="Calibri"/>
              <a:buChar char="-"/>
            </a:pPr>
            <a:r>
              <a:rPr lang="en-US" sz="2000">
                <a:latin typeface="Calibri"/>
                <a:ea typeface="Calibri"/>
                <a:cs typeface="Calibri"/>
                <a:sym typeface="Calibri"/>
              </a:rPr>
              <a:t>Not interpretive</a:t>
            </a:r>
            <a:endParaRPr sz="2000">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920" name="Shape 1920"/>
        <p:cNvGrpSpPr/>
        <p:nvPr/>
      </p:nvGrpSpPr>
      <p:grpSpPr>
        <a:xfrm>
          <a:off x="0" y="0"/>
          <a:ext cx="0" cy="0"/>
          <a:chOff x="0" y="0"/>
          <a:chExt cx="0" cy="0"/>
        </a:xfrm>
      </p:grpSpPr>
      <p:sp>
        <p:nvSpPr>
          <p:cNvPr id="1921" name="Google Shape;1921;g21a26d0088d_1_208"/>
          <p:cNvSpPr txBox="1"/>
          <p:nvPr>
            <p:ph type="title"/>
          </p:nvPr>
        </p:nvSpPr>
        <p:spPr>
          <a:xfrm>
            <a:off x="1087932" y="207975"/>
            <a:ext cx="7436700" cy="629700"/>
          </a:xfrm>
          <a:prstGeom prst="rect">
            <a:avLst/>
          </a:prstGeom>
          <a:noFill/>
          <a:ln>
            <a:noFill/>
          </a:ln>
        </p:spPr>
        <p:txBody>
          <a:bodyPr anchorCtr="0" anchor="t" bIns="0" lIns="0" spcFirstLastPara="1" rIns="0" wrap="square" tIns="318675">
            <a:spAutoFit/>
          </a:bodyPr>
          <a:lstStyle/>
          <a:p>
            <a:pPr indent="0" lvl="0" marL="55243" rtl="0" algn="l">
              <a:lnSpc>
                <a:spcPct val="100000"/>
              </a:lnSpc>
              <a:spcBef>
                <a:spcPts val="0"/>
              </a:spcBef>
              <a:spcAft>
                <a:spcPts val="0"/>
              </a:spcAft>
              <a:buSzPts val="1400"/>
              <a:buNone/>
            </a:pPr>
            <a:r>
              <a:rPr b="1" lang="en-US"/>
              <a:t>Support Vector Machines (SVM)</a:t>
            </a:r>
            <a:endParaRPr/>
          </a:p>
        </p:txBody>
      </p:sp>
      <p:sp>
        <p:nvSpPr>
          <p:cNvPr id="1922" name="Google Shape;1922;g21a26d0088d_1_208"/>
          <p:cNvSpPr/>
          <p:nvPr/>
        </p:nvSpPr>
        <p:spPr>
          <a:xfrm>
            <a:off x="1143000" y="914400"/>
            <a:ext cx="7674609" cy="0"/>
          </a:xfrm>
          <a:custGeom>
            <a:rect b="b" l="l" r="r" t="t"/>
            <a:pathLst>
              <a:path extrusionOk="0" h="120000" w="7674609">
                <a:moveTo>
                  <a:pt x="0" y="0"/>
                </a:moveTo>
                <a:lnTo>
                  <a:pt x="7674483" y="0"/>
                </a:lnTo>
              </a:path>
            </a:pathLst>
          </a:custGeom>
          <a:noFill/>
          <a:ln cap="flat" cmpd="sng" w="12700">
            <a:solidFill>
              <a:srgbClr val="87BC45"/>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1923" name="Google Shape;1923;g21a26d0088d_1_208"/>
          <p:cNvPicPr preferRelativeResize="0"/>
          <p:nvPr/>
        </p:nvPicPr>
        <p:blipFill rotWithShape="1">
          <a:blip r:embed="rId3">
            <a:alphaModFix/>
          </a:blip>
          <a:srcRect b="0" l="0" r="0" t="0"/>
          <a:stretch/>
        </p:blipFill>
        <p:spPr>
          <a:xfrm>
            <a:off x="1219201" y="1139677"/>
            <a:ext cx="210476" cy="209537"/>
          </a:xfrm>
          <a:prstGeom prst="rect">
            <a:avLst/>
          </a:prstGeom>
          <a:noFill/>
          <a:ln>
            <a:noFill/>
          </a:ln>
        </p:spPr>
      </p:pic>
      <p:sp>
        <p:nvSpPr>
          <p:cNvPr id="1924" name="Google Shape;1924;g21a26d0088d_1_208"/>
          <p:cNvSpPr txBox="1"/>
          <p:nvPr/>
        </p:nvSpPr>
        <p:spPr>
          <a:xfrm>
            <a:off x="1219200" y="1521675"/>
            <a:ext cx="729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925" name="Google Shape;1925;g21a26d0088d_1_208"/>
          <p:cNvSpPr txBox="1"/>
          <p:nvPr/>
        </p:nvSpPr>
        <p:spPr>
          <a:xfrm>
            <a:off x="1559250" y="1139675"/>
            <a:ext cx="7079400" cy="5556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US" sz="2000">
                <a:latin typeface="Calibri"/>
                <a:ea typeface="Calibri"/>
                <a:cs typeface="Calibri"/>
                <a:sym typeface="Calibri"/>
              </a:rPr>
              <a:t>Support Vector Machines (SVMs) are a type of machine learning model that is widely used for classification and regression tasks. SVMs work by identifying a hyperplane in a high-dimensional space that best separates the data into different classes. The hyperplane is chosen to maximize the margin, which is the distance between the hyperplane and the closest data points from each class.</a:t>
            </a:r>
            <a:endParaRPr b="1" sz="2000">
              <a:latin typeface="Calibri"/>
              <a:ea typeface="Calibri"/>
              <a:cs typeface="Calibri"/>
              <a:sym typeface="Calibri"/>
            </a:endParaRPr>
          </a:p>
          <a:p>
            <a:pPr indent="0" lvl="0" marL="0" marR="0" rtl="0" algn="l">
              <a:lnSpc>
                <a:spcPct val="100000"/>
              </a:lnSpc>
              <a:spcBef>
                <a:spcPts val="0"/>
              </a:spcBef>
              <a:spcAft>
                <a:spcPts val="0"/>
              </a:spcAft>
              <a:buNone/>
            </a:pPr>
            <a:r>
              <a:rPr b="1" lang="en-US" sz="2000">
                <a:latin typeface="Calibri"/>
                <a:ea typeface="Calibri"/>
                <a:cs typeface="Calibri"/>
                <a:sym typeface="Calibri"/>
              </a:rPr>
              <a:t>SVMs are particularly useful when dealing with high-dimensional data and when the data is not linearly separable. They can also handle noisy data and outliers well. SVMs have been successfully used in a variety of applications, including text classification, image classification, and bioinformatics.</a:t>
            </a:r>
            <a:endParaRPr b="1" sz="2000">
              <a:latin typeface="Calibri"/>
              <a:ea typeface="Calibri"/>
              <a:cs typeface="Calibri"/>
              <a:sym typeface="Calibri"/>
            </a:endParaRPr>
          </a:p>
          <a:p>
            <a:pPr indent="0" lvl="0" marL="0" marR="0" rtl="0" algn="l">
              <a:lnSpc>
                <a:spcPct val="100000"/>
              </a:lnSpc>
              <a:spcBef>
                <a:spcPts val="0"/>
              </a:spcBef>
              <a:spcAft>
                <a:spcPts val="0"/>
              </a:spcAft>
              <a:buNone/>
            </a:pPr>
            <a:r>
              <a:rPr b="1" lang="en-US" sz="2000">
                <a:latin typeface="Calibri"/>
                <a:ea typeface="Calibri"/>
                <a:cs typeface="Calibri"/>
                <a:sym typeface="Calibri"/>
              </a:rPr>
              <a:t>One of the strengths of SVMs is their ability to handle complex decision boundaries. This makes them particularly useful when dealing with non-linearly separable data. SVMs also have a strong theoretical foundation, which makes them well-suited for problems where interpretability is important.</a:t>
            </a:r>
            <a:endParaRPr b="1" sz="2000">
              <a:latin typeface="Calibri"/>
              <a:ea typeface="Calibri"/>
              <a:cs typeface="Calibri"/>
              <a:sym typeface="Calibri"/>
            </a:endParaRPr>
          </a:p>
          <a:p>
            <a:pPr indent="0" lvl="0" marL="12700" marR="0" rtl="0" algn="l">
              <a:lnSpc>
                <a:spcPct val="100000"/>
              </a:lnSpc>
              <a:spcBef>
                <a:spcPts val="0"/>
              </a:spcBef>
              <a:spcAft>
                <a:spcPts val="0"/>
              </a:spcAft>
              <a:buClr>
                <a:srgbClr val="000000"/>
              </a:buClr>
              <a:buFont typeface="Arial"/>
              <a:buNone/>
            </a:pPr>
            <a:r>
              <a:t/>
            </a:r>
            <a:endParaRPr sz="900">
              <a:solidFill>
                <a:srgbClr val="A1A0A0"/>
              </a:solidFill>
              <a:latin typeface="Lucida Sans"/>
              <a:ea typeface="Lucida Sans"/>
              <a:cs typeface="Lucida Sans"/>
              <a:sym typeface="Lucida Sans"/>
            </a:endParaRPr>
          </a:p>
        </p:txBody>
      </p:sp>
      <p:sp>
        <p:nvSpPr>
          <p:cNvPr id="1926" name="Google Shape;1926;g21a26d0088d_1_208"/>
          <p:cNvSpPr txBox="1"/>
          <p:nvPr>
            <p:ph idx="11" type="ftr"/>
          </p:nvPr>
        </p:nvSpPr>
        <p:spPr>
          <a:xfrm>
            <a:off x="431728" y="6647699"/>
            <a:ext cx="1772700" cy="282300"/>
          </a:xfrm>
          <a:prstGeom prst="rect">
            <a:avLst/>
          </a:prstGeom>
          <a:noFill/>
          <a:ln>
            <a:noFill/>
          </a:ln>
        </p:spPr>
        <p:txBody>
          <a:bodyPr anchorCtr="0" anchor="t" bIns="0" lIns="0" spcFirstLastPara="1" rIns="0" wrap="square" tIns="5125">
            <a:spAutoFit/>
          </a:bodyPr>
          <a:lstStyle/>
          <a:p>
            <a:pPr indent="0" lvl="0" marL="12700" rtl="0" algn="l">
              <a:lnSpc>
                <a:spcPct val="100000"/>
              </a:lnSpc>
              <a:spcBef>
                <a:spcPts val="0"/>
              </a:spcBef>
              <a:spcAft>
                <a:spcPts val="0"/>
              </a:spcAft>
              <a:buNone/>
            </a:pPr>
            <a:r>
              <a:rPr lang="en-US"/>
              <a:t>M</a:t>
            </a:r>
            <a:r>
              <a:rPr lang="en-US" sz="900">
                <a:solidFill>
                  <a:srgbClr val="A1A0A0"/>
                </a:solidFill>
                <a:latin typeface="Trebuchet MS"/>
                <a:ea typeface="Trebuchet MS"/>
                <a:cs typeface="Trebuchet MS"/>
                <a:sym typeface="Trebuchet MS"/>
              </a:rPr>
              <a:t>ortgage Climate Risk Report</a:t>
            </a:r>
            <a:endParaRPr sz="900">
              <a:solidFill>
                <a:srgbClr val="A1A0A0"/>
              </a:solidFill>
              <a:latin typeface="Trebuchet MS"/>
              <a:ea typeface="Trebuchet MS"/>
              <a:cs typeface="Trebuchet MS"/>
              <a:sym typeface="Trebuchet MS"/>
            </a:endParaRPr>
          </a:p>
          <a:p>
            <a:pPr indent="0" lvl="0" marL="12700" rtl="0" algn="l">
              <a:lnSpc>
                <a:spcPct val="100000"/>
              </a:lnSpc>
              <a:spcBef>
                <a:spcPts val="0"/>
              </a:spcBef>
              <a:spcAft>
                <a:spcPts val="0"/>
              </a:spcAft>
              <a:buNone/>
            </a:pPr>
            <a:r>
              <a:t/>
            </a:r>
            <a:endParaRPr sz="900">
              <a:solidFill>
                <a:srgbClr val="A1A0A0"/>
              </a:solidFill>
              <a:latin typeface="Trebuchet MS"/>
              <a:ea typeface="Trebuchet MS"/>
              <a:cs typeface="Trebuchet MS"/>
              <a:sym typeface="Trebuchet MS"/>
            </a:endParaRPr>
          </a:p>
        </p:txBody>
      </p:sp>
      <p:sp>
        <p:nvSpPr>
          <p:cNvPr id="1927" name="Google Shape;1927;g21a26d0088d_1_208"/>
          <p:cNvSpPr txBox="1"/>
          <p:nvPr>
            <p:ph idx="12" type="sldNum"/>
          </p:nvPr>
        </p:nvSpPr>
        <p:spPr>
          <a:xfrm>
            <a:off x="8009501" y="6482075"/>
            <a:ext cx="921300" cy="143700"/>
          </a:xfrm>
          <a:prstGeom prst="rect">
            <a:avLst/>
          </a:prstGeom>
          <a:noFill/>
          <a:ln>
            <a:noFill/>
          </a:ln>
        </p:spPr>
        <p:txBody>
          <a:bodyPr anchorCtr="0" anchor="t" bIns="0" lIns="0" spcFirstLastPara="1" rIns="0" wrap="square" tIns="5125">
            <a:spAutoFit/>
          </a:bodyPr>
          <a:lstStyle/>
          <a:p>
            <a:pPr indent="0" lvl="0" marL="1270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931" name="Shape 1931"/>
        <p:cNvGrpSpPr/>
        <p:nvPr/>
      </p:nvGrpSpPr>
      <p:grpSpPr>
        <a:xfrm>
          <a:off x="0" y="0"/>
          <a:ext cx="0" cy="0"/>
          <a:chOff x="0" y="0"/>
          <a:chExt cx="0" cy="0"/>
        </a:xfrm>
      </p:grpSpPr>
      <p:sp>
        <p:nvSpPr>
          <p:cNvPr id="1932" name="Google Shape;1932;g21a26d0088d_1_217"/>
          <p:cNvSpPr txBox="1"/>
          <p:nvPr>
            <p:ph type="title"/>
          </p:nvPr>
        </p:nvSpPr>
        <p:spPr>
          <a:xfrm>
            <a:off x="1143007" y="207975"/>
            <a:ext cx="7436700" cy="629700"/>
          </a:xfrm>
          <a:prstGeom prst="rect">
            <a:avLst/>
          </a:prstGeom>
          <a:noFill/>
          <a:ln>
            <a:noFill/>
          </a:ln>
        </p:spPr>
        <p:txBody>
          <a:bodyPr anchorCtr="0" anchor="t" bIns="0" lIns="0" spcFirstLastPara="1" rIns="0" wrap="square" tIns="318675">
            <a:spAutoFit/>
          </a:bodyPr>
          <a:lstStyle/>
          <a:p>
            <a:pPr indent="0" lvl="0" marL="0" rtl="0" algn="l">
              <a:lnSpc>
                <a:spcPct val="100000"/>
              </a:lnSpc>
              <a:spcBef>
                <a:spcPts val="0"/>
              </a:spcBef>
              <a:spcAft>
                <a:spcPts val="0"/>
              </a:spcAft>
              <a:buSzPts val="1400"/>
              <a:buNone/>
            </a:pPr>
            <a:r>
              <a:rPr b="1" lang="en-US"/>
              <a:t>Support Vector Machines (SVM)</a:t>
            </a:r>
            <a:endParaRPr b="1"/>
          </a:p>
        </p:txBody>
      </p:sp>
      <p:sp>
        <p:nvSpPr>
          <p:cNvPr id="1933" name="Google Shape;1933;g21a26d0088d_1_217"/>
          <p:cNvSpPr/>
          <p:nvPr/>
        </p:nvSpPr>
        <p:spPr>
          <a:xfrm>
            <a:off x="1143000" y="914400"/>
            <a:ext cx="7674609" cy="0"/>
          </a:xfrm>
          <a:custGeom>
            <a:rect b="b" l="l" r="r" t="t"/>
            <a:pathLst>
              <a:path extrusionOk="0" h="120000" w="7674609">
                <a:moveTo>
                  <a:pt x="0" y="0"/>
                </a:moveTo>
                <a:lnTo>
                  <a:pt x="7674483" y="0"/>
                </a:lnTo>
              </a:path>
            </a:pathLst>
          </a:custGeom>
          <a:noFill/>
          <a:ln cap="flat" cmpd="sng" w="12700">
            <a:solidFill>
              <a:srgbClr val="87BC45"/>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1934" name="Google Shape;1934;g21a26d0088d_1_217"/>
          <p:cNvPicPr preferRelativeResize="0"/>
          <p:nvPr/>
        </p:nvPicPr>
        <p:blipFill>
          <a:blip r:embed="rId3">
            <a:alphaModFix/>
          </a:blip>
          <a:stretch>
            <a:fillRect/>
          </a:stretch>
        </p:blipFill>
        <p:spPr>
          <a:xfrm>
            <a:off x="980025" y="3416075"/>
            <a:ext cx="8000551" cy="2906525"/>
          </a:xfrm>
          <a:prstGeom prst="rect">
            <a:avLst/>
          </a:prstGeom>
          <a:noFill/>
          <a:ln>
            <a:noFill/>
          </a:ln>
        </p:spPr>
      </p:pic>
      <p:sp>
        <p:nvSpPr>
          <p:cNvPr id="1935" name="Google Shape;1935;g21a26d0088d_1_217"/>
          <p:cNvSpPr txBox="1"/>
          <p:nvPr/>
        </p:nvSpPr>
        <p:spPr>
          <a:xfrm>
            <a:off x="1357800" y="1031925"/>
            <a:ext cx="65559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dk1"/>
                </a:solidFill>
                <a:latin typeface="Calibri"/>
                <a:ea typeface="Calibri"/>
                <a:cs typeface="Calibri"/>
                <a:sym typeface="Calibri"/>
              </a:rPr>
              <a:t>Data Set: Train: 500,000 </a:t>
            </a:r>
            <a:endParaRPr b="1" sz="2000">
              <a:solidFill>
                <a:schemeClr val="dk1"/>
              </a:solidFill>
              <a:latin typeface="Calibri"/>
              <a:ea typeface="Calibri"/>
              <a:cs typeface="Calibri"/>
              <a:sym typeface="Calibri"/>
            </a:endParaRPr>
          </a:p>
          <a:p>
            <a:pPr indent="0" lvl="0" marL="0" rtl="0" algn="l">
              <a:spcBef>
                <a:spcPts val="0"/>
              </a:spcBef>
              <a:spcAft>
                <a:spcPts val="0"/>
              </a:spcAft>
              <a:buNone/>
            </a:pPr>
            <a:r>
              <a:rPr b="1" lang="en-US" sz="2000">
                <a:solidFill>
                  <a:schemeClr val="dk1"/>
                </a:solidFill>
                <a:latin typeface="Calibri"/>
                <a:ea typeface="Calibri"/>
                <a:cs typeface="Calibri"/>
                <a:sym typeface="Calibri"/>
              </a:rPr>
              <a:t>                  Test:  500,000 </a:t>
            </a:r>
            <a:endParaRPr b="1" sz="2000">
              <a:solidFill>
                <a:schemeClr val="dk1"/>
              </a:solidFill>
              <a:latin typeface="Calibri"/>
              <a:ea typeface="Calibri"/>
              <a:cs typeface="Calibri"/>
              <a:sym typeface="Calibri"/>
            </a:endParaRPr>
          </a:p>
          <a:p>
            <a:pPr indent="0" lvl="0" marL="0" rtl="0" algn="l">
              <a:spcBef>
                <a:spcPts val="0"/>
              </a:spcBef>
              <a:spcAft>
                <a:spcPts val="0"/>
              </a:spcAft>
              <a:buNone/>
            </a:pPr>
            <a:r>
              <a:rPr b="1" lang="en-US" sz="2000">
                <a:solidFill>
                  <a:schemeClr val="dk1"/>
                </a:solidFill>
                <a:latin typeface="Calibri"/>
                <a:ea typeface="Calibri"/>
                <a:cs typeface="Calibri"/>
                <a:sym typeface="Calibri"/>
              </a:rPr>
              <a:t>X: All variables after standardization</a:t>
            </a:r>
            <a:endParaRPr b="1" sz="2000">
              <a:solidFill>
                <a:schemeClr val="dk1"/>
              </a:solidFill>
              <a:latin typeface="Calibri"/>
              <a:ea typeface="Calibri"/>
              <a:cs typeface="Calibri"/>
              <a:sym typeface="Calibri"/>
            </a:endParaRPr>
          </a:p>
          <a:p>
            <a:pPr indent="0" lvl="0" marL="0" rtl="0" algn="l">
              <a:spcBef>
                <a:spcPts val="0"/>
              </a:spcBef>
              <a:spcAft>
                <a:spcPts val="0"/>
              </a:spcAft>
              <a:buNone/>
            </a:pPr>
            <a:r>
              <a:rPr b="1" lang="en-US" sz="2000">
                <a:solidFill>
                  <a:schemeClr val="dk1"/>
                </a:solidFill>
                <a:latin typeface="Calibri"/>
                <a:ea typeface="Calibri"/>
                <a:cs typeface="Calibri"/>
                <a:sym typeface="Calibri"/>
              </a:rPr>
              <a:t>Y: Eal Rating or Risk Rating</a:t>
            </a:r>
            <a:endParaRPr b="1" sz="2000">
              <a:solidFill>
                <a:schemeClr val="dk1"/>
              </a:solidFill>
              <a:latin typeface="Calibri"/>
              <a:ea typeface="Calibri"/>
              <a:cs typeface="Calibri"/>
              <a:sym typeface="Calibri"/>
            </a:endParaRPr>
          </a:p>
          <a:p>
            <a:pPr indent="0" lvl="0" marL="0" rtl="0" algn="l">
              <a:spcBef>
                <a:spcPts val="0"/>
              </a:spcBef>
              <a:spcAft>
                <a:spcPts val="0"/>
              </a:spcAft>
              <a:buNone/>
            </a:pPr>
            <a:r>
              <a:rPr b="1" lang="en-US" sz="2000">
                <a:solidFill>
                  <a:schemeClr val="dk1"/>
                </a:solidFill>
                <a:latin typeface="Calibri"/>
                <a:ea typeface="Calibri"/>
                <a:cs typeface="Calibri"/>
                <a:sym typeface="Calibri"/>
              </a:rPr>
              <a:t>Kernel Function: RBF (Non-linear)</a:t>
            </a:r>
            <a:endParaRPr b="1" sz="2000">
              <a:solidFill>
                <a:schemeClr val="dk1"/>
              </a:solidFill>
              <a:latin typeface="Calibri"/>
              <a:ea typeface="Calibri"/>
              <a:cs typeface="Calibri"/>
              <a:sym typeface="Calibri"/>
            </a:endParaRPr>
          </a:p>
          <a:p>
            <a:pPr indent="0" lvl="0" marL="0" rtl="0" algn="l">
              <a:spcBef>
                <a:spcPts val="0"/>
              </a:spcBef>
              <a:spcAft>
                <a:spcPts val="0"/>
              </a:spcAft>
              <a:buNone/>
            </a:pPr>
            <a:r>
              <a:rPr b="1" lang="en-US" sz="2000">
                <a:solidFill>
                  <a:schemeClr val="dk1"/>
                </a:solidFill>
                <a:latin typeface="Calibri"/>
                <a:ea typeface="Calibri"/>
                <a:cs typeface="Calibri"/>
                <a:sym typeface="Calibri"/>
              </a:rPr>
              <a:t>Top Variables: Tract Only</a:t>
            </a:r>
            <a:endParaRPr b="1" sz="2000">
              <a:solidFill>
                <a:schemeClr val="dk1"/>
              </a:solidFill>
              <a:latin typeface="Calibri"/>
              <a:ea typeface="Calibri"/>
              <a:cs typeface="Calibri"/>
              <a:sym typeface="Calibri"/>
            </a:endParaRPr>
          </a:p>
          <a:p>
            <a:pPr indent="0" lvl="0" marL="0" rtl="0" algn="l">
              <a:spcBef>
                <a:spcPts val="0"/>
              </a:spcBef>
              <a:spcAft>
                <a:spcPts val="0"/>
              </a:spcAft>
              <a:buNone/>
            </a:pPr>
            <a:r>
              <a:rPr b="1" lang="en-US" sz="2000">
                <a:solidFill>
                  <a:schemeClr val="dk1"/>
                </a:solidFill>
                <a:latin typeface="Calibri"/>
                <a:ea typeface="Calibri"/>
                <a:cs typeface="Calibri"/>
                <a:sym typeface="Calibri"/>
              </a:rPr>
              <a:t>Selection Method: Forward Stepwise </a:t>
            </a:r>
            <a:endParaRPr b="1" sz="2000">
              <a:latin typeface="Calibri"/>
              <a:ea typeface="Calibri"/>
              <a:cs typeface="Calibri"/>
              <a:sym typeface="Calibri"/>
            </a:endParaRPr>
          </a:p>
        </p:txBody>
      </p:sp>
      <p:sp>
        <p:nvSpPr>
          <p:cNvPr id="1936" name="Google Shape;1936;g21a26d0088d_1_217"/>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sp>
        <p:nvSpPr>
          <p:cNvPr id="1937" name="Google Shape;1937;g21a26d0088d_1_217"/>
          <p:cNvSpPr txBox="1"/>
          <p:nvPr>
            <p:ph idx="12" type="sldNum"/>
          </p:nvPr>
        </p:nvSpPr>
        <p:spPr>
          <a:xfrm>
            <a:off x="8009501" y="6482075"/>
            <a:ext cx="921300" cy="143700"/>
          </a:xfrm>
          <a:prstGeom prst="rect">
            <a:avLst/>
          </a:prstGeom>
          <a:noFill/>
          <a:ln>
            <a:noFill/>
          </a:ln>
        </p:spPr>
        <p:txBody>
          <a:bodyPr anchorCtr="0" anchor="t" bIns="0" lIns="0" spcFirstLastPara="1" rIns="0" wrap="square" tIns="5125">
            <a:spAutoFit/>
          </a:bodyPr>
          <a:lstStyle/>
          <a:p>
            <a:pPr indent="0" lvl="0" marL="1270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941" name="Shape 1941"/>
        <p:cNvGrpSpPr/>
        <p:nvPr/>
      </p:nvGrpSpPr>
      <p:grpSpPr>
        <a:xfrm>
          <a:off x="0" y="0"/>
          <a:ext cx="0" cy="0"/>
          <a:chOff x="0" y="0"/>
          <a:chExt cx="0" cy="0"/>
        </a:xfrm>
      </p:grpSpPr>
      <p:sp>
        <p:nvSpPr>
          <p:cNvPr id="1942" name="Google Shape;1942;g21a26d0088d_1_225"/>
          <p:cNvSpPr txBox="1"/>
          <p:nvPr>
            <p:ph type="title"/>
          </p:nvPr>
        </p:nvSpPr>
        <p:spPr>
          <a:xfrm>
            <a:off x="1143007" y="207975"/>
            <a:ext cx="7436700" cy="629700"/>
          </a:xfrm>
          <a:prstGeom prst="rect">
            <a:avLst/>
          </a:prstGeom>
          <a:noFill/>
          <a:ln>
            <a:noFill/>
          </a:ln>
        </p:spPr>
        <p:txBody>
          <a:bodyPr anchorCtr="0" anchor="t" bIns="0" lIns="0" spcFirstLastPara="1" rIns="0" wrap="square" tIns="318675">
            <a:spAutoFit/>
          </a:bodyPr>
          <a:lstStyle/>
          <a:p>
            <a:pPr indent="0" lvl="0" marL="0" rtl="0" algn="l">
              <a:lnSpc>
                <a:spcPct val="100000"/>
              </a:lnSpc>
              <a:spcBef>
                <a:spcPts val="0"/>
              </a:spcBef>
              <a:spcAft>
                <a:spcPts val="0"/>
              </a:spcAft>
              <a:buSzPts val="1400"/>
              <a:buNone/>
            </a:pPr>
            <a:r>
              <a:rPr b="1" lang="en-US"/>
              <a:t>Borrower Characteristics versus ER / RR</a:t>
            </a:r>
            <a:endParaRPr b="1"/>
          </a:p>
        </p:txBody>
      </p:sp>
      <p:sp>
        <p:nvSpPr>
          <p:cNvPr id="1943" name="Google Shape;1943;g21a26d0088d_1_225"/>
          <p:cNvSpPr/>
          <p:nvPr/>
        </p:nvSpPr>
        <p:spPr>
          <a:xfrm>
            <a:off x="1143000" y="914400"/>
            <a:ext cx="7674609" cy="0"/>
          </a:xfrm>
          <a:custGeom>
            <a:rect b="b" l="l" r="r" t="t"/>
            <a:pathLst>
              <a:path extrusionOk="0" h="120000" w="7674609">
                <a:moveTo>
                  <a:pt x="0" y="0"/>
                </a:moveTo>
                <a:lnTo>
                  <a:pt x="7674483" y="0"/>
                </a:lnTo>
              </a:path>
            </a:pathLst>
          </a:custGeom>
          <a:noFill/>
          <a:ln cap="flat" cmpd="sng" w="12700">
            <a:solidFill>
              <a:srgbClr val="87BC45"/>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44" name="Google Shape;1944;g21a26d0088d_1_225"/>
          <p:cNvSpPr txBox="1"/>
          <p:nvPr/>
        </p:nvSpPr>
        <p:spPr>
          <a:xfrm>
            <a:off x="1143000" y="1212175"/>
            <a:ext cx="78627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alibri"/>
                <a:ea typeface="Calibri"/>
                <a:cs typeface="Calibri"/>
                <a:sym typeface="Calibri"/>
              </a:rPr>
              <a:t>Objective: Explore relation between only borrower features and Risk rating / EAL rating. </a:t>
            </a:r>
            <a:endParaRPr b="1" sz="2000">
              <a:latin typeface="Calibri"/>
              <a:ea typeface="Calibri"/>
              <a:cs typeface="Calibri"/>
              <a:sym typeface="Calibri"/>
            </a:endParaRPr>
          </a:p>
          <a:p>
            <a:pPr indent="0" lvl="0" marL="0" rtl="0" algn="l">
              <a:spcBef>
                <a:spcPts val="0"/>
              </a:spcBef>
              <a:spcAft>
                <a:spcPts val="0"/>
              </a:spcAft>
              <a:buNone/>
            </a:pPr>
            <a:r>
              <a:rPr b="1" lang="en-US" sz="2000">
                <a:latin typeface="Calibri"/>
                <a:ea typeface="Calibri"/>
                <a:cs typeface="Calibri"/>
                <a:sym typeface="Calibri"/>
              </a:rPr>
              <a:t>Method: Exclude tract features from independent variables to highlight the importance of borrower features.</a:t>
            </a:r>
            <a:endParaRPr b="1" sz="2000">
              <a:latin typeface="Calibri"/>
              <a:ea typeface="Calibri"/>
              <a:cs typeface="Calibri"/>
              <a:sym typeface="Calibri"/>
            </a:endParaRPr>
          </a:p>
          <a:p>
            <a:pPr indent="0" lvl="0" marL="0" rtl="0" algn="l">
              <a:spcBef>
                <a:spcPts val="0"/>
              </a:spcBef>
              <a:spcAft>
                <a:spcPts val="0"/>
              </a:spcAft>
              <a:buNone/>
            </a:pPr>
            <a:r>
              <a:rPr b="1" lang="en-US" sz="2000">
                <a:latin typeface="Calibri"/>
                <a:ea typeface="Calibri"/>
                <a:cs typeface="Calibri"/>
                <a:sym typeface="Calibri"/>
              </a:rPr>
              <a:t>Target Variable: RR/ER</a:t>
            </a:r>
            <a:endParaRPr b="1" sz="2000">
              <a:latin typeface="Calibri"/>
              <a:ea typeface="Calibri"/>
              <a:cs typeface="Calibri"/>
              <a:sym typeface="Calibri"/>
            </a:endParaRPr>
          </a:p>
          <a:p>
            <a:pPr indent="0" lvl="0" marL="0" rtl="0" algn="l">
              <a:spcBef>
                <a:spcPts val="0"/>
              </a:spcBef>
              <a:spcAft>
                <a:spcPts val="0"/>
              </a:spcAft>
              <a:buNone/>
            </a:pPr>
            <a:r>
              <a:rPr b="1" lang="en-US" sz="2000">
                <a:latin typeface="Calibri"/>
                <a:ea typeface="Calibri"/>
                <a:cs typeface="Calibri"/>
                <a:sym typeface="Calibri"/>
              </a:rPr>
              <a:t>Independent Variables: All variables at first except tract ones</a:t>
            </a:r>
            <a:endParaRPr b="1" sz="2000">
              <a:latin typeface="Calibri"/>
              <a:ea typeface="Calibri"/>
              <a:cs typeface="Calibri"/>
              <a:sym typeface="Calibri"/>
            </a:endParaRPr>
          </a:p>
          <a:p>
            <a:pPr indent="0" lvl="0" marL="0" rtl="0" algn="l">
              <a:spcBef>
                <a:spcPts val="0"/>
              </a:spcBef>
              <a:spcAft>
                <a:spcPts val="0"/>
              </a:spcAft>
              <a:buNone/>
            </a:pPr>
            <a:r>
              <a:rPr b="1" lang="en-US" sz="2000">
                <a:latin typeface="Calibri"/>
                <a:ea typeface="Calibri"/>
                <a:cs typeface="Calibri"/>
                <a:sym typeface="Calibri"/>
              </a:rPr>
              <a:t>Train Set Size: 500,000</a:t>
            </a:r>
            <a:endParaRPr b="1" sz="2000">
              <a:latin typeface="Calibri"/>
              <a:ea typeface="Calibri"/>
              <a:cs typeface="Calibri"/>
              <a:sym typeface="Calibri"/>
            </a:endParaRPr>
          </a:p>
          <a:p>
            <a:pPr indent="0" lvl="0" marL="0" rtl="0" algn="l">
              <a:spcBef>
                <a:spcPts val="0"/>
              </a:spcBef>
              <a:spcAft>
                <a:spcPts val="0"/>
              </a:spcAft>
              <a:buNone/>
            </a:pPr>
            <a:r>
              <a:rPr b="1" lang="en-US" sz="2000">
                <a:latin typeface="Calibri"/>
                <a:ea typeface="Calibri"/>
                <a:cs typeface="Calibri"/>
                <a:sym typeface="Calibri"/>
              </a:rPr>
              <a:t>Test Set Size: 500,000</a:t>
            </a:r>
            <a:endParaRPr b="1" sz="2000">
              <a:latin typeface="Calibri"/>
              <a:ea typeface="Calibri"/>
              <a:cs typeface="Calibri"/>
              <a:sym typeface="Calibri"/>
            </a:endParaRPr>
          </a:p>
          <a:p>
            <a:pPr indent="0" lvl="0" marL="0" rtl="0" algn="l">
              <a:spcBef>
                <a:spcPts val="0"/>
              </a:spcBef>
              <a:spcAft>
                <a:spcPts val="0"/>
              </a:spcAft>
              <a:buNone/>
            </a:pPr>
            <a:r>
              <a:rPr b="1" lang="en-US" sz="2000">
                <a:latin typeface="Calibri"/>
                <a:ea typeface="Calibri"/>
                <a:cs typeface="Calibri"/>
                <a:sym typeface="Calibri"/>
              </a:rPr>
              <a:t>Model: Random Forest. Use grid search to adjust parameters. Set f1 score as standard</a:t>
            </a:r>
            <a:endParaRPr b="1" sz="2000">
              <a:latin typeface="Calibri"/>
              <a:ea typeface="Calibri"/>
              <a:cs typeface="Calibri"/>
              <a:sym typeface="Calibri"/>
            </a:endParaRPr>
          </a:p>
        </p:txBody>
      </p:sp>
      <p:pic>
        <p:nvPicPr>
          <p:cNvPr id="1945" name="Google Shape;1945;g21a26d0088d_1_225"/>
          <p:cNvPicPr preferRelativeResize="0"/>
          <p:nvPr/>
        </p:nvPicPr>
        <p:blipFill>
          <a:blip r:embed="rId3">
            <a:alphaModFix/>
          </a:blip>
          <a:stretch>
            <a:fillRect/>
          </a:stretch>
        </p:blipFill>
        <p:spPr>
          <a:xfrm>
            <a:off x="1066800" y="4627675"/>
            <a:ext cx="7862701" cy="824136"/>
          </a:xfrm>
          <a:prstGeom prst="rect">
            <a:avLst/>
          </a:prstGeom>
          <a:noFill/>
          <a:ln>
            <a:noFill/>
          </a:ln>
        </p:spPr>
      </p:pic>
      <p:sp>
        <p:nvSpPr>
          <p:cNvPr id="1946" name="Google Shape;1946;g21a26d0088d_1_225"/>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sp>
        <p:nvSpPr>
          <p:cNvPr id="1947" name="Google Shape;1947;g21a26d0088d_1_225"/>
          <p:cNvSpPr txBox="1"/>
          <p:nvPr>
            <p:ph idx="12" type="sldNum"/>
          </p:nvPr>
        </p:nvSpPr>
        <p:spPr>
          <a:xfrm>
            <a:off x="8009501" y="6482075"/>
            <a:ext cx="9213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b="0">
              <a:solidFill>
                <a:srgbClr val="A1A0A0"/>
              </a:solidFill>
              <a:latin typeface="Lucida Sans"/>
              <a:ea typeface="Lucida Sans"/>
              <a:cs typeface="Lucida Sans"/>
              <a:sym typeface="Lucida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0" name="Shape 290"/>
        <p:cNvGrpSpPr/>
        <p:nvPr/>
      </p:nvGrpSpPr>
      <p:grpSpPr>
        <a:xfrm>
          <a:off x="0" y="0"/>
          <a:ext cx="0" cy="0"/>
          <a:chOff x="0" y="0"/>
          <a:chExt cx="0" cy="0"/>
        </a:xfrm>
      </p:grpSpPr>
      <p:grpSp>
        <p:nvGrpSpPr>
          <p:cNvPr id="291" name="Google Shape;291;g21a6362f813_10_385"/>
          <p:cNvGrpSpPr/>
          <p:nvPr/>
        </p:nvGrpSpPr>
        <p:grpSpPr>
          <a:xfrm>
            <a:off x="0" y="0"/>
            <a:ext cx="9144091" cy="6858589"/>
            <a:chOff x="0" y="0"/>
            <a:chExt cx="10058400" cy="7772653"/>
          </a:xfrm>
        </p:grpSpPr>
        <p:sp>
          <p:nvSpPr>
            <p:cNvPr id="292" name="Google Shape;292;g21a6362f813_10_385"/>
            <p:cNvSpPr/>
            <p:nvPr/>
          </p:nvSpPr>
          <p:spPr>
            <a:xfrm>
              <a:off x="0" y="179323"/>
              <a:ext cx="10058400" cy="7593330"/>
            </a:xfrm>
            <a:custGeom>
              <a:rect b="b" l="l" r="r" t="t"/>
              <a:pathLst>
                <a:path extrusionOk="0" h="7593330" w="10058400">
                  <a:moveTo>
                    <a:pt x="0" y="7593076"/>
                  </a:moveTo>
                  <a:lnTo>
                    <a:pt x="10058400" y="7593076"/>
                  </a:lnTo>
                  <a:lnTo>
                    <a:pt x="10058400" y="0"/>
                  </a:lnTo>
                  <a:lnTo>
                    <a:pt x="0" y="0"/>
                  </a:lnTo>
                  <a:lnTo>
                    <a:pt x="0" y="7593076"/>
                  </a:lnTo>
                  <a:close/>
                </a:path>
              </a:pathLst>
            </a:custGeom>
            <a:solidFill>
              <a:srgbClr val="24467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300"/>
            </a:p>
          </p:txBody>
        </p:sp>
        <p:pic>
          <p:nvPicPr>
            <p:cNvPr id="293" name="Google Shape;293;g21a6362f813_10_385"/>
            <p:cNvPicPr preferRelativeResize="0"/>
            <p:nvPr/>
          </p:nvPicPr>
          <p:blipFill rotWithShape="1">
            <a:blip r:embed="rId3">
              <a:alphaModFix/>
            </a:blip>
            <a:srcRect b="0" l="0" r="0" t="0"/>
            <a:stretch/>
          </p:blipFill>
          <p:spPr>
            <a:xfrm>
              <a:off x="9354311" y="425875"/>
              <a:ext cx="246888" cy="123285"/>
            </a:xfrm>
            <a:prstGeom prst="rect">
              <a:avLst/>
            </a:prstGeom>
            <a:noFill/>
            <a:ln>
              <a:noFill/>
            </a:ln>
          </p:spPr>
        </p:pic>
        <p:sp>
          <p:nvSpPr>
            <p:cNvPr id="294" name="Google Shape;294;g21a6362f813_10_385"/>
            <p:cNvSpPr/>
            <p:nvPr/>
          </p:nvSpPr>
          <p:spPr>
            <a:xfrm>
              <a:off x="0" y="0"/>
              <a:ext cx="10058400" cy="3383279"/>
            </a:xfrm>
            <a:custGeom>
              <a:rect b="b" l="l" r="r" t="t"/>
              <a:pathLst>
                <a:path extrusionOk="0" h="3383279" w="10058400">
                  <a:moveTo>
                    <a:pt x="10058400" y="0"/>
                  </a:moveTo>
                  <a:lnTo>
                    <a:pt x="3000375" y="0"/>
                  </a:lnTo>
                  <a:lnTo>
                    <a:pt x="457200" y="0"/>
                  </a:lnTo>
                  <a:lnTo>
                    <a:pt x="0" y="0"/>
                  </a:lnTo>
                  <a:lnTo>
                    <a:pt x="0" y="179324"/>
                  </a:lnTo>
                  <a:lnTo>
                    <a:pt x="457200" y="179324"/>
                  </a:lnTo>
                  <a:lnTo>
                    <a:pt x="457200" y="3382911"/>
                  </a:lnTo>
                  <a:lnTo>
                    <a:pt x="3000375" y="3382911"/>
                  </a:lnTo>
                  <a:lnTo>
                    <a:pt x="3000375" y="179324"/>
                  </a:lnTo>
                  <a:lnTo>
                    <a:pt x="10058400" y="179324"/>
                  </a:lnTo>
                  <a:lnTo>
                    <a:pt x="10058400" y="0"/>
                  </a:lnTo>
                  <a:close/>
                </a:path>
              </a:pathLst>
            </a:custGeom>
            <a:solidFill>
              <a:srgbClr val="29B5E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300"/>
            </a:p>
          </p:txBody>
        </p:sp>
      </p:grpSp>
      <p:sp>
        <p:nvSpPr>
          <p:cNvPr id="295" name="Google Shape;295;g21a6362f813_10_385"/>
          <p:cNvSpPr txBox="1"/>
          <p:nvPr/>
        </p:nvSpPr>
        <p:spPr>
          <a:xfrm>
            <a:off x="963229" y="645651"/>
            <a:ext cx="1488300" cy="2919600"/>
          </a:xfrm>
          <a:prstGeom prst="rect">
            <a:avLst/>
          </a:prstGeom>
          <a:noFill/>
          <a:ln>
            <a:noFill/>
          </a:ln>
        </p:spPr>
        <p:txBody>
          <a:bodyPr anchorCtr="0" anchor="t" bIns="0" lIns="0" spcFirstLastPara="1" rIns="0" wrap="square" tIns="10275">
            <a:spAutoFit/>
          </a:bodyPr>
          <a:lstStyle/>
          <a:p>
            <a:pPr indent="0" lvl="0" marL="12700" rtl="0" algn="l">
              <a:lnSpc>
                <a:spcPct val="100000"/>
              </a:lnSpc>
              <a:spcBef>
                <a:spcPts val="0"/>
              </a:spcBef>
              <a:spcAft>
                <a:spcPts val="0"/>
              </a:spcAft>
              <a:buNone/>
            </a:pPr>
            <a:r>
              <a:rPr lang="en-US" sz="18900">
                <a:solidFill>
                  <a:srgbClr val="24467D"/>
                </a:solidFill>
                <a:latin typeface="Lucida Sans"/>
                <a:ea typeface="Lucida Sans"/>
                <a:cs typeface="Lucida Sans"/>
                <a:sym typeface="Lucida Sans"/>
              </a:rPr>
              <a:t>2</a:t>
            </a:r>
            <a:endParaRPr sz="18900">
              <a:latin typeface="Lucida Sans"/>
              <a:ea typeface="Lucida Sans"/>
              <a:cs typeface="Lucida Sans"/>
              <a:sym typeface="Lucida Sans"/>
            </a:endParaRPr>
          </a:p>
        </p:txBody>
      </p:sp>
      <p:sp>
        <p:nvSpPr>
          <p:cNvPr id="296" name="Google Shape;296;g21a6362f813_10_385"/>
          <p:cNvSpPr txBox="1"/>
          <p:nvPr>
            <p:ph type="title"/>
          </p:nvPr>
        </p:nvSpPr>
        <p:spPr>
          <a:xfrm>
            <a:off x="3405446" y="918877"/>
            <a:ext cx="4878000" cy="2250300"/>
          </a:xfrm>
          <a:prstGeom prst="rect">
            <a:avLst/>
          </a:prstGeom>
          <a:noFill/>
          <a:ln>
            <a:noFill/>
          </a:ln>
        </p:spPr>
        <p:txBody>
          <a:bodyPr anchorCtr="0" anchor="t" bIns="0" lIns="0" spcFirstLastPara="1" rIns="0" wrap="square" tIns="64000">
            <a:spAutoFit/>
          </a:bodyPr>
          <a:lstStyle/>
          <a:p>
            <a:pPr indent="0" lvl="0" marL="12700" marR="1625600" rtl="0" algn="l">
              <a:lnSpc>
                <a:spcPct val="108571"/>
              </a:lnSpc>
              <a:spcBef>
                <a:spcPts val="0"/>
              </a:spcBef>
              <a:spcAft>
                <a:spcPts val="0"/>
              </a:spcAft>
              <a:buNone/>
            </a:pPr>
            <a:r>
              <a:rPr lang="en-US" sz="3200">
                <a:solidFill>
                  <a:srgbClr val="FFFFFF"/>
                </a:solidFill>
              </a:rPr>
              <a:t>Data Gathering and Data</a:t>
            </a:r>
            <a:r>
              <a:rPr lang="en-US" sz="3200">
                <a:solidFill>
                  <a:srgbClr val="FFFFFF"/>
                </a:solidFill>
              </a:rPr>
              <a:t> </a:t>
            </a:r>
            <a:r>
              <a:rPr lang="en-US" sz="3200">
                <a:solidFill>
                  <a:srgbClr val="FFFFFF"/>
                </a:solidFill>
              </a:rPr>
              <a:t>Manipulation</a:t>
            </a:r>
            <a:endParaRPr sz="3200"/>
          </a:p>
          <a:p>
            <a:pPr indent="0" lvl="0" marL="12700" marR="0" rtl="0" algn="l">
              <a:lnSpc>
                <a:spcPct val="116700"/>
              </a:lnSpc>
              <a:spcBef>
                <a:spcPts val="1900"/>
              </a:spcBef>
              <a:spcAft>
                <a:spcPts val="0"/>
              </a:spcAft>
              <a:buNone/>
            </a:pPr>
            <a:r>
              <a:rPr lang="en-US" sz="1700">
                <a:solidFill>
                  <a:srgbClr val="FFFFFF"/>
                </a:solidFill>
              </a:rPr>
              <a:t>Data is the most important foundation of any analysis, a skewed data set would lead to inaccuracy in predictions and inferences</a:t>
            </a:r>
            <a:endParaRPr sz="1700">
              <a:latin typeface="Lucida Sans"/>
              <a:ea typeface="Lucida Sans"/>
              <a:cs typeface="Lucida Sans"/>
              <a:sym typeface="Lucida Sans"/>
            </a:endParaRPr>
          </a:p>
        </p:txBody>
      </p:sp>
      <p:sp>
        <p:nvSpPr>
          <p:cNvPr id="297" name="Google Shape;297;g21a6362f813_10_385"/>
          <p:cNvSpPr txBox="1"/>
          <p:nvPr/>
        </p:nvSpPr>
        <p:spPr>
          <a:xfrm>
            <a:off x="3645326" y="4853006"/>
            <a:ext cx="1656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0.6</a:t>
            </a:r>
            <a:endParaRPr sz="800">
              <a:latin typeface="Gill Sans"/>
              <a:ea typeface="Gill Sans"/>
              <a:cs typeface="Gill Sans"/>
              <a:sym typeface="Gill Sans"/>
            </a:endParaRPr>
          </a:p>
        </p:txBody>
      </p:sp>
      <p:sp>
        <p:nvSpPr>
          <p:cNvPr id="298" name="Google Shape;298;g21a6362f813_10_385"/>
          <p:cNvSpPr txBox="1"/>
          <p:nvPr/>
        </p:nvSpPr>
        <p:spPr>
          <a:xfrm>
            <a:off x="3651735" y="4643130"/>
            <a:ext cx="1530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1.5</a:t>
            </a:r>
            <a:endParaRPr sz="800">
              <a:latin typeface="Gill Sans"/>
              <a:ea typeface="Gill Sans"/>
              <a:cs typeface="Gill Sans"/>
              <a:sym typeface="Gill Sans"/>
            </a:endParaRPr>
          </a:p>
        </p:txBody>
      </p:sp>
      <p:sp>
        <p:nvSpPr>
          <p:cNvPr id="299" name="Google Shape;299;g21a6362f813_10_385"/>
          <p:cNvSpPr txBox="1"/>
          <p:nvPr/>
        </p:nvSpPr>
        <p:spPr>
          <a:xfrm>
            <a:off x="4073792" y="4853006"/>
            <a:ext cx="1656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0.8</a:t>
            </a:r>
            <a:endParaRPr sz="800">
              <a:latin typeface="Gill Sans"/>
              <a:ea typeface="Gill Sans"/>
              <a:cs typeface="Gill Sans"/>
              <a:sym typeface="Gill Sans"/>
            </a:endParaRPr>
          </a:p>
        </p:txBody>
      </p:sp>
      <p:sp>
        <p:nvSpPr>
          <p:cNvPr id="300" name="Google Shape;300;g21a6362f813_10_385"/>
          <p:cNvSpPr txBox="1"/>
          <p:nvPr/>
        </p:nvSpPr>
        <p:spPr>
          <a:xfrm>
            <a:off x="4090117" y="4569056"/>
            <a:ext cx="132900" cy="259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1.1</a:t>
            </a:r>
            <a:endParaRPr sz="800">
              <a:latin typeface="Gill Sans"/>
              <a:ea typeface="Gill Sans"/>
              <a:cs typeface="Gill Sans"/>
              <a:sym typeface="Gill Sans"/>
            </a:endParaRPr>
          </a:p>
        </p:txBody>
      </p:sp>
      <p:sp>
        <p:nvSpPr>
          <p:cNvPr id="301" name="Google Shape;301;g21a6362f813_10_385"/>
          <p:cNvSpPr txBox="1"/>
          <p:nvPr/>
        </p:nvSpPr>
        <p:spPr>
          <a:xfrm>
            <a:off x="4504060" y="4853006"/>
            <a:ext cx="1656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0.8</a:t>
            </a:r>
            <a:endParaRPr sz="800">
              <a:latin typeface="Gill Sans"/>
              <a:ea typeface="Gill Sans"/>
              <a:cs typeface="Gill Sans"/>
              <a:sym typeface="Gill Sans"/>
            </a:endParaRPr>
          </a:p>
        </p:txBody>
      </p:sp>
      <p:sp>
        <p:nvSpPr>
          <p:cNvPr id="302" name="Google Shape;302;g21a6362f813_10_385"/>
          <p:cNvSpPr txBox="1"/>
          <p:nvPr/>
        </p:nvSpPr>
        <p:spPr>
          <a:xfrm>
            <a:off x="4929221" y="4853006"/>
            <a:ext cx="1656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0.9</a:t>
            </a:r>
            <a:endParaRPr sz="800">
              <a:latin typeface="Gill Sans"/>
              <a:ea typeface="Gill Sans"/>
              <a:cs typeface="Gill Sans"/>
              <a:sym typeface="Gill Sans"/>
            </a:endParaRPr>
          </a:p>
        </p:txBody>
      </p:sp>
      <p:sp>
        <p:nvSpPr>
          <p:cNvPr id="303" name="Google Shape;303;g21a6362f813_10_385"/>
          <p:cNvSpPr txBox="1"/>
          <p:nvPr/>
        </p:nvSpPr>
        <p:spPr>
          <a:xfrm>
            <a:off x="4935631" y="4537754"/>
            <a:ext cx="1656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0.9</a:t>
            </a:r>
            <a:endParaRPr sz="800">
              <a:latin typeface="Gill Sans"/>
              <a:ea typeface="Gill Sans"/>
              <a:cs typeface="Gill Sans"/>
              <a:sym typeface="Gill Sans"/>
            </a:endParaRPr>
          </a:p>
        </p:txBody>
      </p:sp>
      <p:sp>
        <p:nvSpPr>
          <p:cNvPr id="304" name="Google Shape;304;g21a6362f813_10_385"/>
          <p:cNvSpPr txBox="1"/>
          <p:nvPr/>
        </p:nvSpPr>
        <p:spPr>
          <a:xfrm>
            <a:off x="5349675" y="4853006"/>
            <a:ext cx="1506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1.0</a:t>
            </a:r>
            <a:endParaRPr sz="800">
              <a:latin typeface="Gill Sans"/>
              <a:ea typeface="Gill Sans"/>
              <a:cs typeface="Gill Sans"/>
              <a:sym typeface="Gill Sans"/>
            </a:endParaRPr>
          </a:p>
        </p:txBody>
      </p:sp>
      <p:sp>
        <p:nvSpPr>
          <p:cNvPr id="305" name="Google Shape;305;g21a6362f813_10_385"/>
          <p:cNvSpPr txBox="1"/>
          <p:nvPr/>
        </p:nvSpPr>
        <p:spPr>
          <a:xfrm>
            <a:off x="5356085" y="4509272"/>
            <a:ext cx="1506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1.0</a:t>
            </a:r>
            <a:endParaRPr sz="800">
              <a:latin typeface="Gill Sans"/>
              <a:ea typeface="Gill Sans"/>
              <a:cs typeface="Gill Sans"/>
              <a:sym typeface="Gill Sans"/>
            </a:endParaRPr>
          </a:p>
        </p:txBody>
      </p:sp>
      <p:sp>
        <p:nvSpPr>
          <p:cNvPr id="306" name="Google Shape;306;g21a6362f813_10_385"/>
          <p:cNvSpPr txBox="1"/>
          <p:nvPr/>
        </p:nvSpPr>
        <p:spPr>
          <a:xfrm>
            <a:off x="5784651" y="4475054"/>
            <a:ext cx="1629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0.7</a:t>
            </a:r>
            <a:endParaRPr sz="800">
              <a:latin typeface="Gill Sans"/>
              <a:ea typeface="Gill Sans"/>
              <a:cs typeface="Gill Sans"/>
              <a:sym typeface="Gill Sans"/>
            </a:endParaRPr>
          </a:p>
        </p:txBody>
      </p:sp>
      <p:sp>
        <p:nvSpPr>
          <p:cNvPr id="307" name="Google Shape;307;g21a6362f813_10_385"/>
          <p:cNvSpPr txBox="1"/>
          <p:nvPr/>
        </p:nvSpPr>
        <p:spPr>
          <a:xfrm>
            <a:off x="6206806" y="4853006"/>
            <a:ext cx="1530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1.2</a:t>
            </a:r>
            <a:endParaRPr sz="800">
              <a:latin typeface="Gill Sans"/>
              <a:ea typeface="Gill Sans"/>
              <a:cs typeface="Gill Sans"/>
              <a:sym typeface="Gill Sans"/>
            </a:endParaRPr>
          </a:p>
        </p:txBody>
      </p:sp>
      <p:sp>
        <p:nvSpPr>
          <p:cNvPr id="308" name="Google Shape;308;g21a6362f813_10_385"/>
          <p:cNvSpPr txBox="1"/>
          <p:nvPr/>
        </p:nvSpPr>
        <p:spPr>
          <a:xfrm>
            <a:off x="6213217" y="4443753"/>
            <a:ext cx="1656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0.5</a:t>
            </a:r>
            <a:endParaRPr sz="800">
              <a:latin typeface="Gill Sans"/>
              <a:ea typeface="Gill Sans"/>
              <a:cs typeface="Gill Sans"/>
              <a:sym typeface="Gill Sans"/>
            </a:endParaRPr>
          </a:p>
        </p:txBody>
      </p:sp>
      <p:sp>
        <p:nvSpPr>
          <p:cNvPr id="309" name="Google Shape;309;g21a6362f813_10_385"/>
          <p:cNvSpPr txBox="1"/>
          <p:nvPr/>
        </p:nvSpPr>
        <p:spPr>
          <a:xfrm>
            <a:off x="6635374" y="4853006"/>
            <a:ext cx="1530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1.3</a:t>
            </a:r>
            <a:endParaRPr sz="800">
              <a:latin typeface="Gill Sans"/>
              <a:ea typeface="Gill Sans"/>
              <a:cs typeface="Gill Sans"/>
              <a:sym typeface="Gill Sans"/>
            </a:endParaRPr>
          </a:p>
        </p:txBody>
      </p:sp>
      <p:sp>
        <p:nvSpPr>
          <p:cNvPr id="310" name="Google Shape;310;g21a6362f813_10_385"/>
          <p:cNvSpPr txBox="1"/>
          <p:nvPr/>
        </p:nvSpPr>
        <p:spPr>
          <a:xfrm>
            <a:off x="6641783" y="4398161"/>
            <a:ext cx="132900" cy="259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1.1</a:t>
            </a:r>
            <a:endParaRPr sz="800">
              <a:latin typeface="Gill Sans"/>
              <a:ea typeface="Gill Sans"/>
              <a:cs typeface="Gill Sans"/>
              <a:sym typeface="Gill Sans"/>
            </a:endParaRPr>
          </a:p>
        </p:txBody>
      </p:sp>
      <p:sp>
        <p:nvSpPr>
          <p:cNvPr id="311" name="Google Shape;311;g21a6362f813_10_385"/>
          <p:cNvSpPr txBox="1"/>
          <p:nvPr/>
        </p:nvSpPr>
        <p:spPr>
          <a:xfrm>
            <a:off x="7057930" y="4853006"/>
            <a:ext cx="1530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1.6</a:t>
            </a:r>
            <a:endParaRPr sz="800">
              <a:latin typeface="Gill Sans"/>
              <a:ea typeface="Gill Sans"/>
              <a:cs typeface="Gill Sans"/>
              <a:sym typeface="Gill Sans"/>
            </a:endParaRPr>
          </a:p>
        </p:txBody>
      </p:sp>
      <p:sp>
        <p:nvSpPr>
          <p:cNvPr id="312" name="Google Shape;312;g21a6362f813_10_385"/>
          <p:cNvSpPr txBox="1"/>
          <p:nvPr/>
        </p:nvSpPr>
        <p:spPr>
          <a:xfrm>
            <a:off x="7064340" y="4275677"/>
            <a:ext cx="1674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2.9</a:t>
            </a:r>
            <a:endParaRPr sz="800">
              <a:latin typeface="Gill Sans"/>
              <a:ea typeface="Gill Sans"/>
              <a:cs typeface="Gill Sans"/>
              <a:sym typeface="Gill Sans"/>
            </a:endParaRPr>
          </a:p>
        </p:txBody>
      </p:sp>
      <p:sp>
        <p:nvSpPr>
          <p:cNvPr id="313" name="Google Shape;313;g21a6362f813_10_385"/>
          <p:cNvSpPr txBox="1"/>
          <p:nvPr/>
        </p:nvSpPr>
        <p:spPr>
          <a:xfrm>
            <a:off x="7488399" y="4853006"/>
            <a:ext cx="1656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2.0</a:t>
            </a:r>
            <a:endParaRPr sz="800">
              <a:latin typeface="Gill Sans"/>
              <a:ea typeface="Gill Sans"/>
              <a:cs typeface="Gill Sans"/>
              <a:sym typeface="Gill Sans"/>
            </a:endParaRPr>
          </a:p>
        </p:txBody>
      </p:sp>
      <p:sp>
        <p:nvSpPr>
          <p:cNvPr id="314" name="Google Shape;314;g21a6362f813_10_385"/>
          <p:cNvSpPr txBox="1"/>
          <p:nvPr/>
        </p:nvSpPr>
        <p:spPr>
          <a:xfrm>
            <a:off x="7494809" y="4130348"/>
            <a:ext cx="1674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2.8</a:t>
            </a:r>
            <a:endParaRPr sz="800">
              <a:latin typeface="Gill Sans"/>
              <a:ea typeface="Gill Sans"/>
              <a:cs typeface="Gill Sans"/>
              <a:sym typeface="Gill Sans"/>
            </a:endParaRPr>
          </a:p>
        </p:txBody>
      </p:sp>
      <p:sp>
        <p:nvSpPr>
          <p:cNvPr id="315" name="Google Shape;315;g21a6362f813_10_385"/>
          <p:cNvSpPr txBox="1"/>
          <p:nvPr/>
        </p:nvSpPr>
        <p:spPr>
          <a:xfrm>
            <a:off x="7913559" y="4853006"/>
            <a:ext cx="1530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1.8</a:t>
            </a:r>
            <a:endParaRPr sz="800">
              <a:latin typeface="Gill Sans"/>
              <a:ea typeface="Gill Sans"/>
              <a:cs typeface="Gill Sans"/>
              <a:sym typeface="Gill Sans"/>
            </a:endParaRPr>
          </a:p>
        </p:txBody>
      </p:sp>
      <p:sp>
        <p:nvSpPr>
          <p:cNvPr id="316" name="Google Shape;316;g21a6362f813_10_385"/>
          <p:cNvSpPr txBox="1"/>
          <p:nvPr/>
        </p:nvSpPr>
        <p:spPr>
          <a:xfrm>
            <a:off x="7919970" y="4207241"/>
            <a:ext cx="1629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0.7</a:t>
            </a:r>
            <a:endParaRPr sz="800">
              <a:latin typeface="Gill Sans"/>
              <a:ea typeface="Gill Sans"/>
              <a:cs typeface="Gill Sans"/>
              <a:sym typeface="Gill Sans"/>
            </a:endParaRPr>
          </a:p>
        </p:txBody>
      </p:sp>
      <p:sp>
        <p:nvSpPr>
          <p:cNvPr id="317" name="Google Shape;317;g21a6362f813_10_385"/>
          <p:cNvSpPr txBox="1"/>
          <p:nvPr/>
        </p:nvSpPr>
        <p:spPr>
          <a:xfrm>
            <a:off x="8341525" y="4853006"/>
            <a:ext cx="153000" cy="136500"/>
          </a:xfrm>
          <a:prstGeom prst="rect">
            <a:avLst/>
          </a:prstGeom>
          <a:noFill/>
          <a:ln>
            <a:noFill/>
          </a:ln>
        </p:spPr>
        <p:txBody>
          <a:bodyPr anchorCtr="0" anchor="t" bIns="0" lIns="0" spcFirstLastPara="1" rIns="0" wrap="square" tIns="13150">
            <a:spAutoFit/>
          </a:bodyPr>
          <a:lstStyle/>
          <a:p>
            <a:pPr indent="0" lvl="0" marL="12700" rtl="0" algn="l">
              <a:lnSpc>
                <a:spcPct val="100000"/>
              </a:lnSpc>
              <a:spcBef>
                <a:spcPts val="0"/>
              </a:spcBef>
              <a:spcAft>
                <a:spcPts val="0"/>
              </a:spcAft>
              <a:buNone/>
            </a:pPr>
            <a:r>
              <a:rPr lang="en-US" sz="800">
                <a:solidFill>
                  <a:srgbClr val="26457D"/>
                </a:solidFill>
                <a:latin typeface="Gill Sans"/>
                <a:ea typeface="Gill Sans"/>
                <a:cs typeface="Gill Sans"/>
                <a:sym typeface="Gill Sans"/>
              </a:rPr>
              <a:t>1.6</a:t>
            </a:r>
            <a:endParaRPr sz="800">
              <a:latin typeface="Gill Sans"/>
              <a:ea typeface="Gill Sans"/>
              <a:cs typeface="Gill Sans"/>
              <a:sym typeface="Gill Sans"/>
            </a:endParaRPr>
          </a:p>
        </p:txBody>
      </p:sp>
      <p:sp>
        <p:nvSpPr>
          <p:cNvPr id="318" name="Google Shape;318;g21a6362f813_10_385"/>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rtl="0" algn="l">
              <a:lnSpc>
                <a:spcPct val="100000"/>
              </a:lnSpc>
              <a:spcBef>
                <a:spcPts val="0"/>
              </a:spcBef>
              <a:spcAft>
                <a:spcPts val="0"/>
              </a:spcAft>
              <a:buNone/>
            </a:pPr>
            <a:r>
              <a:rPr lang="en-US"/>
              <a:t>Mortgage Climate Risk Report</a:t>
            </a:r>
            <a:endParaRPr/>
          </a:p>
        </p:txBody>
      </p:sp>
      <p:sp>
        <p:nvSpPr>
          <p:cNvPr id="319" name="Google Shape;319;g21a6362f813_10_385"/>
          <p:cNvSpPr txBox="1"/>
          <p:nvPr>
            <p:ph idx="12" type="sldNum"/>
          </p:nvPr>
        </p:nvSpPr>
        <p:spPr>
          <a:xfrm>
            <a:off x="8009493" y="6482074"/>
            <a:ext cx="765600" cy="143700"/>
          </a:xfrm>
          <a:prstGeom prst="rect">
            <a:avLst/>
          </a:prstGeom>
          <a:noFill/>
          <a:ln>
            <a:noFill/>
          </a:ln>
        </p:spPr>
        <p:txBody>
          <a:bodyPr anchorCtr="0" anchor="t" bIns="0" lIns="0" spcFirstLastPara="1" rIns="0" wrap="square" tIns="5125">
            <a:spAutoFit/>
          </a:bodyPr>
          <a:lstStyle/>
          <a:p>
            <a:pPr indent="0" lvl="0" marL="12700" rtl="0" algn="l">
              <a:lnSpc>
                <a:spcPct val="100000"/>
              </a:lnSpc>
              <a:spcBef>
                <a:spcPts val="0"/>
              </a:spcBef>
              <a:spcAft>
                <a:spcPts val="0"/>
              </a:spcAft>
              <a:buNone/>
            </a:pPr>
            <a:r>
              <a:rPr lang="en-US"/>
              <a:t>Mar 2023 | </a:t>
            </a:r>
            <a:fld id="{00000000-1234-1234-1234-123412341234}" type="slidenum">
              <a:rPr lang="en-US"/>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951" name="Shape 1951"/>
        <p:cNvGrpSpPr/>
        <p:nvPr/>
      </p:nvGrpSpPr>
      <p:grpSpPr>
        <a:xfrm>
          <a:off x="0" y="0"/>
          <a:ext cx="0" cy="0"/>
          <a:chOff x="0" y="0"/>
          <a:chExt cx="0" cy="0"/>
        </a:xfrm>
      </p:grpSpPr>
      <p:sp>
        <p:nvSpPr>
          <p:cNvPr id="1952" name="Google Shape;1952;g21953eb5a11_0_1392"/>
          <p:cNvSpPr txBox="1"/>
          <p:nvPr>
            <p:ph type="title"/>
          </p:nvPr>
        </p:nvSpPr>
        <p:spPr>
          <a:xfrm>
            <a:off x="381007" y="134300"/>
            <a:ext cx="7436700" cy="629700"/>
          </a:xfrm>
          <a:prstGeom prst="rect">
            <a:avLst/>
          </a:prstGeom>
          <a:noFill/>
          <a:ln>
            <a:noFill/>
          </a:ln>
        </p:spPr>
        <p:txBody>
          <a:bodyPr anchorCtr="0" anchor="t" bIns="0" lIns="0" spcFirstLastPara="1" rIns="0" wrap="square" tIns="318675">
            <a:spAutoFit/>
          </a:bodyPr>
          <a:lstStyle/>
          <a:p>
            <a:pPr indent="0" lvl="0" marL="0" rtl="0" algn="l">
              <a:lnSpc>
                <a:spcPct val="100000"/>
              </a:lnSpc>
              <a:spcBef>
                <a:spcPts val="0"/>
              </a:spcBef>
              <a:spcAft>
                <a:spcPts val="0"/>
              </a:spcAft>
              <a:buSzPts val="1400"/>
              <a:buNone/>
            </a:pPr>
            <a:r>
              <a:rPr lang="en-US">
                <a:solidFill>
                  <a:srgbClr val="24467D"/>
                </a:solidFill>
                <a:latin typeface="Gill Sans"/>
                <a:ea typeface="Gill Sans"/>
                <a:cs typeface="Gill Sans"/>
                <a:sym typeface="Gill Sans"/>
              </a:rPr>
              <a:t>Individual loan features</a:t>
            </a:r>
            <a:r>
              <a:rPr lang="en-US">
                <a:solidFill>
                  <a:srgbClr val="24467D"/>
                </a:solidFill>
                <a:latin typeface="Gill Sans"/>
                <a:ea typeface="Gill Sans"/>
                <a:cs typeface="Gill Sans"/>
                <a:sym typeface="Gill Sans"/>
              </a:rPr>
              <a:t> versus Tract Features</a:t>
            </a:r>
            <a:endParaRPr b="1"/>
          </a:p>
        </p:txBody>
      </p:sp>
      <p:sp>
        <p:nvSpPr>
          <p:cNvPr id="1953" name="Google Shape;1953;g21953eb5a11_0_1392"/>
          <p:cNvSpPr txBox="1"/>
          <p:nvPr/>
        </p:nvSpPr>
        <p:spPr>
          <a:xfrm>
            <a:off x="640650" y="1482875"/>
            <a:ext cx="7862700" cy="141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US" sz="2000">
                <a:latin typeface="Calibri"/>
                <a:ea typeface="Calibri"/>
                <a:cs typeface="Calibri"/>
                <a:sym typeface="Calibri"/>
              </a:rPr>
              <a:t>Objective: </a:t>
            </a:r>
            <a:r>
              <a:rPr b="1" lang="en-US" sz="2000">
                <a:latin typeface="Calibri"/>
                <a:ea typeface="Calibri"/>
                <a:cs typeface="Calibri"/>
                <a:sym typeface="Calibri"/>
              </a:rPr>
              <a:t>Individual loan features</a:t>
            </a:r>
            <a:r>
              <a:rPr b="1" lang="en-US" sz="2000">
                <a:latin typeface="Calibri"/>
                <a:ea typeface="Calibri"/>
                <a:cs typeface="Calibri"/>
                <a:sym typeface="Calibri"/>
              </a:rPr>
              <a:t> - Tract features </a:t>
            </a:r>
            <a:endParaRPr b="1" sz="2000">
              <a:latin typeface="Calibri"/>
              <a:ea typeface="Calibri"/>
              <a:cs typeface="Calibri"/>
              <a:sym typeface="Calibri"/>
            </a:endParaRPr>
          </a:p>
          <a:p>
            <a:pPr indent="0" lvl="0" marL="0" marR="0" rtl="0" algn="l">
              <a:lnSpc>
                <a:spcPct val="100000"/>
              </a:lnSpc>
              <a:spcBef>
                <a:spcPts val="0"/>
              </a:spcBef>
              <a:spcAft>
                <a:spcPts val="0"/>
              </a:spcAft>
              <a:buNone/>
            </a:pPr>
            <a:r>
              <a:rPr b="1" lang="en-US" sz="2000">
                <a:latin typeface="Calibri"/>
                <a:ea typeface="Calibri"/>
                <a:cs typeface="Calibri"/>
                <a:sym typeface="Calibri"/>
              </a:rPr>
              <a:t>Target Variable: Each Tract Feature</a:t>
            </a:r>
            <a:endParaRPr b="1" sz="2000">
              <a:latin typeface="Calibri"/>
              <a:ea typeface="Calibri"/>
              <a:cs typeface="Calibri"/>
              <a:sym typeface="Calibri"/>
            </a:endParaRPr>
          </a:p>
          <a:p>
            <a:pPr indent="0" lvl="0" marL="0" marR="0" rtl="0" algn="l">
              <a:lnSpc>
                <a:spcPct val="100000"/>
              </a:lnSpc>
              <a:spcBef>
                <a:spcPts val="0"/>
              </a:spcBef>
              <a:spcAft>
                <a:spcPts val="0"/>
              </a:spcAft>
              <a:buNone/>
            </a:pPr>
            <a:r>
              <a:rPr b="1" lang="en-US" sz="2000">
                <a:latin typeface="Calibri"/>
                <a:ea typeface="Calibri"/>
                <a:cs typeface="Calibri"/>
                <a:sym typeface="Calibri"/>
              </a:rPr>
              <a:t>Independent Variables: </a:t>
            </a:r>
            <a:r>
              <a:rPr b="1" lang="en-US" sz="2000">
                <a:solidFill>
                  <a:schemeClr val="dk1"/>
                </a:solidFill>
                <a:latin typeface="Calibri"/>
                <a:ea typeface="Calibri"/>
                <a:cs typeface="Calibri"/>
                <a:sym typeface="Calibri"/>
              </a:rPr>
              <a:t>All variables except seven tract-level ones</a:t>
            </a:r>
            <a:endParaRPr b="1" sz="2000">
              <a:latin typeface="Calibri"/>
              <a:ea typeface="Calibri"/>
              <a:cs typeface="Calibri"/>
              <a:sym typeface="Calibri"/>
            </a:endParaRPr>
          </a:p>
          <a:p>
            <a:pPr indent="0" lvl="0" marL="0" marR="0" rtl="0" algn="l">
              <a:lnSpc>
                <a:spcPct val="100000"/>
              </a:lnSpc>
              <a:spcBef>
                <a:spcPts val="0"/>
              </a:spcBef>
              <a:spcAft>
                <a:spcPts val="0"/>
              </a:spcAft>
              <a:buNone/>
            </a:pPr>
            <a:r>
              <a:rPr b="1" lang="en-US" sz="2000">
                <a:latin typeface="Calibri"/>
                <a:ea typeface="Calibri"/>
                <a:cs typeface="Calibri"/>
                <a:sym typeface="Calibri"/>
              </a:rPr>
              <a:t>Model: Random Forest</a:t>
            </a:r>
            <a:endParaRPr b="1" sz="2000">
              <a:latin typeface="Calibri"/>
              <a:ea typeface="Calibri"/>
              <a:cs typeface="Calibri"/>
              <a:sym typeface="Calibri"/>
            </a:endParaRPr>
          </a:p>
        </p:txBody>
      </p:sp>
      <p:grpSp>
        <p:nvGrpSpPr>
          <p:cNvPr id="1954" name="Google Shape;1954;g21953eb5a11_0_1392"/>
          <p:cNvGrpSpPr/>
          <p:nvPr/>
        </p:nvGrpSpPr>
        <p:grpSpPr>
          <a:xfrm>
            <a:off x="0" y="0"/>
            <a:ext cx="9144091" cy="484579"/>
            <a:chOff x="0" y="0"/>
            <a:chExt cx="10058400" cy="549160"/>
          </a:xfrm>
        </p:grpSpPr>
        <p:pic>
          <p:nvPicPr>
            <p:cNvPr id="1955" name="Google Shape;1955;g21953eb5a11_0_1392"/>
            <p:cNvPicPr preferRelativeResize="0"/>
            <p:nvPr/>
          </p:nvPicPr>
          <p:blipFill rotWithShape="1">
            <a:blip r:embed="rId3">
              <a:alphaModFix/>
            </a:blip>
            <a:srcRect b="0" l="0" r="0" t="0"/>
            <a:stretch/>
          </p:blipFill>
          <p:spPr>
            <a:xfrm>
              <a:off x="9354311" y="425875"/>
              <a:ext cx="246888" cy="123285"/>
            </a:xfrm>
            <a:prstGeom prst="rect">
              <a:avLst/>
            </a:prstGeom>
            <a:noFill/>
            <a:ln>
              <a:noFill/>
            </a:ln>
          </p:spPr>
        </p:pic>
        <p:sp>
          <p:nvSpPr>
            <p:cNvPr id="1956" name="Google Shape;1956;g21953eb5a11_0_1392"/>
            <p:cNvSpPr/>
            <p:nvPr/>
          </p:nvSpPr>
          <p:spPr>
            <a:xfrm>
              <a:off x="0" y="0"/>
              <a:ext cx="10058400" cy="179705"/>
            </a:xfrm>
            <a:custGeom>
              <a:rect b="b" l="l" r="r" t="t"/>
              <a:pathLst>
                <a:path extrusionOk="0" h="179705" w="10058400">
                  <a:moveTo>
                    <a:pt x="0" y="179324"/>
                  </a:moveTo>
                  <a:lnTo>
                    <a:pt x="10058400" y="179324"/>
                  </a:lnTo>
                  <a:lnTo>
                    <a:pt x="10058400" y="0"/>
                  </a:lnTo>
                  <a:lnTo>
                    <a:pt x="0" y="0"/>
                  </a:lnTo>
                  <a:lnTo>
                    <a:pt x="0" y="179324"/>
                  </a:lnTo>
                  <a:close/>
                </a:path>
              </a:pathLst>
            </a:custGeom>
            <a:solidFill>
              <a:srgbClr val="29B5E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300"/>
            </a:p>
          </p:txBody>
        </p:sp>
      </p:grpSp>
      <p:sp>
        <p:nvSpPr>
          <p:cNvPr id="1957" name="Google Shape;1957;g21953eb5a11_0_1392"/>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sp>
        <p:nvSpPr>
          <p:cNvPr id="1958" name="Google Shape;1958;g21953eb5a11_0_1392"/>
          <p:cNvSpPr txBox="1"/>
          <p:nvPr>
            <p:ph idx="12" type="sldNum"/>
          </p:nvPr>
        </p:nvSpPr>
        <p:spPr>
          <a:xfrm>
            <a:off x="8009501" y="6482075"/>
            <a:ext cx="9213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b="0">
              <a:solidFill>
                <a:srgbClr val="A1A0A0"/>
              </a:solidFill>
              <a:latin typeface="Lucida Sans"/>
              <a:ea typeface="Lucida Sans"/>
              <a:cs typeface="Lucida Sans"/>
              <a:sym typeface="Lucida Sans"/>
            </a:endParaRPr>
          </a:p>
        </p:txBody>
      </p:sp>
      <p:pic>
        <p:nvPicPr>
          <p:cNvPr id="1959" name="Google Shape;1959;g21953eb5a11_0_1392"/>
          <p:cNvPicPr preferRelativeResize="0"/>
          <p:nvPr/>
        </p:nvPicPr>
        <p:blipFill>
          <a:blip r:embed="rId4">
            <a:alphaModFix/>
          </a:blip>
          <a:stretch>
            <a:fillRect/>
          </a:stretch>
        </p:blipFill>
        <p:spPr>
          <a:xfrm>
            <a:off x="238175" y="3771300"/>
            <a:ext cx="8667750" cy="183832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963" name="Shape 1963"/>
        <p:cNvGrpSpPr/>
        <p:nvPr/>
      </p:nvGrpSpPr>
      <p:grpSpPr>
        <a:xfrm>
          <a:off x="0" y="0"/>
          <a:ext cx="0" cy="0"/>
          <a:chOff x="0" y="0"/>
          <a:chExt cx="0" cy="0"/>
        </a:xfrm>
      </p:grpSpPr>
      <p:sp>
        <p:nvSpPr>
          <p:cNvPr id="1964" name="Google Shape;1964;g21a26d0088d_1_233"/>
          <p:cNvSpPr txBox="1"/>
          <p:nvPr>
            <p:ph type="title"/>
          </p:nvPr>
        </p:nvSpPr>
        <p:spPr>
          <a:xfrm>
            <a:off x="1143007" y="207975"/>
            <a:ext cx="7436700" cy="629700"/>
          </a:xfrm>
          <a:prstGeom prst="rect">
            <a:avLst/>
          </a:prstGeom>
          <a:noFill/>
          <a:ln>
            <a:noFill/>
          </a:ln>
        </p:spPr>
        <p:txBody>
          <a:bodyPr anchorCtr="0" anchor="t" bIns="0" lIns="0" spcFirstLastPara="1" rIns="0" wrap="square" tIns="318675">
            <a:spAutoFit/>
          </a:bodyPr>
          <a:lstStyle/>
          <a:p>
            <a:pPr indent="0" lvl="0" marL="0" rtl="0" algn="l">
              <a:lnSpc>
                <a:spcPct val="100000"/>
              </a:lnSpc>
              <a:spcBef>
                <a:spcPts val="0"/>
              </a:spcBef>
              <a:spcAft>
                <a:spcPts val="0"/>
              </a:spcAft>
              <a:buSzPts val="1400"/>
              <a:buNone/>
            </a:pPr>
            <a:r>
              <a:rPr b="1" lang="en-US"/>
              <a:t>Model Inference</a:t>
            </a:r>
            <a:endParaRPr b="1"/>
          </a:p>
        </p:txBody>
      </p:sp>
      <p:sp>
        <p:nvSpPr>
          <p:cNvPr id="1965" name="Google Shape;1965;g21a26d0088d_1_233"/>
          <p:cNvSpPr/>
          <p:nvPr/>
        </p:nvSpPr>
        <p:spPr>
          <a:xfrm>
            <a:off x="1143000" y="914400"/>
            <a:ext cx="7674609" cy="0"/>
          </a:xfrm>
          <a:custGeom>
            <a:rect b="b" l="l" r="r" t="t"/>
            <a:pathLst>
              <a:path extrusionOk="0" h="120000" w="7674609">
                <a:moveTo>
                  <a:pt x="0" y="0"/>
                </a:moveTo>
                <a:lnTo>
                  <a:pt x="7674483" y="0"/>
                </a:lnTo>
              </a:path>
            </a:pathLst>
          </a:custGeom>
          <a:noFill/>
          <a:ln cap="flat" cmpd="sng" w="12700">
            <a:solidFill>
              <a:srgbClr val="87BC45"/>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66" name="Google Shape;1966;g21a26d0088d_1_233"/>
          <p:cNvSpPr txBox="1"/>
          <p:nvPr/>
        </p:nvSpPr>
        <p:spPr>
          <a:xfrm>
            <a:off x="1143000" y="1091875"/>
            <a:ext cx="7862700" cy="233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US" sz="2000">
                <a:latin typeface="Calibri"/>
                <a:ea typeface="Calibri"/>
                <a:cs typeface="Calibri"/>
                <a:sym typeface="Calibri"/>
              </a:rPr>
              <a:t>Objective: Explain how champion model made classification.</a:t>
            </a:r>
            <a:endParaRPr b="1" sz="2000">
              <a:latin typeface="Calibri"/>
              <a:ea typeface="Calibri"/>
              <a:cs typeface="Calibri"/>
              <a:sym typeface="Calibri"/>
            </a:endParaRPr>
          </a:p>
          <a:p>
            <a:pPr indent="0" lvl="0" marL="0" marR="0" rtl="0" algn="l">
              <a:lnSpc>
                <a:spcPct val="100000"/>
              </a:lnSpc>
              <a:spcBef>
                <a:spcPts val="0"/>
              </a:spcBef>
              <a:spcAft>
                <a:spcPts val="0"/>
              </a:spcAft>
              <a:buNone/>
            </a:pPr>
            <a:r>
              <a:rPr b="1" lang="en-US" sz="2000">
                <a:latin typeface="Calibri"/>
                <a:ea typeface="Calibri"/>
                <a:cs typeface="Calibri"/>
                <a:sym typeface="Calibri"/>
              </a:rPr>
              <a:t>Target Variable: ER</a:t>
            </a:r>
            <a:endParaRPr b="1" sz="2000">
              <a:latin typeface="Calibri"/>
              <a:ea typeface="Calibri"/>
              <a:cs typeface="Calibri"/>
              <a:sym typeface="Calibri"/>
            </a:endParaRPr>
          </a:p>
          <a:p>
            <a:pPr indent="0" lvl="0" marL="0" marR="0" rtl="0" algn="l">
              <a:lnSpc>
                <a:spcPct val="100000"/>
              </a:lnSpc>
              <a:spcBef>
                <a:spcPts val="0"/>
              </a:spcBef>
              <a:spcAft>
                <a:spcPts val="0"/>
              </a:spcAft>
              <a:buNone/>
            </a:pPr>
            <a:r>
              <a:rPr b="1" lang="en-US" sz="2000">
                <a:latin typeface="Calibri"/>
                <a:ea typeface="Calibri"/>
                <a:cs typeface="Calibri"/>
                <a:sym typeface="Calibri"/>
              </a:rPr>
              <a:t>Independent Variables: Tract variables.</a:t>
            </a:r>
            <a:endParaRPr b="1" sz="2000">
              <a:latin typeface="Calibri"/>
              <a:ea typeface="Calibri"/>
              <a:cs typeface="Calibri"/>
              <a:sym typeface="Calibri"/>
            </a:endParaRPr>
          </a:p>
          <a:p>
            <a:pPr indent="0" lvl="0" marL="0" marR="0" rtl="0" algn="l">
              <a:lnSpc>
                <a:spcPct val="100000"/>
              </a:lnSpc>
              <a:spcBef>
                <a:spcPts val="0"/>
              </a:spcBef>
              <a:spcAft>
                <a:spcPts val="0"/>
              </a:spcAft>
              <a:buNone/>
            </a:pPr>
            <a:r>
              <a:rPr b="1" lang="en-US" sz="2000">
                <a:latin typeface="Calibri"/>
                <a:ea typeface="Calibri"/>
                <a:cs typeface="Calibri"/>
                <a:sym typeface="Calibri"/>
              </a:rPr>
              <a:t>Method: Set 5 quantiles as the representative values of each independent variable. Create cartesian product and make predictions. Count the number of data with a dependent variable of 1 at each level.</a:t>
            </a:r>
            <a:endParaRPr b="1" sz="2000">
              <a:latin typeface="Calibri"/>
              <a:ea typeface="Calibri"/>
              <a:cs typeface="Calibri"/>
              <a:sym typeface="Calibri"/>
            </a:endParaRPr>
          </a:p>
          <a:p>
            <a:pPr indent="0" lvl="0" marL="0" marR="0" rtl="0" algn="l">
              <a:lnSpc>
                <a:spcPct val="100000"/>
              </a:lnSpc>
              <a:spcBef>
                <a:spcPts val="0"/>
              </a:spcBef>
              <a:spcAft>
                <a:spcPts val="0"/>
              </a:spcAft>
              <a:buNone/>
            </a:pPr>
            <a:r>
              <a:rPr b="1" lang="en-US" sz="2000">
                <a:latin typeface="Calibri"/>
                <a:ea typeface="Calibri"/>
                <a:cs typeface="Calibri"/>
                <a:sym typeface="Calibri"/>
              </a:rPr>
              <a:t>Model: Random Forest. </a:t>
            </a:r>
            <a:endParaRPr b="1" sz="2000">
              <a:latin typeface="Calibri"/>
              <a:ea typeface="Calibri"/>
              <a:cs typeface="Calibri"/>
              <a:sym typeface="Calibri"/>
            </a:endParaRPr>
          </a:p>
        </p:txBody>
      </p:sp>
      <p:pic>
        <p:nvPicPr>
          <p:cNvPr id="1967" name="Google Shape;1967;g21a26d0088d_1_233"/>
          <p:cNvPicPr preferRelativeResize="0"/>
          <p:nvPr/>
        </p:nvPicPr>
        <p:blipFill>
          <a:blip r:embed="rId3">
            <a:alphaModFix/>
          </a:blip>
          <a:stretch>
            <a:fillRect/>
          </a:stretch>
        </p:blipFill>
        <p:spPr>
          <a:xfrm>
            <a:off x="2537250" y="3431575"/>
            <a:ext cx="4648200" cy="3105150"/>
          </a:xfrm>
          <a:prstGeom prst="rect">
            <a:avLst/>
          </a:prstGeom>
          <a:noFill/>
          <a:ln>
            <a:noFill/>
          </a:ln>
        </p:spPr>
      </p:pic>
      <p:sp>
        <p:nvSpPr>
          <p:cNvPr id="1968" name="Google Shape;1968;g21a26d0088d_1_233"/>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sp>
        <p:nvSpPr>
          <p:cNvPr id="1969" name="Google Shape;1969;g21a26d0088d_1_233"/>
          <p:cNvSpPr txBox="1"/>
          <p:nvPr>
            <p:ph idx="12" type="sldNum"/>
          </p:nvPr>
        </p:nvSpPr>
        <p:spPr>
          <a:xfrm>
            <a:off x="8009501" y="6482075"/>
            <a:ext cx="9213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b="0">
              <a:solidFill>
                <a:srgbClr val="A1A0A0"/>
              </a:solidFill>
              <a:latin typeface="Lucida Sans"/>
              <a:ea typeface="Lucida Sans"/>
              <a:cs typeface="Lucida Sans"/>
              <a:sym typeface="Lucida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973" name="Shape 1973"/>
        <p:cNvGrpSpPr/>
        <p:nvPr/>
      </p:nvGrpSpPr>
      <p:grpSpPr>
        <a:xfrm>
          <a:off x="0" y="0"/>
          <a:ext cx="0" cy="0"/>
          <a:chOff x="0" y="0"/>
          <a:chExt cx="0" cy="0"/>
        </a:xfrm>
      </p:grpSpPr>
      <p:sp>
        <p:nvSpPr>
          <p:cNvPr id="1974" name="Google Shape;1974;g21a26d0088d_1_241"/>
          <p:cNvSpPr txBox="1"/>
          <p:nvPr>
            <p:ph type="title"/>
          </p:nvPr>
        </p:nvSpPr>
        <p:spPr>
          <a:xfrm>
            <a:off x="1143007" y="207975"/>
            <a:ext cx="7436700" cy="629700"/>
          </a:xfrm>
          <a:prstGeom prst="rect">
            <a:avLst/>
          </a:prstGeom>
          <a:noFill/>
          <a:ln>
            <a:noFill/>
          </a:ln>
        </p:spPr>
        <p:txBody>
          <a:bodyPr anchorCtr="0" anchor="t" bIns="0" lIns="0" spcFirstLastPara="1" rIns="0" wrap="square" tIns="318675">
            <a:spAutoFit/>
          </a:bodyPr>
          <a:lstStyle/>
          <a:p>
            <a:pPr indent="0" lvl="0" marL="0" rtl="0" algn="l">
              <a:lnSpc>
                <a:spcPct val="100000"/>
              </a:lnSpc>
              <a:spcBef>
                <a:spcPts val="0"/>
              </a:spcBef>
              <a:spcAft>
                <a:spcPts val="0"/>
              </a:spcAft>
              <a:buSzPts val="1400"/>
              <a:buNone/>
            </a:pPr>
            <a:r>
              <a:rPr b="1" lang="en-US"/>
              <a:t>Model Inference</a:t>
            </a:r>
            <a:endParaRPr b="1"/>
          </a:p>
        </p:txBody>
      </p:sp>
      <p:sp>
        <p:nvSpPr>
          <p:cNvPr id="1975" name="Google Shape;1975;g21a26d0088d_1_241"/>
          <p:cNvSpPr/>
          <p:nvPr/>
        </p:nvSpPr>
        <p:spPr>
          <a:xfrm>
            <a:off x="1143000" y="914400"/>
            <a:ext cx="7674609" cy="0"/>
          </a:xfrm>
          <a:custGeom>
            <a:rect b="b" l="l" r="r" t="t"/>
            <a:pathLst>
              <a:path extrusionOk="0" h="120000" w="7674609">
                <a:moveTo>
                  <a:pt x="0" y="0"/>
                </a:moveTo>
                <a:lnTo>
                  <a:pt x="7674483" y="0"/>
                </a:lnTo>
              </a:path>
            </a:pathLst>
          </a:custGeom>
          <a:noFill/>
          <a:ln cap="flat" cmpd="sng" w="12700">
            <a:solidFill>
              <a:srgbClr val="87BC45"/>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1976" name="Google Shape;1976;g21a26d0088d_1_241"/>
          <p:cNvPicPr preferRelativeResize="0"/>
          <p:nvPr/>
        </p:nvPicPr>
        <p:blipFill>
          <a:blip r:embed="rId3">
            <a:alphaModFix/>
          </a:blip>
          <a:stretch>
            <a:fillRect/>
          </a:stretch>
        </p:blipFill>
        <p:spPr>
          <a:xfrm>
            <a:off x="1007700" y="1142288"/>
            <a:ext cx="3657599" cy="2743200"/>
          </a:xfrm>
          <a:prstGeom prst="rect">
            <a:avLst/>
          </a:prstGeom>
          <a:noFill/>
          <a:ln>
            <a:noFill/>
          </a:ln>
        </p:spPr>
      </p:pic>
      <p:pic>
        <p:nvPicPr>
          <p:cNvPr id="1977" name="Google Shape;1977;g21a26d0088d_1_241"/>
          <p:cNvPicPr preferRelativeResize="0"/>
          <p:nvPr/>
        </p:nvPicPr>
        <p:blipFill>
          <a:blip r:embed="rId4">
            <a:alphaModFix/>
          </a:blip>
          <a:stretch>
            <a:fillRect/>
          </a:stretch>
        </p:blipFill>
        <p:spPr>
          <a:xfrm>
            <a:off x="5057375" y="1142288"/>
            <a:ext cx="3657600" cy="2743200"/>
          </a:xfrm>
          <a:prstGeom prst="rect">
            <a:avLst/>
          </a:prstGeom>
          <a:noFill/>
          <a:ln>
            <a:noFill/>
          </a:ln>
        </p:spPr>
      </p:pic>
      <p:pic>
        <p:nvPicPr>
          <p:cNvPr id="1978" name="Google Shape;1978;g21a26d0088d_1_241"/>
          <p:cNvPicPr preferRelativeResize="0"/>
          <p:nvPr/>
        </p:nvPicPr>
        <p:blipFill>
          <a:blip r:embed="rId5">
            <a:alphaModFix/>
          </a:blip>
          <a:stretch>
            <a:fillRect/>
          </a:stretch>
        </p:blipFill>
        <p:spPr>
          <a:xfrm>
            <a:off x="3151500" y="3885500"/>
            <a:ext cx="3657600" cy="2743200"/>
          </a:xfrm>
          <a:prstGeom prst="rect">
            <a:avLst/>
          </a:prstGeom>
          <a:noFill/>
          <a:ln>
            <a:noFill/>
          </a:ln>
        </p:spPr>
      </p:pic>
      <p:sp>
        <p:nvSpPr>
          <p:cNvPr id="1979" name="Google Shape;1979;g21a26d0088d_1_241"/>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sp>
        <p:nvSpPr>
          <p:cNvPr id="1980" name="Google Shape;1980;g21a26d0088d_1_241"/>
          <p:cNvSpPr txBox="1"/>
          <p:nvPr>
            <p:ph idx="12" type="sldNum"/>
          </p:nvPr>
        </p:nvSpPr>
        <p:spPr>
          <a:xfrm>
            <a:off x="8009501" y="6482075"/>
            <a:ext cx="9213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b="0">
              <a:solidFill>
                <a:srgbClr val="A1A0A0"/>
              </a:solidFill>
              <a:latin typeface="Lucida Sans"/>
              <a:ea typeface="Lucida Sans"/>
              <a:cs typeface="Lucida Sans"/>
              <a:sym typeface="Lucida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984" name="Shape 1984"/>
        <p:cNvGrpSpPr/>
        <p:nvPr/>
      </p:nvGrpSpPr>
      <p:grpSpPr>
        <a:xfrm>
          <a:off x="0" y="0"/>
          <a:ext cx="0" cy="0"/>
          <a:chOff x="0" y="0"/>
          <a:chExt cx="0" cy="0"/>
        </a:xfrm>
      </p:grpSpPr>
      <p:sp>
        <p:nvSpPr>
          <p:cNvPr id="1985" name="Google Shape;1985;g21a26d0088d_1_250"/>
          <p:cNvSpPr txBox="1"/>
          <p:nvPr>
            <p:ph type="title"/>
          </p:nvPr>
        </p:nvSpPr>
        <p:spPr>
          <a:xfrm>
            <a:off x="1143007" y="207975"/>
            <a:ext cx="7436700" cy="629700"/>
          </a:xfrm>
          <a:prstGeom prst="rect">
            <a:avLst/>
          </a:prstGeom>
          <a:noFill/>
          <a:ln>
            <a:noFill/>
          </a:ln>
        </p:spPr>
        <p:txBody>
          <a:bodyPr anchorCtr="0" anchor="t" bIns="0" lIns="0" spcFirstLastPara="1" rIns="0" wrap="square" tIns="318675">
            <a:spAutoFit/>
          </a:bodyPr>
          <a:lstStyle/>
          <a:p>
            <a:pPr indent="0" lvl="0" marL="0" rtl="0" algn="l">
              <a:lnSpc>
                <a:spcPct val="100000"/>
              </a:lnSpc>
              <a:spcBef>
                <a:spcPts val="0"/>
              </a:spcBef>
              <a:spcAft>
                <a:spcPts val="0"/>
              </a:spcAft>
              <a:buSzPts val="1400"/>
              <a:buNone/>
            </a:pPr>
            <a:r>
              <a:rPr b="1" lang="en-US"/>
              <a:t>Model Inference</a:t>
            </a:r>
            <a:endParaRPr b="1"/>
          </a:p>
        </p:txBody>
      </p:sp>
      <p:sp>
        <p:nvSpPr>
          <p:cNvPr id="1986" name="Google Shape;1986;g21a26d0088d_1_250"/>
          <p:cNvSpPr/>
          <p:nvPr/>
        </p:nvSpPr>
        <p:spPr>
          <a:xfrm>
            <a:off x="1143000" y="914400"/>
            <a:ext cx="7674609" cy="0"/>
          </a:xfrm>
          <a:custGeom>
            <a:rect b="b" l="l" r="r" t="t"/>
            <a:pathLst>
              <a:path extrusionOk="0" h="120000" w="7674609">
                <a:moveTo>
                  <a:pt x="0" y="0"/>
                </a:moveTo>
                <a:lnTo>
                  <a:pt x="7674483" y="0"/>
                </a:lnTo>
              </a:path>
            </a:pathLst>
          </a:custGeom>
          <a:noFill/>
          <a:ln cap="flat" cmpd="sng" w="12700">
            <a:solidFill>
              <a:srgbClr val="87BC45"/>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1987" name="Google Shape;1987;g21a26d0088d_1_250"/>
          <p:cNvPicPr preferRelativeResize="0"/>
          <p:nvPr/>
        </p:nvPicPr>
        <p:blipFill>
          <a:blip r:embed="rId3">
            <a:alphaModFix/>
          </a:blip>
          <a:stretch>
            <a:fillRect/>
          </a:stretch>
        </p:blipFill>
        <p:spPr>
          <a:xfrm>
            <a:off x="1208400" y="1066325"/>
            <a:ext cx="3657600" cy="2743200"/>
          </a:xfrm>
          <a:prstGeom prst="rect">
            <a:avLst/>
          </a:prstGeom>
          <a:noFill/>
          <a:ln>
            <a:noFill/>
          </a:ln>
        </p:spPr>
      </p:pic>
      <p:pic>
        <p:nvPicPr>
          <p:cNvPr id="1988" name="Google Shape;1988;g21a26d0088d_1_250"/>
          <p:cNvPicPr preferRelativeResize="0"/>
          <p:nvPr/>
        </p:nvPicPr>
        <p:blipFill>
          <a:blip r:embed="rId4">
            <a:alphaModFix/>
          </a:blip>
          <a:stretch>
            <a:fillRect/>
          </a:stretch>
        </p:blipFill>
        <p:spPr>
          <a:xfrm>
            <a:off x="3151500" y="3961450"/>
            <a:ext cx="3657600" cy="2743200"/>
          </a:xfrm>
          <a:prstGeom prst="rect">
            <a:avLst/>
          </a:prstGeom>
          <a:noFill/>
          <a:ln>
            <a:noFill/>
          </a:ln>
        </p:spPr>
      </p:pic>
      <p:pic>
        <p:nvPicPr>
          <p:cNvPr id="1989" name="Google Shape;1989;g21a26d0088d_1_250"/>
          <p:cNvPicPr preferRelativeResize="0"/>
          <p:nvPr/>
        </p:nvPicPr>
        <p:blipFill>
          <a:blip r:embed="rId5">
            <a:alphaModFix/>
          </a:blip>
          <a:stretch>
            <a:fillRect/>
          </a:stretch>
        </p:blipFill>
        <p:spPr>
          <a:xfrm>
            <a:off x="5159990" y="1066325"/>
            <a:ext cx="3657600" cy="2743200"/>
          </a:xfrm>
          <a:prstGeom prst="rect">
            <a:avLst/>
          </a:prstGeom>
          <a:noFill/>
          <a:ln>
            <a:noFill/>
          </a:ln>
        </p:spPr>
      </p:pic>
      <p:sp>
        <p:nvSpPr>
          <p:cNvPr id="1990" name="Google Shape;1990;g21a26d0088d_1_250"/>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sp>
        <p:nvSpPr>
          <p:cNvPr id="1991" name="Google Shape;1991;g21a26d0088d_1_250"/>
          <p:cNvSpPr txBox="1"/>
          <p:nvPr>
            <p:ph idx="12" type="sldNum"/>
          </p:nvPr>
        </p:nvSpPr>
        <p:spPr>
          <a:xfrm>
            <a:off x="8009501" y="6482075"/>
            <a:ext cx="9213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b="0">
              <a:solidFill>
                <a:srgbClr val="A1A0A0"/>
              </a:solidFill>
              <a:latin typeface="Lucida Sans"/>
              <a:ea typeface="Lucida Sans"/>
              <a:cs typeface="Lucida Sans"/>
              <a:sym typeface="Lucida Sans"/>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995" name="Shape 1995"/>
        <p:cNvGrpSpPr/>
        <p:nvPr/>
      </p:nvGrpSpPr>
      <p:grpSpPr>
        <a:xfrm>
          <a:off x="0" y="0"/>
          <a:ext cx="0" cy="0"/>
          <a:chOff x="0" y="0"/>
          <a:chExt cx="0" cy="0"/>
        </a:xfrm>
      </p:grpSpPr>
      <p:sp>
        <p:nvSpPr>
          <p:cNvPr id="1996" name="Google Shape;1996;g21a26d0088d_1_259"/>
          <p:cNvSpPr txBox="1"/>
          <p:nvPr>
            <p:ph type="title"/>
          </p:nvPr>
        </p:nvSpPr>
        <p:spPr>
          <a:xfrm>
            <a:off x="1143007" y="207975"/>
            <a:ext cx="7436700" cy="629700"/>
          </a:xfrm>
          <a:prstGeom prst="rect">
            <a:avLst/>
          </a:prstGeom>
          <a:noFill/>
          <a:ln>
            <a:noFill/>
          </a:ln>
        </p:spPr>
        <p:txBody>
          <a:bodyPr anchorCtr="0" anchor="t" bIns="0" lIns="0" spcFirstLastPara="1" rIns="0" wrap="square" tIns="318675">
            <a:spAutoFit/>
          </a:bodyPr>
          <a:lstStyle/>
          <a:p>
            <a:pPr indent="0" lvl="0" marL="0" rtl="0" algn="l">
              <a:lnSpc>
                <a:spcPct val="100000"/>
              </a:lnSpc>
              <a:spcBef>
                <a:spcPts val="0"/>
              </a:spcBef>
              <a:spcAft>
                <a:spcPts val="0"/>
              </a:spcAft>
              <a:buSzPts val="1400"/>
              <a:buNone/>
            </a:pPr>
            <a:r>
              <a:rPr b="1" lang="en-US"/>
              <a:t>Parallel Coordinate Chart of Tract Variables</a:t>
            </a:r>
            <a:endParaRPr b="1"/>
          </a:p>
        </p:txBody>
      </p:sp>
      <p:sp>
        <p:nvSpPr>
          <p:cNvPr id="1997" name="Google Shape;1997;g21a26d0088d_1_259"/>
          <p:cNvSpPr/>
          <p:nvPr/>
        </p:nvSpPr>
        <p:spPr>
          <a:xfrm>
            <a:off x="1143000" y="914400"/>
            <a:ext cx="7674609" cy="0"/>
          </a:xfrm>
          <a:custGeom>
            <a:rect b="b" l="l" r="r" t="t"/>
            <a:pathLst>
              <a:path extrusionOk="0" h="120000" w="7674609">
                <a:moveTo>
                  <a:pt x="0" y="0"/>
                </a:moveTo>
                <a:lnTo>
                  <a:pt x="7674483" y="0"/>
                </a:lnTo>
              </a:path>
            </a:pathLst>
          </a:custGeom>
          <a:noFill/>
          <a:ln cap="flat" cmpd="sng" w="12700">
            <a:solidFill>
              <a:srgbClr val="87BC45"/>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1998" name="Google Shape;1998;g21a26d0088d_1_259"/>
          <p:cNvPicPr preferRelativeResize="0"/>
          <p:nvPr/>
        </p:nvPicPr>
        <p:blipFill>
          <a:blip r:embed="rId3">
            <a:alphaModFix/>
          </a:blip>
          <a:stretch>
            <a:fillRect/>
          </a:stretch>
        </p:blipFill>
        <p:spPr>
          <a:xfrm>
            <a:off x="1017900" y="1561575"/>
            <a:ext cx="7924803" cy="4422876"/>
          </a:xfrm>
          <a:prstGeom prst="rect">
            <a:avLst/>
          </a:prstGeom>
          <a:noFill/>
          <a:ln>
            <a:noFill/>
          </a:ln>
        </p:spPr>
      </p:pic>
      <p:sp>
        <p:nvSpPr>
          <p:cNvPr id="1999" name="Google Shape;1999;g21a26d0088d_1_259"/>
          <p:cNvSpPr txBox="1"/>
          <p:nvPr/>
        </p:nvSpPr>
        <p:spPr>
          <a:xfrm>
            <a:off x="1221200" y="1061775"/>
            <a:ext cx="714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Greenline: RR = 1, Purple Line: RR = 0</a:t>
            </a:r>
            <a:endParaRPr>
              <a:latin typeface="Calibri"/>
              <a:ea typeface="Calibri"/>
              <a:cs typeface="Calibri"/>
              <a:sym typeface="Calibri"/>
            </a:endParaRPr>
          </a:p>
        </p:txBody>
      </p:sp>
      <p:sp>
        <p:nvSpPr>
          <p:cNvPr id="2000" name="Google Shape;2000;g21a26d0088d_1_259"/>
          <p:cNvSpPr txBox="1"/>
          <p:nvPr/>
        </p:nvSpPr>
        <p:spPr>
          <a:xfrm>
            <a:off x="1281375" y="6175200"/>
            <a:ext cx="7436700" cy="323100"/>
          </a:xfrm>
          <a:prstGeom prst="rect">
            <a:avLst/>
          </a:prstGeom>
          <a:noFill/>
          <a:ln>
            <a:noFill/>
          </a:ln>
        </p:spPr>
        <p:txBody>
          <a:bodyPr anchorCtr="0" anchor="t" bIns="91425" lIns="91425" spcFirstLastPara="1" rIns="91425" wrap="square" tIns="91425">
            <a:spAutoFit/>
          </a:bodyPr>
          <a:lstStyle/>
          <a:p>
            <a:pPr indent="0" lvl="0" marL="12700" marR="0" rtl="0" algn="l">
              <a:lnSpc>
                <a:spcPct val="100000"/>
              </a:lnSpc>
              <a:spcBef>
                <a:spcPts val="0"/>
              </a:spcBef>
              <a:spcAft>
                <a:spcPts val="0"/>
              </a:spcAft>
              <a:buClr>
                <a:srgbClr val="000000"/>
              </a:buClr>
              <a:buFont typeface="Arial"/>
              <a:buNone/>
            </a:pPr>
            <a:r>
              <a:t/>
            </a:r>
            <a:endParaRPr sz="900">
              <a:solidFill>
                <a:srgbClr val="A1A0A0"/>
              </a:solidFill>
              <a:latin typeface="Lucida Sans"/>
              <a:ea typeface="Lucida Sans"/>
              <a:cs typeface="Lucida Sans"/>
              <a:sym typeface="Lucida Sans"/>
            </a:endParaRPr>
          </a:p>
        </p:txBody>
      </p:sp>
      <p:sp>
        <p:nvSpPr>
          <p:cNvPr id="2001" name="Google Shape;2001;g21a26d0088d_1_259"/>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sp>
        <p:nvSpPr>
          <p:cNvPr id="2002" name="Google Shape;2002;g21a26d0088d_1_259"/>
          <p:cNvSpPr txBox="1"/>
          <p:nvPr>
            <p:ph idx="12" type="sldNum"/>
          </p:nvPr>
        </p:nvSpPr>
        <p:spPr>
          <a:xfrm>
            <a:off x="8009501" y="6482075"/>
            <a:ext cx="9213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b="0">
              <a:solidFill>
                <a:srgbClr val="A1A0A0"/>
              </a:solidFill>
              <a:latin typeface="Lucida Sans"/>
              <a:ea typeface="Lucida Sans"/>
              <a:cs typeface="Lucida Sans"/>
              <a:sym typeface="Lucida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006" name="Shape 2006"/>
        <p:cNvGrpSpPr/>
        <p:nvPr/>
      </p:nvGrpSpPr>
      <p:grpSpPr>
        <a:xfrm>
          <a:off x="0" y="0"/>
          <a:ext cx="0" cy="0"/>
          <a:chOff x="0" y="0"/>
          <a:chExt cx="0" cy="0"/>
        </a:xfrm>
      </p:grpSpPr>
      <p:sp>
        <p:nvSpPr>
          <p:cNvPr id="2007" name="Google Shape;2007;g21a26d0088d_1_268"/>
          <p:cNvSpPr txBox="1"/>
          <p:nvPr>
            <p:ph type="title"/>
          </p:nvPr>
        </p:nvSpPr>
        <p:spPr>
          <a:xfrm>
            <a:off x="1087932" y="207975"/>
            <a:ext cx="7436700" cy="629700"/>
          </a:xfrm>
          <a:prstGeom prst="rect">
            <a:avLst/>
          </a:prstGeom>
          <a:noFill/>
          <a:ln>
            <a:noFill/>
          </a:ln>
        </p:spPr>
        <p:txBody>
          <a:bodyPr anchorCtr="0" anchor="t" bIns="0" lIns="0" spcFirstLastPara="1" rIns="0" wrap="square" tIns="318675">
            <a:spAutoFit/>
          </a:bodyPr>
          <a:lstStyle/>
          <a:p>
            <a:pPr indent="0" lvl="0" marL="55243" rtl="0" algn="l">
              <a:lnSpc>
                <a:spcPct val="100000"/>
              </a:lnSpc>
              <a:spcBef>
                <a:spcPts val="0"/>
              </a:spcBef>
              <a:spcAft>
                <a:spcPts val="0"/>
              </a:spcAft>
              <a:buSzPts val="1400"/>
              <a:buNone/>
            </a:pPr>
            <a:r>
              <a:rPr b="1" lang="en-US"/>
              <a:t>Logistics</a:t>
            </a:r>
            <a:endParaRPr/>
          </a:p>
        </p:txBody>
      </p:sp>
      <p:sp>
        <p:nvSpPr>
          <p:cNvPr id="2008" name="Google Shape;2008;g21a26d0088d_1_268"/>
          <p:cNvSpPr/>
          <p:nvPr/>
        </p:nvSpPr>
        <p:spPr>
          <a:xfrm>
            <a:off x="1143000" y="914400"/>
            <a:ext cx="7674609" cy="0"/>
          </a:xfrm>
          <a:custGeom>
            <a:rect b="b" l="l" r="r" t="t"/>
            <a:pathLst>
              <a:path extrusionOk="0" h="120000" w="7674609">
                <a:moveTo>
                  <a:pt x="0" y="0"/>
                </a:moveTo>
                <a:lnTo>
                  <a:pt x="7674483" y="0"/>
                </a:lnTo>
              </a:path>
            </a:pathLst>
          </a:custGeom>
          <a:noFill/>
          <a:ln cap="flat" cmpd="sng" w="12700">
            <a:solidFill>
              <a:srgbClr val="87BC45"/>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09" name="Google Shape;2009;g21a26d0088d_1_268"/>
          <p:cNvSpPr txBox="1"/>
          <p:nvPr/>
        </p:nvSpPr>
        <p:spPr>
          <a:xfrm>
            <a:off x="1219200" y="1521675"/>
            <a:ext cx="729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010" name="Google Shape;2010;g21a26d0088d_1_268"/>
          <p:cNvSpPr txBox="1"/>
          <p:nvPr/>
        </p:nvSpPr>
        <p:spPr>
          <a:xfrm>
            <a:off x="1219200" y="1188050"/>
            <a:ext cx="1835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Definition:</a:t>
            </a:r>
            <a:endParaRPr b="1" i="0" sz="1400" u="none" cap="none" strike="noStrike">
              <a:solidFill>
                <a:srgbClr val="000000"/>
              </a:solidFill>
              <a:latin typeface="Arial"/>
              <a:ea typeface="Arial"/>
              <a:cs typeface="Arial"/>
              <a:sym typeface="Arial"/>
            </a:endParaRPr>
          </a:p>
        </p:txBody>
      </p:sp>
      <p:sp>
        <p:nvSpPr>
          <p:cNvPr id="2011" name="Google Shape;2011;g21a26d0088d_1_268"/>
          <p:cNvSpPr txBox="1"/>
          <p:nvPr/>
        </p:nvSpPr>
        <p:spPr>
          <a:xfrm>
            <a:off x="1219200" y="3228900"/>
            <a:ext cx="1074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US"/>
              <a:t>Model</a:t>
            </a:r>
            <a:r>
              <a:rPr b="1" i="0" lang="en-US" sz="1400" u="none" cap="none" strike="noStrike">
                <a:solidFill>
                  <a:srgbClr val="000000"/>
                </a:solidFill>
                <a:latin typeface="Arial"/>
                <a:ea typeface="Arial"/>
                <a:cs typeface="Arial"/>
                <a:sym typeface="Arial"/>
              </a:rPr>
              <a:t>:</a:t>
            </a:r>
            <a:endParaRPr b="1" i="0" sz="1400" u="none" cap="none" strike="noStrike">
              <a:solidFill>
                <a:srgbClr val="000000"/>
              </a:solidFill>
              <a:latin typeface="Arial"/>
              <a:ea typeface="Arial"/>
              <a:cs typeface="Arial"/>
              <a:sym typeface="Arial"/>
            </a:endParaRPr>
          </a:p>
        </p:txBody>
      </p:sp>
      <p:pic>
        <p:nvPicPr>
          <p:cNvPr id="2012" name="Google Shape;2012;g21a26d0088d_1_268"/>
          <p:cNvPicPr preferRelativeResize="0"/>
          <p:nvPr/>
        </p:nvPicPr>
        <p:blipFill>
          <a:blip r:embed="rId3">
            <a:alphaModFix/>
          </a:blip>
          <a:stretch>
            <a:fillRect/>
          </a:stretch>
        </p:blipFill>
        <p:spPr>
          <a:xfrm>
            <a:off x="2033300" y="3481908"/>
            <a:ext cx="6163950" cy="3143867"/>
          </a:xfrm>
          <a:prstGeom prst="rect">
            <a:avLst/>
          </a:prstGeom>
          <a:noFill/>
          <a:ln>
            <a:noFill/>
          </a:ln>
        </p:spPr>
      </p:pic>
      <p:sp>
        <p:nvSpPr>
          <p:cNvPr id="2013" name="Google Shape;2013;g21a26d0088d_1_268"/>
          <p:cNvSpPr txBox="1"/>
          <p:nvPr/>
        </p:nvSpPr>
        <p:spPr>
          <a:xfrm>
            <a:off x="1442850" y="1521675"/>
            <a:ext cx="7612200" cy="177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50">
                <a:solidFill>
                  <a:schemeClr val="dk1"/>
                </a:solidFill>
              </a:rPr>
              <a:t>In </a:t>
            </a:r>
            <a:r>
              <a:rPr lang="en-US" sz="1150">
                <a:solidFill>
                  <a:schemeClr val="dk1"/>
                </a:solidFill>
                <a:uFill>
                  <a:noFill/>
                </a:uFill>
                <a:hlinkClick r:id="rId4">
                  <a:extLst>
                    <a:ext uri="{A12FA001-AC4F-418D-AE19-62706E023703}">
                      <ahyp:hlinkClr val="tx"/>
                    </a:ext>
                  </a:extLst>
                </a:hlinkClick>
              </a:rPr>
              <a:t>statistics</a:t>
            </a:r>
            <a:r>
              <a:rPr lang="en-US" sz="1150">
                <a:solidFill>
                  <a:schemeClr val="dk1"/>
                </a:solidFill>
              </a:rPr>
              <a:t>, the logistic model is a </a:t>
            </a:r>
            <a:r>
              <a:rPr lang="en-US" sz="1150">
                <a:solidFill>
                  <a:schemeClr val="dk1"/>
                </a:solidFill>
                <a:uFill>
                  <a:noFill/>
                </a:uFill>
                <a:hlinkClick r:id="rId5">
                  <a:extLst>
                    <a:ext uri="{A12FA001-AC4F-418D-AE19-62706E023703}">
                      <ahyp:hlinkClr val="tx"/>
                    </a:ext>
                  </a:extLst>
                </a:hlinkClick>
              </a:rPr>
              <a:t>statistical model</a:t>
            </a:r>
            <a:r>
              <a:rPr lang="en-US" sz="1150">
                <a:solidFill>
                  <a:schemeClr val="dk1"/>
                </a:solidFill>
              </a:rPr>
              <a:t> that models the </a:t>
            </a:r>
            <a:r>
              <a:rPr lang="en-US" sz="1150">
                <a:solidFill>
                  <a:schemeClr val="dk1"/>
                </a:solidFill>
                <a:uFill>
                  <a:noFill/>
                </a:uFill>
                <a:hlinkClick r:id="rId6">
                  <a:extLst>
                    <a:ext uri="{A12FA001-AC4F-418D-AE19-62706E023703}">
                      <ahyp:hlinkClr val="tx"/>
                    </a:ext>
                  </a:extLst>
                </a:hlinkClick>
              </a:rPr>
              <a:t>probability</a:t>
            </a:r>
            <a:r>
              <a:rPr lang="en-US" sz="1150">
                <a:solidFill>
                  <a:schemeClr val="dk1"/>
                </a:solidFill>
              </a:rPr>
              <a:t> of an event taking place by having the </a:t>
            </a:r>
            <a:r>
              <a:rPr lang="en-US" sz="1150">
                <a:solidFill>
                  <a:schemeClr val="dk1"/>
                </a:solidFill>
                <a:uFill>
                  <a:noFill/>
                </a:uFill>
                <a:hlinkClick r:id="rId7">
                  <a:extLst>
                    <a:ext uri="{A12FA001-AC4F-418D-AE19-62706E023703}">
                      <ahyp:hlinkClr val="tx"/>
                    </a:ext>
                  </a:extLst>
                </a:hlinkClick>
              </a:rPr>
              <a:t>log-odds</a:t>
            </a:r>
            <a:r>
              <a:rPr lang="en-US" sz="1150">
                <a:solidFill>
                  <a:schemeClr val="dk1"/>
                </a:solidFill>
              </a:rPr>
              <a:t> for the event be a </a:t>
            </a:r>
            <a:r>
              <a:rPr lang="en-US" sz="1150">
                <a:solidFill>
                  <a:schemeClr val="dk1"/>
                </a:solidFill>
                <a:uFill>
                  <a:noFill/>
                </a:uFill>
                <a:hlinkClick r:id="rId8">
                  <a:extLst>
                    <a:ext uri="{A12FA001-AC4F-418D-AE19-62706E023703}">
                      <ahyp:hlinkClr val="tx"/>
                    </a:ext>
                  </a:extLst>
                </a:hlinkClick>
              </a:rPr>
              <a:t>linear combination</a:t>
            </a:r>
            <a:r>
              <a:rPr lang="en-US" sz="1150">
                <a:solidFill>
                  <a:schemeClr val="dk1"/>
                </a:solidFill>
              </a:rPr>
              <a:t> of one or more </a:t>
            </a:r>
            <a:r>
              <a:rPr lang="en-US" sz="1150">
                <a:solidFill>
                  <a:schemeClr val="dk1"/>
                </a:solidFill>
                <a:uFill>
                  <a:noFill/>
                </a:uFill>
                <a:hlinkClick r:id="rId9">
                  <a:extLst>
                    <a:ext uri="{A12FA001-AC4F-418D-AE19-62706E023703}">
                      <ahyp:hlinkClr val="tx"/>
                    </a:ext>
                  </a:extLst>
                </a:hlinkClick>
              </a:rPr>
              <a:t>independent variables</a:t>
            </a:r>
            <a:r>
              <a:rPr lang="en-US" sz="1150">
                <a:solidFill>
                  <a:schemeClr val="dk1"/>
                </a:solidFill>
              </a:rPr>
              <a:t>. In </a:t>
            </a:r>
            <a:r>
              <a:rPr lang="en-US" sz="1150">
                <a:solidFill>
                  <a:schemeClr val="dk1"/>
                </a:solidFill>
                <a:uFill>
                  <a:noFill/>
                </a:uFill>
                <a:hlinkClick r:id="rId10">
                  <a:extLst>
                    <a:ext uri="{A12FA001-AC4F-418D-AE19-62706E023703}">
                      <ahyp:hlinkClr val="tx"/>
                    </a:ext>
                  </a:extLst>
                </a:hlinkClick>
              </a:rPr>
              <a:t>regression analysis</a:t>
            </a:r>
            <a:r>
              <a:rPr lang="en-US" sz="1150">
                <a:solidFill>
                  <a:schemeClr val="dk1"/>
                </a:solidFill>
              </a:rPr>
              <a:t>, logistic regression (or logit regression) is </a:t>
            </a:r>
            <a:r>
              <a:rPr lang="en-US" sz="1150">
                <a:solidFill>
                  <a:schemeClr val="dk1"/>
                </a:solidFill>
                <a:uFill>
                  <a:noFill/>
                </a:uFill>
                <a:hlinkClick r:id="rId11">
                  <a:extLst>
                    <a:ext uri="{A12FA001-AC4F-418D-AE19-62706E023703}">
                      <ahyp:hlinkClr val="tx"/>
                    </a:ext>
                  </a:extLst>
                </a:hlinkClick>
              </a:rPr>
              <a:t>estimating</a:t>
            </a:r>
            <a:r>
              <a:rPr lang="en-US" sz="1150">
                <a:solidFill>
                  <a:schemeClr val="dk1"/>
                </a:solidFill>
              </a:rPr>
              <a:t> the parameters of a logistic model (the coefficients in the linear combination). Formally, in binary logistic regression there is a single </a:t>
            </a:r>
            <a:r>
              <a:rPr lang="en-US" sz="1150">
                <a:solidFill>
                  <a:schemeClr val="dk1"/>
                </a:solidFill>
                <a:uFill>
                  <a:noFill/>
                </a:uFill>
                <a:hlinkClick r:id="rId12">
                  <a:extLst>
                    <a:ext uri="{A12FA001-AC4F-418D-AE19-62706E023703}">
                      <ahyp:hlinkClr val="tx"/>
                    </a:ext>
                  </a:extLst>
                </a:hlinkClick>
              </a:rPr>
              <a:t>binary</a:t>
            </a:r>
            <a:r>
              <a:rPr lang="en-US" sz="1150">
                <a:solidFill>
                  <a:schemeClr val="dk1"/>
                </a:solidFill>
              </a:rPr>
              <a:t> </a:t>
            </a:r>
            <a:r>
              <a:rPr lang="en-US" sz="1150">
                <a:solidFill>
                  <a:schemeClr val="dk1"/>
                </a:solidFill>
                <a:uFill>
                  <a:noFill/>
                </a:uFill>
                <a:hlinkClick r:id="rId13">
                  <a:extLst>
                    <a:ext uri="{A12FA001-AC4F-418D-AE19-62706E023703}">
                      <ahyp:hlinkClr val="tx"/>
                    </a:ext>
                  </a:extLst>
                </a:hlinkClick>
              </a:rPr>
              <a:t>dependent variable</a:t>
            </a:r>
            <a:r>
              <a:rPr lang="en-US" sz="1150">
                <a:solidFill>
                  <a:schemeClr val="dk1"/>
                </a:solidFill>
              </a:rPr>
              <a:t>, coded by an </a:t>
            </a:r>
            <a:r>
              <a:rPr lang="en-US" sz="1150">
                <a:solidFill>
                  <a:schemeClr val="dk1"/>
                </a:solidFill>
                <a:uFill>
                  <a:noFill/>
                </a:uFill>
                <a:hlinkClick r:id="rId14">
                  <a:extLst>
                    <a:ext uri="{A12FA001-AC4F-418D-AE19-62706E023703}">
                      <ahyp:hlinkClr val="tx"/>
                    </a:ext>
                  </a:extLst>
                </a:hlinkClick>
              </a:rPr>
              <a:t>indicator variable</a:t>
            </a:r>
            <a:r>
              <a:rPr lang="en-US" sz="1150">
                <a:solidFill>
                  <a:schemeClr val="dk1"/>
                </a:solidFill>
              </a:rPr>
              <a:t>, where the two values are labeled "0" and "1", while the </a:t>
            </a:r>
            <a:r>
              <a:rPr lang="en-US" sz="1150">
                <a:solidFill>
                  <a:schemeClr val="dk1"/>
                </a:solidFill>
                <a:uFill>
                  <a:noFill/>
                </a:uFill>
                <a:hlinkClick r:id="rId15">
                  <a:extLst>
                    <a:ext uri="{A12FA001-AC4F-418D-AE19-62706E023703}">
                      <ahyp:hlinkClr val="tx"/>
                    </a:ext>
                  </a:extLst>
                </a:hlinkClick>
              </a:rPr>
              <a:t>independent variables</a:t>
            </a:r>
            <a:r>
              <a:rPr lang="en-US" sz="1150">
                <a:solidFill>
                  <a:schemeClr val="dk1"/>
                </a:solidFill>
              </a:rPr>
              <a:t> can each be a binary variable (two classes, coded by an indicator variable) or a </a:t>
            </a:r>
            <a:r>
              <a:rPr lang="en-US" sz="1150">
                <a:solidFill>
                  <a:schemeClr val="dk1"/>
                </a:solidFill>
                <a:uFill>
                  <a:noFill/>
                </a:uFill>
                <a:hlinkClick r:id="rId16">
                  <a:extLst>
                    <a:ext uri="{A12FA001-AC4F-418D-AE19-62706E023703}">
                      <ahyp:hlinkClr val="tx"/>
                    </a:ext>
                  </a:extLst>
                </a:hlinkClick>
              </a:rPr>
              <a:t>continuous variable</a:t>
            </a:r>
            <a:r>
              <a:rPr lang="en-US" sz="1150">
                <a:solidFill>
                  <a:schemeClr val="dk1"/>
                </a:solidFill>
              </a:rPr>
              <a:t> (any real value). The corresponding probability of the value labeled "1" can vary between 0 (certainly the value "0") and 1 (certainly the value "1"), hence the labeling; the function that converts log-odds to probability is the </a:t>
            </a:r>
            <a:r>
              <a:rPr lang="en-US" sz="1150">
                <a:solidFill>
                  <a:schemeClr val="dk1"/>
                </a:solidFill>
                <a:uFill>
                  <a:noFill/>
                </a:uFill>
                <a:hlinkClick r:id="rId17">
                  <a:extLst>
                    <a:ext uri="{A12FA001-AC4F-418D-AE19-62706E023703}">
                      <ahyp:hlinkClr val="tx"/>
                    </a:ext>
                  </a:extLst>
                </a:hlinkClick>
              </a:rPr>
              <a:t>logistic function</a:t>
            </a:r>
            <a:r>
              <a:rPr lang="en-US" sz="1150">
                <a:solidFill>
                  <a:schemeClr val="dk1"/>
                </a:solidFill>
              </a:rPr>
              <a:t>, hence the name. </a:t>
            </a:r>
            <a:endParaRPr sz="1500">
              <a:solidFill>
                <a:schemeClr val="dk1"/>
              </a:solidFill>
            </a:endParaRPr>
          </a:p>
        </p:txBody>
      </p:sp>
      <p:sp>
        <p:nvSpPr>
          <p:cNvPr id="2014" name="Google Shape;2014;g21a26d0088d_1_268"/>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sp>
        <p:nvSpPr>
          <p:cNvPr id="2015" name="Google Shape;2015;g21a26d0088d_1_268"/>
          <p:cNvSpPr txBox="1"/>
          <p:nvPr>
            <p:ph idx="12" type="sldNum"/>
          </p:nvPr>
        </p:nvSpPr>
        <p:spPr>
          <a:xfrm>
            <a:off x="8009501" y="6482075"/>
            <a:ext cx="9213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b="0">
              <a:solidFill>
                <a:srgbClr val="A1A0A0"/>
              </a:solidFill>
              <a:latin typeface="Lucida Sans"/>
              <a:ea typeface="Lucida Sans"/>
              <a:cs typeface="Lucida Sans"/>
              <a:sym typeface="Lucida Sans"/>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019" name="Shape 2019"/>
        <p:cNvGrpSpPr/>
        <p:nvPr/>
      </p:nvGrpSpPr>
      <p:grpSpPr>
        <a:xfrm>
          <a:off x="0" y="0"/>
          <a:ext cx="0" cy="0"/>
          <a:chOff x="0" y="0"/>
          <a:chExt cx="0" cy="0"/>
        </a:xfrm>
      </p:grpSpPr>
      <p:sp>
        <p:nvSpPr>
          <p:cNvPr id="2020" name="Google Shape;2020;g21a26d0088d_1_279"/>
          <p:cNvSpPr txBox="1"/>
          <p:nvPr>
            <p:ph type="title"/>
          </p:nvPr>
        </p:nvSpPr>
        <p:spPr>
          <a:xfrm>
            <a:off x="1087932" y="207975"/>
            <a:ext cx="7436700" cy="629700"/>
          </a:xfrm>
          <a:prstGeom prst="rect">
            <a:avLst/>
          </a:prstGeom>
          <a:noFill/>
          <a:ln>
            <a:noFill/>
          </a:ln>
        </p:spPr>
        <p:txBody>
          <a:bodyPr anchorCtr="0" anchor="t" bIns="0" lIns="0" spcFirstLastPara="1" rIns="0" wrap="square" tIns="318675">
            <a:spAutoFit/>
          </a:bodyPr>
          <a:lstStyle/>
          <a:p>
            <a:pPr indent="0" lvl="0" marL="55243" rtl="0" algn="l">
              <a:lnSpc>
                <a:spcPct val="100000"/>
              </a:lnSpc>
              <a:spcBef>
                <a:spcPts val="0"/>
              </a:spcBef>
              <a:spcAft>
                <a:spcPts val="0"/>
              </a:spcAft>
              <a:buSzPts val="1400"/>
              <a:buNone/>
            </a:pPr>
            <a:r>
              <a:rPr b="1" lang="en-US"/>
              <a:t>Logistics Model Results</a:t>
            </a:r>
            <a:endParaRPr/>
          </a:p>
        </p:txBody>
      </p:sp>
      <p:sp>
        <p:nvSpPr>
          <p:cNvPr id="2021" name="Google Shape;2021;g21a26d0088d_1_279"/>
          <p:cNvSpPr/>
          <p:nvPr/>
        </p:nvSpPr>
        <p:spPr>
          <a:xfrm>
            <a:off x="1143000" y="914400"/>
            <a:ext cx="7674609" cy="0"/>
          </a:xfrm>
          <a:custGeom>
            <a:rect b="b" l="l" r="r" t="t"/>
            <a:pathLst>
              <a:path extrusionOk="0" h="120000" w="7674609">
                <a:moveTo>
                  <a:pt x="0" y="0"/>
                </a:moveTo>
                <a:lnTo>
                  <a:pt x="7674483" y="0"/>
                </a:lnTo>
              </a:path>
            </a:pathLst>
          </a:custGeom>
          <a:noFill/>
          <a:ln cap="flat" cmpd="sng" w="12700">
            <a:solidFill>
              <a:srgbClr val="87BC45"/>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22" name="Google Shape;2022;g21a26d0088d_1_279"/>
          <p:cNvSpPr txBox="1"/>
          <p:nvPr/>
        </p:nvSpPr>
        <p:spPr>
          <a:xfrm>
            <a:off x="1219200" y="1521675"/>
            <a:ext cx="729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grpSp>
        <p:nvGrpSpPr>
          <p:cNvPr id="2023" name="Google Shape;2023;g21a26d0088d_1_279"/>
          <p:cNvGrpSpPr/>
          <p:nvPr/>
        </p:nvGrpSpPr>
        <p:grpSpPr>
          <a:xfrm>
            <a:off x="1017900" y="2393477"/>
            <a:ext cx="7924799" cy="2077508"/>
            <a:chOff x="1017900" y="1112664"/>
            <a:chExt cx="7924799" cy="2077508"/>
          </a:xfrm>
        </p:grpSpPr>
        <p:pic>
          <p:nvPicPr>
            <p:cNvPr id="2024" name="Google Shape;2024;g21a26d0088d_1_279"/>
            <p:cNvPicPr preferRelativeResize="0"/>
            <p:nvPr/>
          </p:nvPicPr>
          <p:blipFill rotWithShape="1">
            <a:blip r:embed="rId3">
              <a:alphaModFix/>
            </a:blip>
            <a:srcRect b="0" l="0" r="0" t="0"/>
            <a:stretch/>
          </p:blipFill>
          <p:spPr>
            <a:xfrm>
              <a:off x="1017900" y="1388325"/>
              <a:ext cx="7924799" cy="1801847"/>
            </a:xfrm>
            <a:prstGeom prst="rect">
              <a:avLst/>
            </a:prstGeom>
            <a:noFill/>
            <a:ln>
              <a:noFill/>
            </a:ln>
          </p:spPr>
        </p:pic>
        <p:pic>
          <p:nvPicPr>
            <p:cNvPr id="2025" name="Google Shape;2025;g21a26d0088d_1_279"/>
            <p:cNvPicPr preferRelativeResize="0"/>
            <p:nvPr/>
          </p:nvPicPr>
          <p:blipFill rotWithShape="1">
            <a:blip r:embed="rId4">
              <a:alphaModFix/>
            </a:blip>
            <a:srcRect b="90931" l="0" r="0" t="0"/>
            <a:stretch/>
          </p:blipFill>
          <p:spPr>
            <a:xfrm>
              <a:off x="1017900" y="1112664"/>
              <a:ext cx="7924799" cy="275650"/>
            </a:xfrm>
            <a:prstGeom prst="rect">
              <a:avLst/>
            </a:prstGeom>
            <a:noFill/>
            <a:ln>
              <a:noFill/>
            </a:ln>
          </p:spPr>
        </p:pic>
      </p:grpSp>
      <p:sp>
        <p:nvSpPr>
          <p:cNvPr id="2026" name="Google Shape;2026;g21a26d0088d_1_279"/>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sp>
        <p:nvSpPr>
          <p:cNvPr id="2027" name="Google Shape;2027;g21a26d0088d_1_279"/>
          <p:cNvSpPr txBox="1"/>
          <p:nvPr>
            <p:ph idx="12" type="sldNum"/>
          </p:nvPr>
        </p:nvSpPr>
        <p:spPr>
          <a:xfrm>
            <a:off x="8009501" y="6482075"/>
            <a:ext cx="9213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b="0">
              <a:solidFill>
                <a:srgbClr val="A1A0A0"/>
              </a:solidFill>
              <a:latin typeface="Lucida Sans"/>
              <a:ea typeface="Lucida Sans"/>
              <a:cs typeface="Lucida Sans"/>
              <a:sym typeface="Lucida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031" name="Shape 2031"/>
        <p:cNvGrpSpPr/>
        <p:nvPr/>
      </p:nvGrpSpPr>
      <p:grpSpPr>
        <a:xfrm>
          <a:off x="0" y="0"/>
          <a:ext cx="0" cy="0"/>
          <a:chOff x="0" y="0"/>
          <a:chExt cx="0" cy="0"/>
        </a:xfrm>
      </p:grpSpPr>
      <p:sp>
        <p:nvSpPr>
          <p:cNvPr id="2032" name="Google Shape;2032;g21a26d0088d_1_289"/>
          <p:cNvSpPr txBox="1"/>
          <p:nvPr>
            <p:ph type="title"/>
          </p:nvPr>
        </p:nvSpPr>
        <p:spPr>
          <a:xfrm>
            <a:off x="1143007" y="6100"/>
            <a:ext cx="7436700" cy="629700"/>
          </a:xfrm>
          <a:prstGeom prst="rect">
            <a:avLst/>
          </a:prstGeom>
          <a:noFill/>
          <a:ln>
            <a:noFill/>
          </a:ln>
        </p:spPr>
        <p:txBody>
          <a:bodyPr anchorCtr="0" anchor="t" bIns="0" lIns="0" spcFirstLastPara="1" rIns="0" wrap="square" tIns="318675">
            <a:spAutoFit/>
          </a:bodyPr>
          <a:lstStyle/>
          <a:p>
            <a:pPr indent="0" lvl="0" marL="0" rtl="0" algn="l">
              <a:lnSpc>
                <a:spcPct val="100000"/>
              </a:lnSpc>
              <a:spcBef>
                <a:spcPts val="0"/>
              </a:spcBef>
              <a:spcAft>
                <a:spcPts val="0"/>
              </a:spcAft>
              <a:buSzPts val="1400"/>
              <a:buNone/>
            </a:pPr>
            <a:r>
              <a:rPr b="1" lang="en-US"/>
              <a:t>Logistics </a:t>
            </a:r>
            <a:r>
              <a:rPr b="1" lang="en-US" u="sng"/>
              <a:t>ER</a:t>
            </a:r>
            <a:r>
              <a:rPr b="1" lang="en-US"/>
              <a:t> High</a:t>
            </a:r>
            <a:endParaRPr b="1"/>
          </a:p>
        </p:txBody>
      </p:sp>
      <p:sp>
        <p:nvSpPr>
          <p:cNvPr id="2033" name="Google Shape;2033;g21a26d0088d_1_289"/>
          <p:cNvSpPr/>
          <p:nvPr/>
        </p:nvSpPr>
        <p:spPr>
          <a:xfrm>
            <a:off x="1143000" y="712575"/>
            <a:ext cx="7674609" cy="0"/>
          </a:xfrm>
          <a:custGeom>
            <a:rect b="b" l="l" r="r" t="t"/>
            <a:pathLst>
              <a:path extrusionOk="0" h="120000" w="7674609">
                <a:moveTo>
                  <a:pt x="0" y="0"/>
                </a:moveTo>
                <a:lnTo>
                  <a:pt x="7674483" y="0"/>
                </a:lnTo>
              </a:path>
            </a:pathLst>
          </a:custGeom>
          <a:noFill/>
          <a:ln cap="flat" cmpd="sng" w="12700">
            <a:solidFill>
              <a:srgbClr val="87BC45"/>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aphicFrame>
        <p:nvGraphicFramePr>
          <p:cNvPr id="2034" name="Google Shape;2034;g21a26d0088d_1_289"/>
          <p:cNvGraphicFramePr/>
          <p:nvPr/>
        </p:nvGraphicFramePr>
        <p:xfrm>
          <a:off x="1142988" y="712563"/>
          <a:ext cx="3000000" cy="3000000"/>
        </p:xfrm>
        <a:graphic>
          <a:graphicData uri="http://schemas.openxmlformats.org/drawingml/2006/table">
            <a:tbl>
              <a:tblPr>
                <a:noFill/>
                <a:tableStyleId>{BE699092-9A77-4C85-9C48-A77FD11CDAB5}</a:tableStyleId>
              </a:tblPr>
              <a:tblGrid>
                <a:gridCol w="606150"/>
                <a:gridCol w="1718500"/>
                <a:gridCol w="1032375"/>
                <a:gridCol w="783325"/>
              </a:tblGrid>
              <a:tr h="379275">
                <a:tc>
                  <a:txBody>
                    <a:bodyPr/>
                    <a:lstStyle/>
                    <a:p>
                      <a:pPr indent="0" lvl="0" marL="0" marR="0" rtl="0" algn="l">
                        <a:lnSpc>
                          <a:spcPct val="70000"/>
                        </a:lnSpc>
                        <a:spcBef>
                          <a:spcPts val="0"/>
                        </a:spcBef>
                        <a:spcAft>
                          <a:spcPts val="0"/>
                        </a:spcAft>
                        <a:buNone/>
                      </a:pPr>
                      <a:r>
                        <a:t/>
                      </a:r>
                      <a:endParaRPr/>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marR="0" rtl="0" algn="l">
                        <a:lnSpc>
                          <a:spcPct val="60000"/>
                        </a:lnSpc>
                        <a:spcBef>
                          <a:spcPts val="0"/>
                        </a:spcBef>
                        <a:spcAft>
                          <a:spcPts val="0"/>
                        </a:spcAft>
                        <a:buClr>
                          <a:srgbClr val="000000"/>
                        </a:buClr>
                        <a:buSzPts val="1400"/>
                        <a:buFont typeface="Arial"/>
                        <a:buNone/>
                      </a:pPr>
                      <a:r>
                        <a:rPr b="1" lang="en-US"/>
                        <a:t>All Variables</a:t>
                      </a:r>
                      <a:endParaRPr b="1"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marR="0" rtl="0" algn="l">
                        <a:lnSpc>
                          <a:spcPct val="70000"/>
                        </a:lnSpc>
                        <a:spcBef>
                          <a:spcPts val="0"/>
                        </a:spcBef>
                        <a:spcAft>
                          <a:spcPts val="0"/>
                        </a:spcAft>
                        <a:buClr>
                          <a:srgbClr val="000000"/>
                        </a:buClr>
                        <a:buSzPts val="1200"/>
                        <a:buFont typeface="Arial"/>
                        <a:buNone/>
                      </a:pPr>
                      <a:r>
                        <a:rPr b="1" lang="en-US" sz="1200">
                          <a:solidFill>
                            <a:schemeClr val="lt1"/>
                          </a:solidFill>
                        </a:rPr>
                        <a:t>Coefficient</a:t>
                      </a:r>
                      <a:endParaRPr b="1" sz="1200" u="none" cap="none" strike="noStrike">
                        <a:solidFill>
                          <a:schemeClr val="lt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6FC0"/>
                    </a:solidFill>
                  </a:tcPr>
                </a:tc>
                <a:tc>
                  <a:txBody>
                    <a:bodyPr/>
                    <a:lstStyle/>
                    <a:p>
                      <a:pPr indent="0" lvl="0" marL="0" marR="0" rtl="0" algn="l">
                        <a:lnSpc>
                          <a:spcPct val="70000"/>
                        </a:lnSpc>
                        <a:spcBef>
                          <a:spcPts val="0"/>
                        </a:spcBef>
                        <a:spcAft>
                          <a:spcPts val="0"/>
                        </a:spcAft>
                        <a:buClr>
                          <a:srgbClr val="000000"/>
                        </a:buClr>
                        <a:buSzPts val="1200"/>
                        <a:buFont typeface="Arial"/>
                        <a:buNone/>
                      </a:pPr>
                      <a:r>
                        <a:rPr b="1" lang="en-US" sz="1200" u="none" cap="none" strike="noStrike">
                          <a:solidFill>
                            <a:schemeClr val="lt1"/>
                          </a:solidFill>
                        </a:rPr>
                        <a:t>P</a:t>
                      </a:r>
                      <a:r>
                        <a:rPr b="1" lang="en-US" sz="1200">
                          <a:solidFill>
                            <a:schemeClr val="lt1"/>
                          </a:solidFill>
                        </a:rPr>
                        <a:t>-value</a:t>
                      </a:r>
                      <a:endParaRPr b="1" sz="1200" u="none" cap="none" strike="noStrike">
                        <a:solidFill>
                          <a:schemeClr val="lt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6FC0"/>
                    </a:solidFill>
                  </a:tcPr>
                </a:tc>
              </a:tr>
              <a:tr h="420125">
                <a:tc>
                  <a:txBody>
                    <a:bodyPr/>
                    <a:lstStyle/>
                    <a:p>
                      <a:pPr indent="0" lvl="0" marL="0" rtl="0" algn="l">
                        <a:lnSpc>
                          <a:spcPct val="70000"/>
                        </a:lnSpc>
                        <a:spcBef>
                          <a:spcPts val="0"/>
                        </a:spcBef>
                        <a:spcAft>
                          <a:spcPts val="0"/>
                        </a:spcAft>
                        <a:buNone/>
                      </a:pPr>
                      <a:r>
                        <a:rPr b="1" lang="en-US" sz="1200">
                          <a:solidFill>
                            <a:schemeClr val="lt1"/>
                          </a:solidFill>
                        </a:rPr>
                        <a:t>1st</a:t>
                      </a:r>
                      <a:endParaRPr b="1" sz="1200">
                        <a:solidFill>
                          <a:schemeClr val="lt1"/>
                        </a:solidFill>
                      </a:endParaRPr>
                    </a:p>
                  </a:txBody>
                  <a:tcPr marT="91425" marB="91425" marR="91425" marL="91425" anchor="ctr">
                    <a:solidFill>
                      <a:srgbClr val="006FC0"/>
                    </a:solidFill>
                  </a:tcPr>
                </a:tc>
                <a:tc>
                  <a:txBody>
                    <a:bodyPr/>
                    <a:lstStyle/>
                    <a:p>
                      <a:pPr indent="0" lvl="0" marL="0" rtl="0" algn="l">
                        <a:lnSpc>
                          <a:spcPct val="70000"/>
                        </a:lnSpc>
                        <a:spcBef>
                          <a:spcPts val="0"/>
                        </a:spcBef>
                        <a:spcAft>
                          <a:spcPts val="0"/>
                        </a:spcAft>
                        <a:buClr>
                          <a:schemeClr val="dk1"/>
                        </a:buClr>
                        <a:buSzPts val="1100"/>
                        <a:buFont typeface="Arial"/>
                        <a:buNone/>
                      </a:pPr>
                      <a:r>
                        <a:rPr b="1" lang="en-US" sz="1200">
                          <a:solidFill>
                            <a:schemeClr val="lt1"/>
                          </a:solidFill>
                        </a:rPr>
                        <a:t>tract one to four </a:t>
                      </a:r>
                      <a:endParaRPr b="1" sz="1200">
                        <a:solidFill>
                          <a:schemeClr val="lt1"/>
                        </a:solidFill>
                      </a:endParaRPr>
                    </a:p>
                    <a:p>
                      <a:pPr indent="0" lvl="0" marL="0" rtl="0" algn="l">
                        <a:lnSpc>
                          <a:spcPct val="70000"/>
                        </a:lnSpc>
                        <a:spcBef>
                          <a:spcPts val="0"/>
                        </a:spcBef>
                        <a:spcAft>
                          <a:spcPts val="0"/>
                        </a:spcAft>
                        <a:buClr>
                          <a:schemeClr val="dk1"/>
                        </a:buClr>
                        <a:buSzPts val="1100"/>
                        <a:buFont typeface="Arial"/>
                        <a:buNone/>
                      </a:pPr>
                      <a:r>
                        <a:rPr b="1" lang="en-US" sz="1200">
                          <a:solidFill>
                            <a:schemeClr val="lt1"/>
                          </a:solidFill>
                        </a:rPr>
                        <a:t>family homes</a:t>
                      </a:r>
                      <a:endParaRPr b="1" sz="1200" cap="none" strike="noStrike">
                        <a:solidFill>
                          <a:schemeClr val="lt1"/>
                        </a:solidFill>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Clr>
                          <a:srgbClr val="000000"/>
                        </a:buClr>
                        <a:buSzPts val="1100"/>
                        <a:buFont typeface="Arial"/>
                        <a:buNone/>
                      </a:pPr>
                      <a:r>
                        <a:rPr b="1" lang="en-US" sz="1200">
                          <a:solidFill>
                            <a:schemeClr val="dk1"/>
                          </a:solidFill>
                          <a:latin typeface="Roboto"/>
                          <a:ea typeface="Roboto"/>
                          <a:cs typeface="Roboto"/>
                          <a:sym typeface="Roboto"/>
                        </a:rPr>
                        <a:t>0.6472</a:t>
                      </a:r>
                      <a:endParaRPr b="1" sz="1200" u="none" cap="none" strike="noStrike">
                        <a:solidFill>
                          <a:schemeClr val="dk1"/>
                        </a:solidFill>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marR="0" rtl="0" algn="l">
                        <a:lnSpc>
                          <a:spcPct val="70000"/>
                        </a:lnSpc>
                        <a:spcBef>
                          <a:spcPts val="0"/>
                        </a:spcBef>
                        <a:spcAft>
                          <a:spcPts val="0"/>
                        </a:spcAft>
                        <a:buClr>
                          <a:schemeClr val="dk1"/>
                        </a:buClr>
                        <a:buSzPts val="1100"/>
                        <a:buFont typeface="Arial"/>
                        <a:buNone/>
                      </a:pPr>
                      <a:r>
                        <a:rPr b="1" lang="en-US" sz="1100">
                          <a:solidFill>
                            <a:schemeClr val="dk1"/>
                          </a:solidFill>
                        </a:rPr>
                        <a:t>0.00</a:t>
                      </a:r>
                      <a:endParaRPr b="1" sz="1100" u="none" cap="none" strike="noStrike">
                        <a:solidFill>
                          <a:schemeClr val="dk1"/>
                        </a:solidFill>
                      </a:endParaRPr>
                    </a:p>
                  </a:txBody>
                  <a:tcPr marT="91425" marB="91425" marR="91425" marL="91425" anchor="ctr">
                    <a:lnT cap="flat" cmpd="sng" w="9525">
                      <a:solidFill>
                        <a:srgbClr val="9E9E9E"/>
                      </a:solidFill>
                      <a:prstDash val="solid"/>
                      <a:round/>
                      <a:headEnd len="sm" w="sm" type="none"/>
                      <a:tailEnd len="sm" w="sm" type="none"/>
                    </a:lnT>
                  </a:tcPr>
                </a:tc>
              </a:tr>
              <a:tr h="420125">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2nd</a:t>
                      </a:r>
                      <a:endParaRPr b="1" sz="1200">
                        <a:solidFill>
                          <a:schemeClr val="lt1"/>
                        </a:solidFill>
                        <a:latin typeface="Roboto"/>
                        <a:ea typeface="Roboto"/>
                        <a:cs typeface="Roboto"/>
                        <a:sym typeface="Roboto"/>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Clr>
                          <a:srgbClr val="000000"/>
                        </a:buClr>
                        <a:buSzPts val="1200"/>
                        <a:buFont typeface="Arial"/>
                        <a:buNone/>
                      </a:pPr>
                      <a:r>
                        <a:rPr b="1" lang="en-US" sz="1200">
                          <a:solidFill>
                            <a:schemeClr val="lt1"/>
                          </a:solidFill>
                          <a:latin typeface="Roboto"/>
                          <a:ea typeface="Roboto"/>
                          <a:cs typeface="Roboto"/>
                          <a:sym typeface="Roboto"/>
                        </a:rPr>
                        <a:t>tract owner occupied units</a:t>
                      </a:r>
                      <a:endParaRPr b="1" sz="1200" u="none" cap="none" strike="noStrike">
                        <a:solidFill>
                          <a:schemeClr val="lt1"/>
                        </a:solidFill>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Clr>
                          <a:srgbClr val="000000"/>
                        </a:buClr>
                        <a:buSzPts val="1100"/>
                        <a:buFont typeface="Arial"/>
                        <a:buNone/>
                      </a:pPr>
                      <a:r>
                        <a:rPr b="1" lang="en-US" sz="1200">
                          <a:solidFill>
                            <a:schemeClr val="dk1"/>
                          </a:solidFill>
                          <a:latin typeface="Roboto"/>
                          <a:ea typeface="Roboto"/>
                          <a:cs typeface="Roboto"/>
                          <a:sym typeface="Roboto"/>
                        </a:rPr>
                        <a:t>-0.4768</a:t>
                      </a:r>
                      <a:endParaRPr b="1" sz="1200" u="none" cap="none" strike="noStrike">
                        <a:solidFill>
                          <a:schemeClr val="dk1"/>
                        </a:solidFill>
                      </a:endParaRPr>
                    </a:p>
                  </a:txBody>
                  <a:tcPr marT="91425" marB="91425" marR="91425" marL="91425" anchor="ctr"/>
                </a:tc>
                <a:tc>
                  <a:txBody>
                    <a:bodyPr/>
                    <a:lstStyle/>
                    <a:p>
                      <a:pPr indent="0" lvl="0" marL="0" rtl="0" algn="l">
                        <a:lnSpc>
                          <a:spcPct val="70000"/>
                        </a:lnSpc>
                        <a:spcBef>
                          <a:spcPts val="0"/>
                        </a:spcBef>
                        <a:spcAft>
                          <a:spcPts val="0"/>
                        </a:spcAft>
                        <a:buClr>
                          <a:schemeClr val="dk1"/>
                        </a:buClr>
                        <a:buSzPts val="1100"/>
                        <a:buFont typeface="Arial"/>
                        <a:buNone/>
                      </a:pPr>
                      <a:r>
                        <a:rPr b="1" lang="en-US" sz="1100">
                          <a:solidFill>
                            <a:schemeClr val="dk1"/>
                          </a:solidFill>
                        </a:rPr>
                        <a:t>0.00</a:t>
                      </a:r>
                      <a:endParaRPr b="1" sz="1100" u="none" cap="none" strike="noStrike">
                        <a:solidFill>
                          <a:schemeClr val="dk1"/>
                        </a:solidFill>
                      </a:endParaRPr>
                    </a:p>
                  </a:txBody>
                  <a:tcPr marT="91425" marB="91425" marR="91425" marL="91425" anchor="ctr"/>
                </a:tc>
              </a:tr>
              <a:tr h="349575">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3rd</a:t>
                      </a:r>
                      <a:endParaRPr b="1" sz="1200">
                        <a:solidFill>
                          <a:schemeClr val="lt1"/>
                        </a:solidFill>
                        <a:latin typeface="Roboto"/>
                        <a:ea typeface="Roboto"/>
                        <a:cs typeface="Roboto"/>
                        <a:sym typeface="Roboto"/>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tract population</a:t>
                      </a:r>
                      <a:endParaRPr b="1" sz="1200" u="none" cap="none" strike="noStrike">
                        <a:solidFill>
                          <a:schemeClr val="lt1"/>
                        </a:solidFill>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dk1"/>
                          </a:solidFill>
                          <a:latin typeface="Roboto"/>
                          <a:ea typeface="Roboto"/>
                          <a:cs typeface="Roboto"/>
                          <a:sym typeface="Roboto"/>
                        </a:rPr>
                        <a:t>0.3472</a:t>
                      </a:r>
                      <a:endParaRPr b="1" sz="1200" u="none" cap="none" strike="noStrike">
                        <a:solidFill>
                          <a:schemeClr val="dk1"/>
                        </a:solidFill>
                      </a:endParaRPr>
                    </a:p>
                  </a:txBody>
                  <a:tcPr marT="91425" marB="91425" marR="91425" marL="91425" anchor="ctr"/>
                </a:tc>
                <a:tc>
                  <a:txBody>
                    <a:bodyPr/>
                    <a:lstStyle/>
                    <a:p>
                      <a:pPr indent="0" lvl="0" marL="0" rtl="0" algn="l">
                        <a:lnSpc>
                          <a:spcPct val="70000"/>
                        </a:lnSpc>
                        <a:spcBef>
                          <a:spcPts val="0"/>
                        </a:spcBef>
                        <a:spcAft>
                          <a:spcPts val="0"/>
                        </a:spcAft>
                        <a:buNone/>
                      </a:pPr>
                      <a:r>
                        <a:rPr b="1" lang="en-US" sz="1100">
                          <a:solidFill>
                            <a:schemeClr val="dk1"/>
                          </a:solidFill>
                        </a:rPr>
                        <a:t>0.00</a:t>
                      </a:r>
                      <a:endParaRPr b="1" sz="1100" u="none" cap="none" strike="noStrike">
                        <a:solidFill>
                          <a:schemeClr val="dk1"/>
                        </a:solidFill>
                      </a:endParaRPr>
                    </a:p>
                  </a:txBody>
                  <a:tcPr marT="91425" marB="91425" marR="91425" marL="91425" anchor="ctr"/>
                </a:tc>
              </a:tr>
              <a:tr h="349575">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4th</a:t>
                      </a:r>
                      <a:endParaRPr b="1" sz="1200">
                        <a:solidFill>
                          <a:schemeClr val="lt1"/>
                        </a:solidFill>
                        <a:latin typeface="Roboto"/>
                        <a:ea typeface="Roboto"/>
                        <a:cs typeface="Roboto"/>
                        <a:sym typeface="Roboto"/>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loan amount</a:t>
                      </a:r>
                      <a:endParaRPr b="1" sz="1200" u="none" cap="none" strike="noStrike">
                        <a:solidFill>
                          <a:schemeClr val="lt1"/>
                        </a:solidFill>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dk1"/>
                          </a:solidFill>
                          <a:latin typeface="Roboto"/>
                          <a:ea typeface="Roboto"/>
                          <a:cs typeface="Roboto"/>
                          <a:sym typeface="Roboto"/>
                        </a:rPr>
                        <a:t>0.2057</a:t>
                      </a:r>
                      <a:endParaRPr b="1" sz="1200" u="none" cap="none" strike="noStrike">
                        <a:solidFill>
                          <a:schemeClr val="dk1"/>
                        </a:solidFill>
                      </a:endParaRPr>
                    </a:p>
                  </a:txBody>
                  <a:tcPr marT="91425" marB="91425" marR="91425" marL="91425" anchor="ctr"/>
                </a:tc>
                <a:tc>
                  <a:txBody>
                    <a:bodyPr/>
                    <a:lstStyle/>
                    <a:p>
                      <a:pPr indent="0" lvl="0" marL="0" rtl="0" algn="l">
                        <a:lnSpc>
                          <a:spcPct val="70000"/>
                        </a:lnSpc>
                        <a:spcBef>
                          <a:spcPts val="0"/>
                        </a:spcBef>
                        <a:spcAft>
                          <a:spcPts val="0"/>
                        </a:spcAft>
                        <a:buNone/>
                      </a:pPr>
                      <a:r>
                        <a:rPr b="1" lang="en-US" sz="1100">
                          <a:solidFill>
                            <a:schemeClr val="dk1"/>
                          </a:solidFill>
                        </a:rPr>
                        <a:t>0.00</a:t>
                      </a:r>
                      <a:endParaRPr b="1" sz="1100" u="none" cap="none" strike="noStrike">
                        <a:solidFill>
                          <a:schemeClr val="dk1"/>
                        </a:solidFill>
                      </a:endParaRPr>
                    </a:p>
                  </a:txBody>
                  <a:tcPr marT="91425" marB="91425" marR="91425" marL="91425" anchor="ctr"/>
                </a:tc>
              </a:tr>
              <a:tr h="349575">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5th</a:t>
                      </a:r>
                      <a:endParaRPr b="1" sz="1200">
                        <a:solidFill>
                          <a:schemeClr val="lt1"/>
                        </a:solidFill>
                        <a:latin typeface="Roboto"/>
                        <a:ea typeface="Roboto"/>
                        <a:cs typeface="Roboto"/>
                        <a:sym typeface="Roboto"/>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conventional</a:t>
                      </a:r>
                      <a:endParaRPr b="1" sz="1200" u="none" cap="none" strike="noStrike">
                        <a:solidFill>
                          <a:schemeClr val="lt1"/>
                        </a:solidFill>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dk1"/>
                          </a:solidFill>
                          <a:latin typeface="Roboto"/>
                          <a:ea typeface="Roboto"/>
                          <a:cs typeface="Roboto"/>
                          <a:sym typeface="Roboto"/>
                        </a:rPr>
                        <a:t>-0.1545</a:t>
                      </a:r>
                      <a:endParaRPr b="1" sz="1200" u="none" cap="none" strike="noStrike">
                        <a:solidFill>
                          <a:schemeClr val="dk1"/>
                        </a:solidFill>
                      </a:endParaRPr>
                    </a:p>
                  </a:txBody>
                  <a:tcPr marT="91425" marB="91425" marR="91425" marL="91425" anchor="ctr"/>
                </a:tc>
                <a:tc>
                  <a:txBody>
                    <a:bodyPr/>
                    <a:lstStyle/>
                    <a:p>
                      <a:pPr indent="0" lvl="0" marL="0" rtl="0" algn="l">
                        <a:lnSpc>
                          <a:spcPct val="70000"/>
                        </a:lnSpc>
                        <a:spcBef>
                          <a:spcPts val="0"/>
                        </a:spcBef>
                        <a:spcAft>
                          <a:spcPts val="0"/>
                        </a:spcAft>
                        <a:buNone/>
                      </a:pPr>
                      <a:r>
                        <a:rPr b="1" lang="en-US" sz="1100">
                          <a:solidFill>
                            <a:schemeClr val="dk1"/>
                          </a:solidFill>
                        </a:rPr>
                        <a:t>0.00</a:t>
                      </a:r>
                      <a:endParaRPr b="1" sz="1100" u="none" cap="none" strike="noStrike">
                        <a:solidFill>
                          <a:schemeClr val="dk1"/>
                        </a:solidFill>
                      </a:endParaRPr>
                    </a:p>
                  </a:txBody>
                  <a:tcPr marT="91425" marB="91425" marR="91425" marL="91425" anchor="ctr"/>
                </a:tc>
              </a:tr>
              <a:tr h="349575">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6th</a:t>
                      </a:r>
                      <a:endParaRPr b="1" sz="1200">
                        <a:solidFill>
                          <a:schemeClr val="lt1"/>
                        </a:solidFill>
                        <a:latin typeface="Roboto"/>
                        <a:ea typeface="Roboto"/>
                        <a:cs typeface="Roboto"/>
                        <a:sym typeface="Roboto"/>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cltv</a:t>
                      </a:r>
                      <a:endParaRPr b="1" sz="1200" u="none" cap="none" strike="noStrike">
                        <a:solidFill>
                          <a:schemeClr val="lt1"/>
                        </a:solidFill>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dk1"/>
                          </a:solidFill>
                          <a:latin typeface="Roboto"/>
                          <a:ea typeface="Roboto"/>
                          <a:cs typeface="Roboto"/>
                          <a:sym typeface="Roboto"/>
                        </a:rPr>
                        <a:t>-0.1277</a:t>
                      </a:r>
                      <a:endParaRPr b="1" sz="1200" u="none" cap="none" strike="noStrike">
                        <a:solidFill>
                          <a:schemeClr val="dk1"/>
                        </a:solidFill>
                      </a:endParaRPr>
                    </a:p>
                  </a:txBody>
                  <a:tcPr marT="91425" marB="91425" marR="91425" marL="91425" anchor="ctr"/>
                </a:tc>
                <a:tc>
                  <a:txBody>
                    <a:bodyPr/>
                    <a:lstStyle/>
                    <a:p>
                      <a:pPr indent="0" lvl="0" marL="0" rtl="0" algn="l">
                        <a:lnSpc>
                          <a:spcPct val="70000"/>
                        </a:lnSpc>
                        <a:spcBef>
                          <a:spcPts val="0"/>
                        </a:spcBef>
                        <a:spcAft>
                          <a:spcPts val="0"/>
                        </a:spcAft>
                        <a:buNone/>
                      </a:pPr>
                      <a:r>
                        <a:rPr b="1" lang="en-US" sz="1100">
                          <a:solidFill>
                            <a:schemeClr val="dk1"/>
                          </a:solidFill>
                        </a:rPr>
                        <a:t>0.00</a:t>
                      </a:r>
                      <a:endParaRPr b="1" sz="1100" u="none" cap="none" strike="noStrike">
                        <a:solidFill>
                          <a:schemeClr val="dk1"/>
                        </a:solidFill>
                      </a:endParaRPr>
                    </a:p>
                  </a:txBody>
                  <a:tcPr marT="91425" marB="91425" marR="91425" marL="91425" anchor="ctr"/>
                </a:tc>
              </a:tr>
              <a:tr h="349575">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7th</a:t>
                      </a:r>
                      <a:endParaRPr b="1" sz="1200">
                        <a:solidFill>
                          <a:schemeClr val="lt1"/>
                        </a:solidFill>
                        <a:latin typeface="Roboto"/>
                        <a:ea typeface="Roboto"/>
                        <a:cs typeface="Roboto"/>
                        <a:sym typeface="Roboto"/>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fha</a:t>
                      </a:r>
                      <a:endParaRPr b="1" sz="1200" u="none" cap="none" strike="noStrike">
                        <a:solidFill>
                          <a:schemeClr val="lt1"/>
                        </a:solidFill>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dk1"/>
                          </a:solidFill>
                          <a:latin typeface="Roboto"/>
                          <a:ea typeface="Roboto"/>
                          <a:cs typeface="Roboto"/>
                          <a:sym typeface="Roboto"/>
                        </a:rPr>
                        <a:t>-0.1089</a:t>
                      </a:r>
                      <a:endParaRPr b="1" sz="1200" u="none" cap="none" strike="noStrike">
                        <a:solidFill>
                          <a:schemeClr val="dk1"/>
                        </a:solidFill>
                      </a:endParaRPr>
                    </a:p>
                  </a:txBody>
                  <a:tcPr marT="91425" marB="91425" marR="91425" marL="91425" anchor="ctr"/>
                </a:tc>
                <a:tc>
                  <a:txBody>
                    <a:bodyPr/>
                    <a:lstStyle/>
                    <a:p>
                      <a:pPr indent="0" lvl="0" marL="0" rtl="0" algn="l">
                        <a:lnSpc>
                          <a:spcPct val="70000"/>
                        </a:lnSpc>
                        <a:spcBef>
                          <a:spcPts val="0"/>
                        </a:spcBef>
                        <a:spcAft>
                          <a:spcPts val="0"/>
                        </a:spcAft>
                        <a:buNone/>
                      </a:pPr>
                      <a:r>
                        <a:rPr b="1" lang="en-US" sz="1100">
                          <a:solidFill>
                            <a:schemeClr val="dk1"/>
                          </a:solidFill>
                        </a:rPr>
                        <a:t>0.00</a:t>
                      </a:r>
                      <a:endParaRPr b="1" sz="1100" u="none" cap="none" strike="noStrike">
                        <a:solidFill>
                          <a:schemeClr val="dk1"/>
                        </a:solidFill>
                      </a:endParaRPr>
                    </a:p>
                  </a:txBody>
                  <a:tcPr marT="91425" marB="91425" marR="91425" marL="91425" anchor="ctr"/>
                </a:tc>
              </a:tr>
              <a:tr h="349575">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8th</a:t>
                      </a:r>
                      <a:endParaRPr b="1" sz="1200">
                        <a:solidFill>
                          <a:schemeClr val="lt1"/>
                        </a:solidFill>
                        <a:latin typeface="Roboto"/>
                        <a:ea typeface="Roboto"/>
                        <a:cs typeface="Roboto"/>
                        <a:sym typeface="Roboto"/>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va</a:t>
                      </a:r>
                      <a:endParaRPr b="1" sz="1200" u="none" cap="none" strike="noStrike">
                        <a:solidFill>
                          <a:schemeClr val="lt1"/>
                        </a:solidFill>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dk1"/>
                          </a:solidFill>
                          <a:latin typeface="Roboto"/>
                          <a:ea typeface="Roboto"/>
                          <a:cs typeface="Roboto"/>
                          <a:sym typeface="Roboto"/>
                        </a:rPr>
                        <a:t>-0.1034</a:t>
                      </a:r>
                      <a:endParaRPr b="1" sz="1200" u="none" cap="none" strike="noStrike">
                        <a:solidFill>
                          <a:schemeClr val="dk1"/>
                        </a:solidFill>
                      </a:endParaRPr>
                    </a:p>
                  </a:txBody>
                  <a:tcPr marT="91425" marB="91425" marR="91425" marL="91425" anchor="ctr"/>
                </a:tc>
                <a:tc>
                  <a:txBody>
                    <a:bodyPr/>
                    <a:lstStyle/>
                    <a:p>
                      <a:pPr indent="0" lvl="0" marL="0" rtl="0" algn="l">
                        <a:lnSpc>
                          <a:spcPct val="70000"/>
                        </a:lnSpc>
                        <a:spcBef>
                          <a:spcPts val="0"/>
                        </a:spcBef>
                        <a:spcAft>
                          <a:spcPts val="0"/>
                        </a:spcAft>
                        <a:buNone/>
                      </a:pPr>
                      <a:r>
                        <a:rPr b="1" lang="en-US" sz="1100">
                          <a:solidFill>
                            <a:schemeClr val="dk1"/>
                          </a:solidFill>
                        </a:rPr>
                        <a:t>0.00</a:t>
                      </a:r>
                      <a:endParaRPr b="1" sz="1100" u="none" cap="none" strike="noStrike">
                        <a:solidFill>
                          <a:schemeClr val="dk1"/>
                        </a:solidFill>
                      </a:endParaRPr>
                    </a:p>
                  </a:txBody>
                  <a:tcPr marT="91425" marB="91425" marR="91425" marL="91425" anchor="ctr"/>
                </a:tc>
              </a:tr>
              <a:tr h="420125">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9th</a:t>
                      </a:r>
                      <a:endParaRPr b="1" sz="1200">
                        <a:solidFill>
                          <a:schemeClr val="lt1"/>
                        </a:solidFill>
                        <a:latin typeface="Roboto"/>
                        <a:ea typeface="Roboto"/>
                        <a:cs typeface="Roboto"/>
                        <a:sym typeface="Roboto"/>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ffiec msa md </a:t>
                      </a:r>
                      <a:endParaRPr b="1" sz="1200">
                        <a:solidFill>
                          <a:schemeClr val="lt1"/>
                        </a:solidFill>
                        <a:latin typeface="Roboto"/>
                        <a:ea typeface="Roboto"/>
                        <a:cs typeface="Roboto"/>
                        <a:sym typeface="Roboto"/>
                      </a:endParaRPr>
                    </a:p>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median family incom</a:t>
                      </a:r>
                      <a:endParaRPr b="1" sz="1200" u="none" cap="none" strike="noStrike">
                        <a:solidFill>
                          <a:schemeClr val="lt1"/>
                        </a:solidFill>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dk1"/>
                          </a:solidFill>
                          <a:latin typeface="Roboto"/>
                          <a:ea typeface="Roboto"/>
                          <a:cs typeface="Roboto"/>
                          <a:sym typeface="Roboto"/>
                        </a:rPr>
                        <a:t>0.1023</a:t>
                      </a:r>
                      <a:endParaRPr b="1" sz="1200" u="none" cap="none" strike="noStrike">
                        <a:solidFill>
                          <a:schemeClr val="dk1"/>
                        </a:solidFill>
                      </a:endParaRPr>
                    </a:p>
                  </a:txBody>
                  <a:tcPr marT="91425" marB="91425" marR="91425" marL="91425" anchor="ctr"/>
                </a:tc>
                <a:tc>
                  <a:txBody>
                    <a:bodyPr/>
                    <a:lstStyle/>
                    <a:p>
                      <a:pPr indent="0" lvl="0" marL="0" rtl="0" algn="l">
                        <a:lnSpc>
                          <a:spcPct val="70000"/>
                        </a:lnSpc>
                        <a:spcBef>
                          <a:spcPts val="0"/>
                        </a:spcBef>
                        <a:spcAft>
                          <a:spcPts val="0"/>
                        </a:spcAft>
                        <a:buNone/>
                      </a:pPr>
                      <a:r>
                        <a:rPr b="1" lang="en-US" sz="1100">
                          <a:solidFill>
                            <a:schemeClr val="dk1"/>
                          </a:solidFill>
                        </a:rPr>
                        <a:t>0.00</a:t>
                      </a:r>
                      <a:endParaRPr b="1" sz="1100" u="none" cap="none" strike="noStrike">
                        <a:solidFill>
                          <a:schemeClr val="dk1"/>
                        </a:solidFill>
                      </a:endParaRPr>
                    </a:p>
                  </a:txBody>
                  <a:tcPr marT="91425" marB="91425" marR="91425" marL="91425" anchor="ctr"/>
                </a:tc>
              </a:tr>
              <a:tr h="420125">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10th</a:t>
                      </a:r>
                      <a:endParaRPr b="1" sz="1200">
                        <a:solidFill>
                          <a:schemeClr val="lt1"/>
                        </a:solidFill>
                        <a:latin typeface="Roboto"/>
                        <a:ea typeface="Roboto"/>
                        <a:cs typeface="Roboto"/>
                        <a:sym typeface="Roboto"/>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tract median age of housing unit</a:t>
                      </a:r>
                      <a:endParaRPr b="1" sz="1200" u="none" cap="none" strike="noStrike">
                        <a:solidFill>
                          <a:schemeClr val="lt1"/>
                        </a:solidFill>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dk1"/>
                          </a:solidFill>
                          <a:latin typeface="Roboto"/>
                          <a:ea typeface="Roboto"/>
                          <a:cs typeface="Roboto"/>
                          <a:sym typeface="Roboto"/>
                        </a:rPr>
                        <a:t>-0.0613</a:t>
                      </a:r>
                      <a:endParaRPr b="1" sz="1200" u="none" cap="none" strike="noStrike">
                        <a:solidFill>
                          <a:schemeClr val="dk1"/>
                        </a:solidFill>
                      </a:endParaRPr>
                    </a:p>
                  </a:txBody>
                  <a:tcPr marT="91425" marB="91425" marR="91425" marL="91425" anchor="ctr"/>
                </a:tc>
                <a:tc>
                  <a:txBody>
                    <a:bodyPr/>
                    <a:lstStyle/>
                    <a:p>
                      <a:pPr indent="0" lvl="0" marL="0" rtl="0" algn="l">
                        <a:lnSpc>
                          <a:spcPct val="70000"/>
                        </a:lnSpc>
                        <a:spcBef>
                          <a:spcPts val="0"/>
                        </a:spcBef>
                        <a:spcAft>
                          <a:spcPts val="0"/>
                        </a:spcAft>
                        <a:buNone/>
                      </a:pPr>
                      <a:r>
                        <a:rPr b="1" lang="en-US" sz="1100">
                          <a:solidFill>
                            <a:schemeClr val="dk1"/>
                          </a:solidFill>
                        </a:rPr>
                        <a:t>0.00</a:t>
                      </a:r>
                      <a:endParaRPr b="1" sz="1100" u="none" cap="none" strike="noStrike">
                        <a:solidFill>
                          <a:schemeClr val="dk1"/>
                        </a:solidFill>
                      </a:endParaRPr>
                    </a:p>
                  </a:txBody>
                  <a:tcPr marT="91425" marB="91425" marR="91425" marL="91425" anchor="ctr"/>
                </a:tc>
              </a:tr>
              <a:tr h="420125">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11th</a:t>
                      </a:r>
                      <a:endParaRPr b="1" sz="1200">
                        <a:solidFill>
                          <a:schemeClr val="lt1"/>
                        </a:solidFill>
                        <a:latin typeface="Roboto"/>
                        <a:ea typeface="Roboto"/>
                        <a:cs typeface="Roboto"/>
                        <a:sym typeface="Roboto"/>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tract to msa income percentage</a:t>
                      </a:r>
                      <a:endParaRPr b="1" sz="1200" u="none" cap="none" strike="noStrike">
                        <a:solidFill>
                          <a:schemeClr val="lt1"/>
                        </a:solidFill>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dk1"/>
                          </a:solidFill>
                          <a:latin typeface="Roboto"/>
                          <a:ea typeface="Roboto"/>
                          <a:cs typeface="Roboto"/>
                          <a:sym typeface="Roboto"/>
                        </a:rPr>
                        <a:t>0.0594</a:t>
                      </a:r>
                      <a:endParaRPr b="1" sz="1200" u="none" cap="none" strike="noStrike">
                        <a:solidFill>
                          <a:schemeClr val="dk1"/>
                        </a:solidFill>
                      </a:endParaRPr>
                    </a:p>
                  </a:txBody>
                  <a:tcPr marT="91425" marB="91425" marR="91425" marL="91425" anchor="ctr"/>
                </a:tc>
                <a:tc>
                  <a:txBody>
                    <a:bodyPr/>
                    <a:lstStyle/>
                    <a:p>
                      <a:pPr indent="0" lvl="0" marL="0" rtl="0" algn="l">
                        <a:lnSpc>
                          <a:spcPct val="70000"/>
                        </a:lnSpc>
                        <a:spcBef>
                          <a:spcPts val="0"/>
                        </a:spcBef>
                        <a:spcAft>
                          <a:spcPts val="0"/>
                        </a:spcAft>
                        <a:buNone/>
                      </a:pPr>
                      <a:r>
                        <a:rPr b="1" lang="en-US" sz="1100">
                          <a:solidFill>
                            <a:schemeClr val="dk1"/>
                          </a:solidFill>
                        </a:rPr>
                        <a:t>0.00</a:t>
                      </a:r>
                      <a:endParaRPr b="1" sz="1100" u="none" cap="none" strike="noStrike">
                        <a:solidFill>
                          <a:schemeClr val="dk1"/>
                        </a:solidFill>
                      </a:endParaRPr>
                    </a:p>
                  </a:txBody>
                  <a:tcPr marT="91425" marB="91425" marR="91425" marL="91425" anchor="ctr"/>
                </a:tc>
              </a:tr>
              <a:tr h="349575">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12th</a:t>
                      </a:r>
                      <a:endParaRPr b="1" sz="1200">
                        <a:solidFill>
                          <a:schemeClr val="lt1"/>
                        </a:solidFill>
                        <a:latin typeface="Roboto"/>
                        <a:ea typeface="Roboto"/>
                        <a:cs typeface="Roboto"/>
                        <a:sym typeface="Roboto"/>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site</a:t>
                      </a:r>
                      <a:endParaRPr b="1" sz="1200" u="none" cap="none" strike="noStrike">
                        <a:solidFill>
                          <a:schemeClr val="lt1"/>
                        </a:solidFill>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dk1"/>
                          </a:solidFill>
                          <a:latin typeface="Roboto"/>
                          <a:ea typeface="Roboto"/>
                          <a:cs typeface="Roboto"/>
                          <a:sym typeface="Roboto"/>
                        </a:rPr>
                        <a:t>-0.0549</a:t>
                      </a:r>
                      <a:endParaRPr b="1" sz="1200" u="none" cap="none" strike="noStrike">
                        <a:solidFill>
                          <a:schemeClr val="dk1"/>
                        </a:solidFill>
                      </a:endParaRPr>
                    </a:p>
                  </a:txBody>
                  <a:tcPr marT="91425" marB="91425" marR="91425" marL="91425" anchor="ctr"/>
                </a:tc>
                <a:tc>
                  <a:txBody>
                    <a:bodyPr/>
                    <a:lstStyle/>
                    <a:p>
                      <a:pPr indent="0" lvl="0" marL="0" rtl="0" algn="l">
                        <a:lnSpc>
                          <a:spcPct val="70000"/>
                        </a:lnSpc>
                        <a:spcBef>
                          <a:spcPts val="0"/>
                        </a:spcBef>
                        <a:spcAft>
                          <a:spcPts val="0"/>
                        </a:spcAft>
                        <a:buNone/>
                      </a:pPr>
                      <a:r>
                        <a:rPr b="1" lang="en-US" sz="1100">
                          <a:solidFill>
                            <a:schemeClr val="dk1"/>
                          </a:solidFill>
                        </a:rPr>
                        <a:t>0.00</a:t>
                      </a:r>
                      <a:endParaRPr b="1" sz="1100" u="none" cap="none" strike="noStrike">
                        <a:solidFill>
                          <a:schemeClr val="dk1"/>
                        </a:solidFill>
                      </a:endParaRPr>
                    </a:p>
                  </a:txBody>
                  <a:tcPr marT="91425" marB="91425" marR="91425" marL="91425" anchor="ctr"/>
                </a:tc>
              </a:tr>
              <a:tr h="349575">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13th</a:t>
                      </a:r>
                      <a:endParaRPr b="1" sz="1200">
                        <a:solidFill>
                          <a:schemeClr val="lt1"/>
                        </a:solidFill>
                        <a:latin typeface="Roboto"/>
                        <a:ea typeface="Roboto"/>
                        <a:cs typeface="Roboto"/>
                        <a:sym typeface="Roboto"/>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total units</a:t>
                      </a:r>
                      <a:endParaRPr b="1" sz="1200" u="none" cap="none" strike="noStrike">
                        <a:solidFill>
                          <a:schemeClr val="lt1"/>
                        </a:solidFill>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dk1"/>
                          </a:solidFill>
                          <a:latin typeface="Roboto"/>
                          <a:ea typeface="Roboto"/>
                          <a:cs typeface="Roboto"/>
                          <a:sym typeface="Roboto"/>
                        </a:rPr>
                        <a:t>-0.0474</a:t>
                      </a:r>
                      <a:endParaRPr b="1" sz="1200" u="none" cap="none" strike="noStrike">
                        <a:solidFill>
                          <a:schemeClr val="dk1"/>
                        </a:solidFill>
                      </a:endParaRPr>
                    </a:p>
                  </a:txBody>
                  <a:tcPr marT="91425" marB="91425" marR="91425" marL="91425" anchor="ctr"/>
                </a:tc>
                <a:tc>
                  <a:txBody>
                    <a:bodyPr/>
                    <a:lstStyle/>
                    <a:p>
                      <a:pPr indent="0" lvl="0" marL="0" rtl="0" algn="l">
                        <a:lnSpc>
                          <a:spcPct val="70000"/>
                        </a:lnSpc>
                        <a:spcBef>
                          <a:spcPts val="0"/>
                        </a:spcBef>
                        <a:spcAft>
                          <a:spcPts val="0"/>
                        </a:spcAft>
                        <a:buNone/>
                      </a:pPr>
                      <a:r>
                        <a:rPr b="1" lang="en-US" sz="1100">
                          <a:solidFill>
                            <a:schemeClr val="dk1"/>
                          </a:solidFill>
                        </a:rPr>
                        <a:t>0.00</a:t>
                      </a:r>
                      <a:endParaRPr b="1" sz="1100" u="none" cap="none" strike="noStrike">
                        <a:solidFill>
                          <a:schemeClr val="dk1"/>
                        </a:solidFill>
                      </a:endParaRPr>
                    </a:p>
                  </a:txBody>
                  <a:tcPr marT="91425" marB="91425" marR="91425" marL="91425" anchor="ctr"/>
                </a:tc>
              </a:tr>
              <a:tr h="349575">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a:t>
                      </a:r>
                      <a:endParaRPr b="1" sz="1200">
                        <a:solidFill>
                          <a:schemeClr val="lt1"/>
                        </a:solidFill>
                        <a:latin typeface="Roboto"/>
                        <a:ea typeface="Roboto"/>
                        <a:cs typeface="Roboto"/>
                        <a:sym typeface="Roboto"/>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a:t>
                      </a:r>
                      <a:endParaRPr b="1" sz="1200">
                        <a:solidFill>
                          <a:schemeClr val="lt1"/>
                        </a:solidFill>
                        <a:latin typeface="Roboto"/>
                        <a:ea typeface="Roboto"/>
                        <a:cs typeface="Roboto"/>
                        <a:sym typeface="Roboto"/>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dk1"/>
                          </a:solidFill>
                          <a:latin typeface="Roboto"/>
                          <a:ea typeface="Roboto"/>
                          <a:cs typeface="Roboto"/>
                          <a:sym typeface="Roboto"/>
                        </a:rPr>
                        <a:t>…</a:t>
                      </a:r>
                      <a:endParaRPr b="1" sz="1200">
                        <a:solidFill>
                          <a:schemeClr val="dk1"/>
                        </a:solidFill>
                        <a:latin typeface="Roboto"/>
                        <a:ea typeface="Roboto"/>
                        <a:cs typeface="Roboto"/>
                        <a:sym typeface="Roboto"/>
                      </a:endParaRPr>
                    </a:p>
                  </a:txBody>
                  <a:tcPr marT="91425" marB="91425" marR="91425" marL="91425" anchor="ctr"/>
                </a:tc>
                <a:tc>
                  <a:txBody>
                    <a:bodyPr/>
                    <a:lstStyle/>
                    <a:p>
                      <a:pPr indent="0" lvl="0" marL="0" rtl="0" algn="l">
                        <a:lnSpc>
                          <a:spcPct val="70000"/>
                        </a:lnSpc>
                        <a:spcBef>
                          <a:spcPts val="0"/>
                        </a:spcBef>
                        <a:spcAft>
                          <a:spcPts val="0"/>
                        </a:spcAft>
                        <a:buNone/>
                      </a:pPr>
                      <a:r>
                        <a:rPr b="1" lang="en-US" sz="1100">
                          <a:solidFill>
                            <a:schemeClr val="dk1"/>
                          </a:solidFill>
                        </a:rPr>
                        <a:t>…</a:t>
                      </a:r>
                      <a:endParaRPr b="1" sz="1100">
                        <a:solidFill>
                          <a:schemeClr val="dk1"/>
                        </a:solidFill>
                      </a:endParaRPr>
                    </a:p>
                  </a:txBody>
                  <a:tcPr marT="91425" marB="91425" marR="91425" marL="91425" anchor="ctr"/>
                </a:tc>
              </a:tr>
            </a:tbl>
          </a:graphicData>
        </a:graphic>
      </p:graphicFrame>
      <p:graphicFrame>
        <p:nvGraphicFramePr>
          <p:cNvPr id="2035" name="Google Shape;2035;g21a26d0088d_1_289"/>
          <p:cNvGraphicFramePr/>
          <p:nvPr/>
        </p:nvGraphicFramePr>
        <p:xfrm>
          <a:off x="5441738" y="712563"/>
          <a:ext cx="3000000" cy="3000000"/>
        </p:xfrm>
        <a:graphic>
          <a:graphicData uri="http://schemas.openxmlformats.org/drawingml/2006/table">
            <a:tbl>
              <a:tblPr>
                <a:noFill/>
                <a:tableStyleId>{BE699092-9A77-4C85-9C48-A77FD11CDAB5}</a:tableStyleId>
              </a:tblPr>
              <a:tblGrid>
                <a:gridCol w="1699975"/>
                <a:gridCol w="1021250"/>
                <a:gridCol w="749300"/>
              </a:tblGrid>
              <a:tr h="396200">
                <a:tc>
                  <a:txBody>
                    <a:bodyPr/>
                    <a:lstStyle/>
                    <a:p>
                      <a:pPr indent="0" lvl="0" marL="0" marR="0" rtl="0" algn="l">
                        <a:lnSpc>
                          <a:spcPct val="60000"/>
                        </a:lnSpc>
                        <a:spcBef>
                          <a:spcPts val="0"/>
                        </a:spcBef>
                        <a:spcAft>
                          <a:spcPts val="0"/>
                        </a:spcAft>
                        <a:buClr>
                          <a:srgbClr val="000000"/>
                        </a:buClr>
                        <a:buSzPts val="1400"/>
                        <a:buFont typeface="Arial"/>
                        <a:buNone/>
                      </a:pPr>
                      <a:r>
                        <a:rPr b="1" lang="en-US"/>
                        <a:t>Top 10 Variables</a:t>
                      </a:r>
                      <a:endParaRPr b="1"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marR="0" rtl="0" algn="l">
                        <a:lnSpc>
                          <a:spcPct val="70000"/>
                        </a:lnSpc>
                        <a:spcBef>
                          <a:spcPts val="0"/>
                        </a:spcBef>
                        <a:spcAft>
                          <a:spcPts val="0"/>
                        </a:spcAft>
                        <a:buClr>
                          <a:srgbClr val="000000"/>
                        </a:buClr>
                        <a:buSzPts val="1200"/>
                        <a:buFont typeface="Arial"/>
                        <a:buNone/>
                      </a:pPr>
                      <a:r>
                        <a:rPr b="1" lang="en-US" sz="1200">
                          <a:solidFill>
                            <a:schemeClr val="lt1"/>
                          </a:solidFill>
                        </a:rPr>
                        <a:t>Coefficient</a:t>
                      </a:r>
                      <a:endParaRPr b="1" sz="1200" u="none" cap="none" strike="noStrike">
                        <a:solidFill>
                          <a:schemeClr val="lt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6FC0"/>
                    </a:solidFill>
                  </a:tcPr>
                </a:tc>
                <a:tc>
                  <a:txBody>
                    <a:bodyPr/>
                    <a:lstStyle/>
                    <a:p>
                      <a:pPr indent="0" lvl="0" marL="0" marR="0" rtl="0" algn="l">
                        <a:lnSpc>
                          <a:spcPct val="70000"/>
                        </a:lnSpc>
                        <a:spcBef>
                          <a:spcPts val="0"/>
                        </a:spcBef>
                        <a:spcAft>
                          <a:spcPts val="0"/>
                        </a:spcAft>
                        <a:buClr>
                          <a:srgbClr val="000000"/>
                        </a:buClr>
                        <a:buSzPts val="1200"/>
                        <a:buFont typeface="Arial"/>
                        <a:buNone/>
                      </a:pPr>
                      <a:r>
                        <a:rPr b="1" lang="en-US" sz="1200" u="none" cap="none" strike="noStrike">
                          <a:solidFill>
                            <a:schemeClr val="lt1"/>
                          </a:solidFill>
                        </a:rPr>
                        <a:t>P</a:t>
                      </a:r>
                      <a:r>
                        <a:rPr b="1" lang="en-US" sz="1200">
                          <a:solidFill>
                            <a:schemeClr val="lt1"/>
                          </a:solidFill>
                        </a:rPr>
                        <a:t>-value</a:t>
                      </a:r>
                      <a:endParaRPr b="1" sz="1200" u="none" cap="none" strike="noStrike">
                        <a:solidFill>
                          <a:schemeClr val="lt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6FC0"/>
                    </a:solidFill>
                  </a:tcPr>
                </a:tc>
              </a:tr>
              <a:tr h="381000">
                <a:tc>
                  <a:txBody>
                    <a:bodyPr/>
                    <a:lstStyle/>
                    <a:p>
                      <a:pPr indent="0" lvl="0" marL="0" rtl="0" algn="l">
                        <a:lnSpc>
                          <a:spcPct val="70000"/>
                        </a:lnSpc>
                        <a:spcBef>
                          <a:spcPts val="0"/>
                        </a:spcBef>
                        <a:spcAft>
                          <a:spcPts val="0"/>
                        </a:spcAft>
                        <a:buClr>
                          <a:schemeClr val="dk1"/>
                        </a:buClr>
                        <a:buSzPts val="1100"/>
                        <a:buFont typeface="Arial"/>
                        <a:buNone/>
                      </a:pPr>
                      <a:r>
                        <a:rPr b="1" lang="en-US" sz="1200">
                          <a:solidFill>
                            <a:schemeClr val="lt1"/>
                          </a:solidFill>
                        </a:rPr>
                        <a:t>tract one to four </a:t>
                      </a:r>
                      <a:endParaRPr b="1" sz="1200">
                        <a:solidFill>
                          <a:schemeClr val="lt1"/>
                        </a:solidFill>
                      </a:endParaRPr>
                    </a:p>
                    <a:p>
                      <a:pPr indent="0" lvl="0" marL="0" rtl="0" algn="l">
                        <a:lnSpc>
                          <a:spcPct val="70000"/>
                        </a:lnSpc>
                        <a:spcBef>
                          <a:spcPts val="0"/>
                        </a:spcBef>
                        <a:spcAft>
                          <a:spcPts val="0"/>
                        </a:spcAft>
                        <a:buClr>
                          <a:schemeClr val="dk1"/>
                        </a:buClr>
                        <a:buSzPts val="1100"/>
                        <a:buFont typeface="Arial"/>
                        <a:buNone/>
                      </a:pPr>
                      <a:r>
                        <a:rPr b="1" lang="en-US" sz="1200">
                          <a:solidFill>
                            <a:schemeClr val="lt1"/>
                          </a:solidFill>
                        </a:rPr>
                        <a:t>family homes</a:t>
                      </a:r>
                      <a:endParaRPr b="1" sz="1200" cap="none" strike="noStrike">
                        <a:solidFill>
                          <a:schemeClr val="lt1"/>
                        </a:solidFill>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Clr>
                          <a:srgbClr val="000000"/>
                        </a:buClr>
                        <a:buSzPts val="1100"/>
                        <a:buFont typeface="Arial"/>
                        <a:buNone/>
                      </a:pPr>
                      <a:r>
                        <a:rPr b="1" lang="en-US" sz="1200">
                          <a:solidFill>
                            <a:schemeClr val="dk1"/>
                          </a:solidFill>
                          <a:latin typeface="Roboto"/>
                          <a:ea typeface="Roboto"/>
                          <a:cs typeface="Roboto"/>
                          <a:sym typeface="Roboto"/>
                        </a:rPr>
                        <a:t>0.6033</a:t>
                      </a:r>
                      <a:endParaRPr b="1" sz="1200" u="none" cap="none" strike="noStrike">
                        <a:solidFill>
                          <a:schemeClr val="dk1"/>
                        </a:solidFill>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marR="0" rtl="0" algn="l">
                        <a:lnSpc>
                          <a:spcPct val="70000"/>
                        </a:lnSpc>
                        <a:spcBef>
                          <a:spcPts val="0"/>
                        </a:spcBef>
                        <a:spcAft>
                          <a:spcPts val="0"/>
                        </a:spcAft>
                        <a:buClr>
                          <a:schemeClr val="dk1"/>
                        </a:buClr>
                        <a:buSzPts val="1100"/>
                        <a:buFont typeface="Arial"/>
                        <a:buNone/>
                      </a:pPr>
                      <a:r>
                        <a:rPr b="1" lang="en-US" sz="1100">
                          <a:solidFill>
                            <a:schemeClr val="dk1"/>
                          </a:solidFill>
                        </a:rPr>
                        <a:t>0.00</a:t>
                      </a:r>
                      <a:endParaRPr b="1" sz="1100" u="none" cap="none" strike="noStrike">
                        <a:solidFill>
                          <a:schemeClr val="dk1"/>
                        </a:solidFill>
                      </a:endParaRPr>
                    </a:p>
                  </a:txBody>
                  <a:tcPr marT="91425" marB="91425" marR="91425" marL="91425" anchor="ctr">
                    <a:lnT cap="flat" cmpd="sng" w="9525">
                      <a:solidFill>
                        <a:srgbClr val="9E9E9E"/>
                      </a:solidFill>
                      <a:prstDash val="solid"/>
                      <a:round/>
                      <a:headEnd len="sm" w="sm" type="none"/>
                      <a:tailEnd len="sm" w="sm" type="none"/>
                    </a:lnT>
                  </a:tcPr>
                </a:tc>
              </a:tr>
              <a:tr h="381000">
                <a:tc>
                  <a:txBody>
                    <a:bodyPr/>
                    <a:lstStyle/>
                    <a:p>
                      <a:pPr indent="0" lvl="0" marL="0" marR="0" rtl="0" algn="l">
                        <a:lnSpc>
                          <a:spcPct val="70000"/>
                        </a:lnSpc>
                        <a:spcBef>
                          <a:spcPts val="0"/>
                        </a:spcBef>
                        <a:spcAft>
                          <a:spcPts val="0"/>
                        </a:spcAft>
                        <a:buClr>
                          <a:srgbClr val="000000"/>
                        </a:buClr>
                        <a:buSzPts val="1200"/>
                        <a:buFont typeface="Arial"/>
                        <a:buNone/>
                      </a:pPr>
                      <a:r>
                        <a:rPr b="1" lang="en-US" sz="1200">
                          <a:solidFill>
                            <a:schemeClr val="lt1"/>
                          </a:solidFill>
                          <a:latin typeface="Roboto"/>
                          <a:ea typeface="Roboto"/>
                          <a:cs typeface="Roboto"/>
                          <a:sym typeface="Roboto"/>
                        </a:rPr>
                        <a:t>tract owner occupied units</a:t>
                      </a:r>
                      <a:endParaRPr b="1" sz="1200" u="none" cap="none" strike="noStrike">
                        <a:solidFill>
                          <a:schemeClr val="lt1"/>
                        </a:solidFill>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Clr>
                          <a:srgbClr val="000000"/>
                        </a:buClr>
                        <a:buSzPts val="1100"/>
                        <a:buFont typeface="Arial"/>
                        <a:buNone/>
                      </a:pPr>
                      <a:r>
                        <a:rPr b="1" lang="en-US" sz="1200">
                          <a:solidFill>
                            <a:schemeClr val="dk1"/>
                          </a:solidFill>
                          <a:latin typeface="Roboto"/>
                          <a:ea typeface="Roboto"/>
                          <a:cs typeface="Roboto"/>
                          <a:sym typeface="Roboto"/>
                        </a:rPr>
                        <a:t>-0.4299</a:t>
                      </a:r>
                      <a:endParaRPr b="1" sz="1200" u="none" cap="none" strike="noStrike">
                        <a:solidFill>
                          <a:schemeClr val="dk1"/>
                        </a:solidFill>
                      </a:endParaRPr>
                    </a:p>
                  </a:txBody>
                  <a:tcPr marT="91425" marB="91425" marR="91425" marL="91425" anchor="ctr"/>
                </a:tc>
                <a:tc>
                  <a:txBody>
                    <a:bodyPr/>
                    <a:lstStyle/>
                    <a:p>
                      <a:pPr indent="0" lvl="0" marL="0" rtl="0" algn="l">
                        <a:lnSpc>
                          <a:spcPct val="70000"/>
                        </a:lnSpc>
                        <a:spcBef>
                          <a:spcPts val="0"/>
                        </a:spcBef>
                        <a:spcAft>
                          <a:spcPts val="0"/>
                        </a:spcAft>
                        <a:buClr>
                          <a:schemeClr val="dk1"/>
                        </a:buClr>
                        <a:buSzPts val="1100"/>
                        <a:buFont typeface="Arial"/>
                        <a:buNone/>
                      </a:pPr>
                      <a:r>
                        <a:rPr b="1" lang="en-US" sz="1100">
                          <a:solidFill>
                            <a:schemeClr val="dk1"/>
                          </a:solidFill>
                        </a:rPr>
                        <a:t>0.00</a:t>
                      </a:r>
                      <a:endParaRPr b="1" sz="1100" u="none" cap="none" strike="noStrike">
                        <a:solidFill>
                          <a:schemeClr val="dk1"/>
                        </a:solidFill>
                      </a:endParaRPr>
                    </a:p>
                  </a:txBody>
                  <a:tcPr marT="91425" marB="91425" marR="91425" marL="91425" anchor="ctr"/>
                </a:tc>
              </a:tr>
              <a:tr h="381000">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tract population</a:t>
                      </a:r>
                      <a:endParaRPr b="1" sz="1200" u="none" cap="none" strike="noStrike">
                        <a:solidFill>
                          <a:schemeClr val="lt1"/>
                        </a:solidFill>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dk1"/>
                          </a:solidFill>
                          <a:latin typeface="Roboto"/>
                          <a:ea typeface="Roboto"/>
                          <a:cs typeface="Roboto"/>
                          <a:sym typeface="Roboto"/>
                        </a:rPr>
                        <a:t>0.3437</a:t>
                      </a:r>
                      <a:endParaRPr b="1" sz="1200" u="none" cap="none" strike="noStrike">
                        <a:solidFill>
                          <a:schemeClr val="dk1"/>
                        </a:solidFill>
                      </a:endParaRPr>
                    </a:p>
                  </a:txBody>
                  <a:tcPr marT="91425" marB="91425" marR="91425" marL="91425" anchor="ctr"/>
                </a:tc>
                <a:tc>
                  <a:txBody>
                    <a:bodyPr/>
                    <a:lstStyle/>
                    <a:p>
                      <a:pPr indent="0" lvl="0" marL="0" rtl="0" algn="l">
                        <a:lnSpc>
                          <a:spcPct val="70000"/>
                        </a:lnSpc>
                        <a:spcBef>
                          <a:spcPts val="0"/>
                        </a:spcBef>
                        <a:spcAft>
                          <a:spcPts val="0"/>
                        </a:spcAft>
                        <a:buNone/>
                      </a:pPr>
                      <a:r>
                        <a:rPr b="1" lang="en-US" sz="1100">
                          <a:solidFill>
                            <a:schemeClr val="dk1"/>
                          </a:solidFill>
                        </a:rPr>
                        <a:t>0.00</a:t>
                      </a:r>
                      <a:endParaRPr b="1" sz="1100" u="none" cap="none" strike="noStrike">
                        <a:solidFill>
                          <a:schemeClr val="dk1"/>
                        </a:solidFill>
                      </a:endParaRPr>
                    </a:p>
                  </a:txBody>
                  <a:tcPr marT="91425" marB="91425" marR="91425" marL="91425" anchor="ctr"/>
                </a:tc>
              </a:tr>
              <a:tr h="381000">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loan amount</a:t>
                      </a:r>
                      <a:endParaRPr b="1" sz="1200" u="none" cap="none" strike="noStrike">
                        <a:solidFill>
                          <a:schemeClr val="lt1"/>
                        </a:solidFill>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dk1"/>
                          </a:solidFill>
                          <a:latin typeface="Roboto"/>
                          <a:ea typeface="Roboto"/>
                          <a:cs typeface="Roboto"/>
                          <a:sym typeface="Roboto"/>
                        </a:rPr>
                        <a:t>0.2214</a:t>
                      </a:r>
                      <a:endParaRPr b="1" sz="1200" u="none" cap="none" strike="noStrike">
                        <a:solidFill>
                          <a:schemeClr val="dk1"/>
                        </a:solidFill>
                      </a:endParaRPr>
                    </a:p>
                  </a:txBody>
                  <a:tcPr marT="91425" marB="91425" marR="91425" marL="91425" anchor="ctr"/>
                </a:tc>
                <a:tc>
                  <a:txBody>
                    <a:bodyPr/>
                    <a:lstStyle/>
                    <a:p>
                      <a:pPr indent="0" lvl="0" marL="0" rtl="0" algn="l">
                        <a:lnSpc>
                          <a:spcPct val="70000"/>
                        </a:lnSpc>
                        <a:spcBef>
                          <a:spcPts val="0"/>
                        </a:spcBef>
                        <a:spcAft>
                          <a:spcPts val="0"/>
                        </a:spcAft>
                        <a:buNone/>
                      </a:pPr>
                      <a:r>
                        <a:rPr b="1" lang="en-US" sz="1100">
                          <a:solidFill>
                            <a:schemeClr val="dk1"/>
                          </a:solidFill>
                        </a:rPr>
                        <a:t>0.00</a:t>
                      </a:r>
                      <a:endParaRPr b="1" sz="1100" u="none" cap="none" strike="noStrike">
                        <a:solidFill>
                          <a:schemeClr val="dk1"/>
                        </a:solidFill>
                      </a:endParaRPr>
                    </a:p>
                  </a:txBody>
                  <a:tcPr marT="91425" marB="91425" marR="91425" marL="91425" anchor="ctr"/>
                </a:tc>
              </a:tr>
              <a:tr h="381000">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conventional</a:t>
                      </a:r>
                      <a:endParaRPr b="1" sz="1200" u="none" cap="none" strike="noStrike">
                        <a:solidFill>
                          <a:schemeClr val="lt1"/>
                        </a:solidFill>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dk1"/>
                          </a:solidFill>
                          <a:latin typeface="Roboto"/>
                          <a:ea typeface="Roboto"/>
                          <a:cs typeface="Roboto"/>
                          <a:sym typeface="Roboto"/>
                        </a:rPr>
                        <a:t>-0.1592</a:t>
                      </a:r>
                      <a:endParaRPr b="1" sz="1200" u="none" cap="none" strike="noStrike">
                        <a:solidFill>
                          <a:schemeClr val="dk1"/>
                        </a:solidFill>
                      </a:endParaRPr>
                    </a:p>
                  </a:txBody>
                  <a:tcPr marT="91425" marB="91425" marR="91425" marL="91425" anchor="ctr"/>
                </a:tc>
                <a:tc>
                  <a:txBody>
                    <a:bodyPr/>
                    <a:lstStyle/>
                    <a:p>
                      <a:pPr indent="0" lvl="0" marL="0" rtl="0" algn="l">
                        <a:lnSpc>
                          <a:spcPct val="70000"/>
                        </a:lnSpc>
                        <a:spcBef>
                          <a:spcPts val="0"/>
                        </a:spcBef>
                        <a:spcAft>
                          <a:spcPts val="0"/>
                        </a:spcAft>
                        <a:buNone/>
                      </a:pPr>
                      <a:r>
                        <a:rPr b="1" lang="en-US" sz="1100">
                          <a:solidFill>
                            <a:schemeClr val="dk1"/>
                          </a:solidFill>
                        </a:rPr>
                        <a:t>0.00</a:t>
                      </a:r>
                      <a:endParaRPr b="1" sz="1100" u="none" cap="none" strike="noStrike">
                        <a:solidFill>
                          <a:schemeClr val="dk1"/>
                        </a:solidFill>
                      </a:endParaRPr>
                    </a:p>
                  </a:txBody>
                  <a:tcPr marT="91425" marB="91425" marR="91425" marL="91425" anchor="ctr"/>
                </a:tc>
              </a:tr>
              <a:tr h="381000">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cltv</a:t>
                      </a:r>
                      <a:endParaRPr b="1" sz="1200" u="none" cap="none" strike="noStrike">
                        <a:solidFill>
                          <a:schemeClr val="lt1"/>
                        </a:solidFill>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dk1"/>
                          </a:solidFill>
                          <a:latin typeface="Roboto"/>
                          <a:ea typeface="Roboto"/>
                          <a:cs typeface="Roboto"/>
                          <a:sym typeface="Roboto"/>
                        </a:rPr>
                        <a:t>-0.1220</a:t>
                      </a:r>
                      <a:endParaRPr b="1" sz="1200" u="none" cap="none" strike="noStrike">
                        <a:solidFill>
                          <a:schemeClr val="dk1"/>
                        </a:solidFill>
                      </a:endParaRPr>
                    </a:p>
                  </a:txBody>
                  <a:tcPr marT="91425" marB="91425" marR="91425" marL="91425" anchor="ctr"/>
                </a:tc>
                <a:tc>
                  <a:txBody>
                    <a:bodyPr/>
                    <a:lstStyle/>
                    <a:p>
                      <a:pPr indent="0" lvl="0" marL="0" rtl="0" algn="l">
                        <a:lnSpc>
                          <a:spcPct val="70000"/>
                        </a:lnSpc>
                        <a:spcBef>
                          <a:spcPts val="0"/>
                        </a:spcBef>
                        <a:spcAft>
                          <a:spcPts val="0"/>
                        </a:spcAft>
                        <a:buNone/>
                      </a:pPr>
                      <a:r>
                        <a:rPr b="1" lang="en-US" sz="1100">
                          <a:solidFill>
                            <a:schemeClr val="dk1"/>
                          </a:solidFill>
                        </a:rPr>
                        <a:t>0.00</a:t>
                      </a:r>
                      <a:endParaRPr b="1" sz="1100" u="none" cap="none" strike="noStrike">
                        <a:solidFill>
                          <a:schemeClr val="dk1"/>
                        </a:solidFill>
                      </a:endParaRPr>
                    </a:p>
                  </a:txBody>
                  <a:tcPr marT="91425" marB="91425" marR="91425" marL="91425" anchor="ctr"/>
                </a:tc>
              </a:tr>
              <a:tr h="381000">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fha</a:t>
                      </a:r>
                      <a:endParaRPr b="1" sz="1200" u="none" cap="none" strike="noStrike">
                        <a:solidFill>
                          <a:schemeClr val="lt1"/>
                        </a:solidFill>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dk1"/>
                          </a:solidFill>
                          <a:latin typeface="Roboto"/>
                          <a:ea typeface="Roboto"/>
                          <a:cs typeface="Roboto"/>
                          <a:sym typeface="Roboto"/>
                        </a:rPr>
                        <a:t>-0.1165</a:t>
                      </a:r>
                      <a:endParaRPr b="1" sz="1200" u="none" cap="none" strike="noStrike">
                        <a:solidFill>
                          <a:schemeClr val="dk1"/>
                        </a:solidFill>
                      </a:endParaRPr>
                    </a:p>
                  </a:txBody>
                  <a:tcPr marT="91425" marB="91425" marR="91425" marL="91425" anchor="ctr"/>
                </a:tc>
                <a:tc>
                  <a:txBody>
                    <a:bodyPr/>
                    <a:lstStyle/>
                    <a:p>
                      <a:pPr indent="0" lvl="0" marL="0" rtl="0" algn="l">
                        <a:lnSpc>
                          <a:spcPct val="70000"/>
                        </a:lnSpc>
                        <a:spcBef>
                          <a:spcPts val="0"/>
                        </a:spcBef>
                        <a:spcAft>
                          <a:spcPts val="0"/>
                        </a:spcAft>
                        <a:buNone/>
                      </a:pPr>
                      <a:r>
                        <a:rPr b="1" lang="en-US" sz="1100">
                          <a:solidFill>
                            <a:schemeClr val="dk1"/>
                          </a:solidFill>
                        </a:rPr>
                        <a:t>0.00</a:t>
                      </a:r>
                      <a:endParaRPr b="1" sz="1100" u="none" cap="none" strike="noStrike">
                        <a:solidFill>
                          <a:schemeClr val="dk1"/>
                        </a:solidFill>
                      </a:endParaRPr>
                    </a:p>
                  </a:txBody>
                  <a:tcPr marT="91425" marB="91425" marR="91425" marL="91425" anchor="ctr"/>
                </a:tc>
              </a:tr>
              <a:tr h="381000">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va</a:t>
                      </a:r>
                      <a:endParaRPr b="1" sz="1200" u="none" cap="none" strike="noStrike">
                        <a:solidFill>
                          <a:schemeClr val="lt1"/>
                        </a:solidFill>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dk1"/>
                          </a:solidFill>
                          <a:latin typeface="Roboto"/>
                          <a:ea typeface="Roboto"/>
                          <a:cs typeface="Roboto"/>
                          <a:sym typeface="Roboto"/>
                        </a:rPr>
                        <a:t>-0.1091</a:t>
                      </a:r>
                      <a:endParaRPr b="1" sz="1200" u="none" cap="none" strike="noStrike">
                        <a:solidFill>
                          <a:schemeClr val="dk1"/>
                        </a:solidFill>
                      </a:endParaRPr>
                    </a:p>
                  </a:txBody>
                  <a:tcPr marT="91425" marB="91425" marR="91425" marL="91425" anchor="ctr"/>
                </a:tc>
                <a:tc>
                  <a:txBody>
                    <a:bodyPr/>
                    <a:lstStyle/>
                    <a:p>
                      <a:pPr indent="0" lvl="0" marL="0" rtl="0" algn="l">
                        <a:lnSpc>
                          <a:spcPct val="70000"/>
                        </a:lnSpc>
                        <a:spcBef>
                          <a:spcPts val="0"/>
                        </a:spcBef>
                        <a:spcAft>
                          <a:spcPts val="0"/>
                        </a:spcAft>
                        <a:buNone/>
                      </a:pPr>
                      <a:r>
                        <a:rPr b="1" lang="en-US" sz="1100">
                          <a:solidFill>
                            <a:schemeClr val="dk1"/>
                          </a:solidFill>
                        </a:rPr>
                        <a:t>0.00</a:t>
                      </a:r>
                      <a:endParaRPr b="1" sz="1100" u="none" cap="none" strike="noStrike">
                        <a:solidFill>
                          <a:schemeClr val="dk1"/>
                        </a:solidFill>
                      </a:endParaRPr>
                    </a:p>
                  </a:txBody>
                  <a:tcPr marT="91425" marB="91425" marR="91425" marL="91425" anchor="ctr"/>
                </a:tc>
              </a:tr>
              <a:tr h="381000">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ffiec msa md </a:t>
                      </a:r>
                      <a:endParaRPr b="1" sz="1200">
                        <a:solidFill>
                          <a:schemeClr val="lt1"/>
                        </a:solidFill>
                        <a:latin typeface="Roboto"/>
                        <a:ea typeface="Roboto"/>
                        <a:cs typeface="Roboto"/>
                        <a:sym typeface="Roboto"/>
                      </a:endParaRPr>
                    </a:p>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median family incom</a:t>
                      </a:r>
                      <a:endParaRPr b="1" sz="1200" u="none" cap="none" strike="noStrike">
                        <a:solidFill>
                          <a:schemeClr val="lt1"/>
                        </a:solidFill>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dk1"/>
                          </a:solidFill>
                          <a:latin typeface="Roboto"/>
                          <a:ea typeface="Roboto"/>
                          <a:cs typeface="Roboto"/>
                          <a:sym typeface="Roboto"/>
                        </a:rPr>
                        <a:t>0.0915</a:t>
                      </a:r>
                      <a:endParaRPr b="1" sz="1200" u="none" cap="none" strike="noStrike">
                        <a:solidFill>
                          <a:schemeClr val="dk1"/>
                        </a:solidFill>
                      </a:endParaRPr>
                    </a:p>
                  </a:txBody>
                  <a:tcPr marT="91425" marB="91425" marR="91425" marL="91425" anchor="ctr"/>
                </a:tc>
                <a:tc>
                  <a:txBody>
                    <a:bodyPr/>
                    <a:lstStyle/>
                    <a:p>
                      <a:pPr indent="0" lvl="0" marL="0" rtl="0" algn="l">
                        <a:lnSpc>
                          <a:spcPct val="70000"/>
                        </a:lnSpc>
                        <a:spcBef>
                          <a:spcPts val="0"/>
                        </a:spcBef>
                        <a:spcAft>
                          <a:spcPts val="0"/>
                        </a:spcAft>
                        <a:buNone/>
                      </a:pPr>
                      <a:r>
                        <a:rPr b="1" lang="en-US" sz="1100">
                          <a:solidFill>
                            <a:schemeClr val="dk1"/>
                          </a:solidFill>
                        </a:rPr>
                        <a:t>0.00</a:t>
                      </a:r>
                      <a:endParaRPr b="1" sz="1100" u="none" cap="none" strike="noStrike">
                        <a:solidFill>
                          <a:schemeClr val="dk1"/>
                        </a:solidFill>
                      </a:endParaRPr>
                    </a:p>
                  </a:txBody>
                  <a:tcPr marT="91425" marB="91425" marR="91425" marL="91425" anchor="ctr"/>
                </a:tc>
              </a:tr>
              <a:tr h="381000">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tract median age of housing unit</a:t>
                      </a:r>
                      <a:endParaRPr b="1" sz="1200" u="none" cap="none" strike="noStrike">
                        <a:solidFill>
                          <a:schemeClr val="lt1"/>
                        </a:solidFill>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dk1"/>
                          </a:solidFill>
                          <a:latin typeface="Roboto"/>
                          <a:ea typeface="Roboto"/>
                          <a:cs typeface="Roboto"/>
                          <a:sym typeface="Roboto"/>
                        </a:rPr>
                        <a:t>-0.0789</a:t>
                      </a:r>
                      <a:endParaRPr b="1" sz="1200" u="none" cap="none" strike="noStrike">
                        <a:solidFill>
                          <a:schemeClr val="dk1"/>
                        </a:solidFill>
                      </a:endParaRPr>
                    </a:p>
                  </a:txBody>
                  <a:tcPr marT="91425" marB="91425" marR="91425" marL="91425" anchor="ctr"/>
                </a:tc>
                <a:tc>
                  <a:txBody>
                    <a:bodyPr/>
                    <a:lstStyle/>
                    <a:p>
                      <a:pPr indent="0" lvl="0" marL="0" rtl="0" algn="l">
                        <a:lnSpc>
                          <a:spcPct val="70000"/>
                        </a:lnSpc>
                        <a:spcBef>
                          <a:spcPts val="0"/>
                        </a:spcBef>
                        <a:spcAft>
                          <a:spcPts val="0"/>
                        </a:spcAft>
                        <a:buNone/>
                      </a:pPr>
                      <a:r>
                        <a:rPr b="1" lang="en-US" sz="1100">
                          <a:solidFill>
                            <a:schemeClr val="dk1"/>
                          </a:solidFill>
                        </a:rPr>
                        <a:t>0.00</a:t>
                      </a:r>
                      <a:endParaRPr b="1" sz="1100" u="none" cap="none" strike="noStrike">
                        <a:solidFill>
                          <a:schemeClr val="dk1"/>
                        </a:solidFill>
                      </a:endParaRPr>
                    </a:p>
                  </a:txBody>
                  <a:tcPr marT="91425" marB="91425" marR="91425" marL="91425" anchor="ctr"/>
                </a:tc>
              </a:tr>
            </a:tbl>
          </a:graphicData>
        </a:graphic>
      </p:graphicFrame>
      <p:sp>
        <p:nvSpPr>
          <p:cNvPr id="2036" name="Google Shape;2036;g21a26d0088d_1_289"/>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sp>
        <p:nvSpPr>
          <p:cNvPr id="2037" name="Google Shape;2037;g21a26d0088d_1_289"/>
          <p:cNvSpPr txBox="1"/>
          <p:nvPr>
            <p:ph idx="12" type="sldNum"/>
          </p:nvPr>
        </p:nvSpPr>
        <p:spPr>
          <a:xfrm>
            <a:off x="8009501" y="6482075"/>
            <a:ext cx="9213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b="0">
              <a:solidFill>
                <a:srgbClr val="A1A0A0"/>
              </a:solidFill>
              <a:latin typeface="Lucida Sans"/>
              <a:ea typeface="Lucida Sans"/>
              <a:cs typeface="Lucida Sans"/>
              <a:sym typeface="Lucida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041" name="Shape 2041"/>
        <p:cNvGrpSpPr/>
        <p:nvPr/>
      </p:nvGrpSpPr>
      <p:grpSpPr>
        <a:xfrm>
          <a:off x="0" y="0"/>
          <a:ext cx="0" cy="0"/>
          <a:chOff x="0" y="0"/>
          <a:chExt cx="0" cy="0"/>
        </a:xfrm>
      </p:grpSpPr>
      <p:sp>
        <p:nvSpPr>
          <p:cNvPr id="2042" name="Google Shape;2042;g21a26d0088d_1_297"/>
          <p:cNvSpPr txBox="1"/>
          <p:nvPr>
            <p:ph type="title"/>
          </p:nvPr>
        </p:nvSpPr>
        <p:spPr>
          <a:xfrm>
            <a:off x="1143007" y="6100"/>
            <a:ext cx="7436700" cy="629700"/>
          </a:xfrm>
          <a:prstGeom prst="rect">
            <a:avLst/>
          </a:prstGeom>
          <a:noFill/>
          <a:ln>
            <a:noFill/>
          </a:ln>
        </p:spPr>
        <p:txBody>
          <a:bodyPr anchorCtr="0" anchor="t" bIns="0" lIns="0" spcFirstLastPara="1" rIns="0" wrap="square" tIns="318675">
            <a:spAutoFit/>
          </a:bodyPr>
          <a:lstStyle/>
          <a:p>
            <a:pPr indent="0" lvl="0" marL="0" rtl="0" algn="l">
              <a:lnSpc>
                <a:spcPct val="100000"/>
              </a:lnSpc>
              <a:spcBef>
                <a:spcPts val="0"/>
              </a:spcBef>
              <a:spcAft>
                <a:spcPts val="0"/>
              </a:spcAft>
              <a:buSzPts val="1400"/>
              <a:buNone/>
            </a:pPr>
            <a:r>
              <a:rPr b="1" lang="en-US"/>
              <a:t>Logistics </a:t>
            </a:r>
            <a:r>
              <a:rPr b="1" lang="en-US" u="sng"/>
              <a:t>ER</a:t>
            </a:r>
            <a:r>
              <a:rPr b="1" lang="en-US"/>
              <a:t> Low</a:t>
            </a:r>
            <a:endParaRPr b="1"/>
          </a:p>
        </p:txBody>
      </p:sp>
      <p:sp>
        <p:nvSpPr>
          <p:cNvPr id="2043" name="Google Shape;2043;g21a26d0088d_1_297"/>
          <p:cNvSpPr/>
          <p:nvPr/>
        </p:nvSpPr>
        <p:spPr>
          <a:xfrm>
            <a:off x="1143000" y="712575"/>
            <a:ext cx="7674609" cy="0"/>
          </a:xfrm>
          <a:custGeom>
            <a:rect b="b" l="l" r="r" t="t"/>
            <a:pathLst>
              <a:path extrusionOk="0" h="120000" w="7674609">
                <a:moveTo>
                  <a:pt x="0" y="0"/>
                </a:moveTo>
                <a:lnTo>
                  <a:pt x="7674483" y="0"/>
                </a:lnTo>
              </a:path>
            </a:pathLst>
          </a:custGeom>
          <a:noFill/>
          <a:ln cap="flat" cmpd="sng" w="12700">
            <a:solidFill>
              <a:srgbClr val="87BC45"/>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aphicFrame>
        <p:nvGraphicFramePr>
          <p:cNvPr id="2044" name="Google Shape;2044;g21a26d0088d_1_297"/>
          <p:cNvGraphicFramePr/>
          <p:nvPr/>
        </p:nvGraphicFramePr>
        <p:xfrm>
          <a:off x="1142988" y="712563"/>
          <a:ext cx="3000000" cy="3000000"/>
        </p:xfrm>
        <a:graphic>
          <a:graphicData uri="http://schemas.openxmlformats.org/drawingml/2006/table">
            <a:tbl>
              <a:tblPr>
                <a:noFill/>
                <a:tableStyleId>{BE699092-9A77-4C85-9C48-A77FD11CDAB5}</a:tableStyleId>
              </a:tblPr>
              <a:tblGrid>
                <a:gridCol w="604050"/>
                <a:gridCol w="1712475"/>
                <a:gridCol w="1028750"/>
                <a:gridCol w="780600"/>
              </a:tblGrid>
              <a:tr h="391750">
                <a:tc>
                  <a:txBody>
                    <a:bodyPr/>
                    <a:lstStyle/>
                    <a:p>
                      <a:pPr indent="0" lvl="0" marL="0" marR="0" rtl="0" algn="l">
                        <a:lnSpc>
                          <a:spcPct val="70000"/>
                        </a:lnSpc>
                        <a:spcBef>
                          <a:spcPts val="0"/>
                        </a:spcBef>
                        <a:spcAft>
                          <a:spcPts val="0"/>
                        </a:spcAft>
                        <a:buNone/>
                      </a:pPr>
                      <a:r>
                        <a:t/>
                      </a:r>
                      <a:endParaRPr/>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marR="0" rtl="0" algn="l">
                        <a:lnSpc>
                          <a:spcPct val="60000"/>
                        </a:lnSpc>
                        <a:spcBef>
                          <a:spcPts val="0"/>
                        </a:spcBef>
                        <a:spcAft>
                          <a:spcPts val="0"/>
                        </a:spcAft>
                        <a:buClr>
                          <a:srgbClr val="000000"/>
                        </a:buClr>
                        <a:buSzPts val="1400"/>
                        <a:buFont typeface="Arial"/>
                        <a:buNone/>
                      </a:pPr>
                      <a:r>
                        <a:rPr b="1" lang="en-US"/>
                        <a:t>All Variables</a:t>
                      </a:r>
                      <a:endParaRPr b="1"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marR="0" rtl="0" algn="l">
                        <a:lnSpc>
                          <a:spcPct val="70000"/>
                        </a:lnSpc>
                        <a:spcBef>
                          <a:spcPts val="0"/>
                        </a:spcBef>
                        <a:spcAft>
                          <a:spcPts val="0"/>
                        </a:spcAft>
                        <a:buClr>
                          <a:srgbClr val="000000"/>
                        </a:buClr>
                        <a:buSzPts val="1200"/>
                        <a:buFont typeface="Arial"/>
                        <a:buNone/>
                      </a:pPr>
                      <a:r>
                        <a:rPr b="1" lang="en-US" sz="1200">
                          <a:solidFill>
                            <a:schemeClr val="lt1"/>
                          </a:solidFill>
                        </a:rPr>
                        <a:t>Coefficient</a:t>
                      </a:r>
                      <a:endParaRPr b="1" sz="1200" u="none" cap="none" strike="noStrike">
                        <a:solidFill>
                          <a:schemeClr val="lt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6FC0"/>
                    </a:solidFill>
                  </a:tcPr>
                </a:tc>
                <a:tc>
                  <a:txBody>
                    <a:bodyPr/>
                    <a:lstStyle/>
                    <a:p>
                      <a:pPr indent="0" lvl="0" marL="0" marR="0" rtl="0" algn="l">
                        <a:lnSpc>
                          <a:spcPct val="70000"/>
                        </a:lnSpc>
                        <a:spcBef>
                          <a:spcPts val="0"/>
                        </a:spcBef>
                        <a:spcAft>
                          <a:spcPts val="0"/>
                        </a:spcAft>
                        <a:buClr>
                          <a:srgbClr val="000000"/>
                        </a:buClr>
                        <a:buSzPts val="1200"/>
                        <a:buFont typeface="Arial"/>
                        <a:buNone/>
                      </a:pPr>
                      <a:r>
                        <a:rPr b="1" lang="en-US" sz="1200" u="none" cap="none" strike="noStrike">
                          <a:solidFill>
                            <a:schemeClr val="lt1"/>
                          </a:solidFill>
                        </a:rPr>
                        <a:t>P</a:t>
                      </a:r>
                      <a:r>
                        <a:rPr b="1" lang="en-US" sz="1200">
                          <a:solidFill>
                            <a:schemeClr val="lt1"/>
                          </a:solidFill>
                        </a:rPr>
                        <a:t>-value</a:t>
                      </a:r>
                      <a:endParaRPr b="1" sz="1200" u="none" cap="none" strike="noStrike">
                        <a:solidFill>
                          <a:schemeClr val="lt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6FC0"/>
                    </a:solidFill>
                  </a:tcPr>
                </a:tc>
              </a:tr>
              <a:tr h="433925">
                <a:tc>
                  <a:txBody>
                    <a:bodyPr/>
                    <a:lstStyle/>
                    <a:p>
                      <a:pPr indent="0" lvl="0" marL="0" rtl="0" algn="l">
                        <a:lnSpc>
                          <a:spcPct val="70000"/>
                        </a:lnSpc>
                        <a:spcBef>
                          <a:spcPts val="0"/>
                        </a:spcBef>
                        <a:spcAft>
                          <a:spcPts val="0"/>
                        </a:spcAft>
                        <a:buNone/>
                      </a:pPr>
                      <a:r>
                        <a:rPr b="1" lang="en-US" sz="1200">
                          <a:solidFill>
                            <a:schemeClr val="lt1"/>
                          </a:solidFill>
                        </a:rPr>
                        <a:t>1st</a:t>
                      </a:r>
                      <a:endParaRPr b="1" sz="1200">
                        <a:solidFill>
                          <a:schemeClr val="lt1"/>
                        </a:solidFill>
                      </a:endParaRPr>
                    </a:p>
                  </a:txBody>
                  <a:tcPr marT="91425" marB="91425" marR="91425" marL="91425" anchor="ctr">
                    <a:solidFill>
                      <a:srgbClr val="006FC0"/>
                    </a:solidFill>
                  </a:tcPr>
                </a:tc>
                <a:tc>
                  <a:txBody>
                    <a:bodyPr/>
                    <a:lstStyle/>
                    <a:p>
                      <a:pPr indent="0" lvl="0" marL="0" rtl="0" algn="l">
                        <a:lnSpc>
                          <a:spcPct val="70000"/>
                        </a:lnSpc>
                        <a:spcBef>
                          <a:spcPts val="0"/>
                        </a:spcBef>
                        <a:spcAft>
                          <a:spcPts val="0"/>
                        </a:spcAft>
                        <a:buClr>
                          <a:schemeClr val="dk1"/>
                        </a:buClr>
                        <a:buSzPts val="1100"/>
                        <a:buFont typeface="Arial"/>
                        <a:buNone/>
                      </a:pPr>
                      <a:r>
                        <a:rPr b="1" lang="en-US" sz="1200">
                          <a:solidFill>
                            <a:schemeClr val="lt1"/>
                          </a:solidFill>
                        </a:rPr>
                        <a:t>tract one to four </a:t>
                      </a:r>
                      <a:endParaRPr b="1" sz="1200">
                        <a:solidFill>
                          <a:schemeClr val="lt1"/>
                        </a:solidFill>
                      </a:endParaRPr>
                    </a:p>
                    <a:p>
                      <a:pPr indent="0" lvl="0" marL="0" rtl="0" algn="l">
                        <a:lnSpc>
                          <a:spcPct val="70000"/>
                        </a:lnSpc>
                        <a:spcBef>
                          <a:spcPts val="0"/>
                        </a:spcBef>
                        <a:spcAft>
                          <a:spcPts val="0"/>
                        </a:spcAft>
                        <a:buClr>
                          <a:schemeClr val="dk1"/>
                        </a:buClr>
                        <a:buSzPts val="1100"/>
                        <a:buFont typeface="Arial"/>
                        <a:buNone/>
                      </a:pPr>
                      <a:r>
                        <a:rPr b="1" lang="en-US" sz="1200">
                          <a:solidFill>
                            <a:schemeClr val="lt1"/>
                          </a:solidFill>
                        </a:rPr>
                        <a:t>family homes</a:t>
                      </a:r>
                      <a:endParaRPr b="1" sz="1200" cap="none" strike="noStrike">
                        <a:solidFill>
                          <a:schemeClr val="lt1"/>
                        </a:solidFill>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Clr>
                          <a:srgbClr val="000000"/>
                        </a:buClr>
                        <a:buSzPts val="1100"/>
                        <a:buFont typeface="Arial"/>
                        <a:buNone/>
                      </a:pPr>
                      <a:r>
                        <a:rPr b="1" lang="en-US" sz="1200">
                          <a:solidFill>
                            <a:schemeClr val="dk1"/>
                          </a:solidFill>
                          <a:latin typeface="Roboto"/>
                          <a:ea typeface="Roboto"/>
                          <a:cs typeface="Roboto"/>
                          <a:sym typeface="Roboto"/>
                        </a:rPr>
                        <a:t>-0.7328</a:t>
                      </a:r>
                      <a:endParaRPr b="1" sz="1200" u="none" cap="none" strike="noStrike">
                        <a:solidFill>
                          <a:schemeClr val="dk1"/>
                        </a:solidFill>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marR="0" rtl="0" algn="l">
                        <a:lnSpc>
                          <a:spcPct val="70000"/>
                        </a:lnSpc>
                        <a:spcBef>
                          <a:spcPts val="0"/>
                        </a:spcBef>
                        <a:spcAft>
                          <a:spcPts val="0"/>
                        </a:spcAft>
                        <a:buClr>
                          <a:schemeClr val="dk1"/>
                        </a:buClr>
                        <a:buSzPts val="1100"/>
                        <a:buFont typeface="Arial"/>
                        <a:buNone/>
                      </a:pPr>
                      <a:r>
                        <a:rPr b="1" lang="en-US" sz="1100">
                          <a:solidFill>
                            <a:schemeClr val="dk1"/>
                          </a:solidFill>
                        </a:rPr>
                        <a:t>0.00</a:t>
                      </a:r>
                      <a:endParaRPr b="1" sz="1100" u="none" cap="none" strike="noStrike">
                        <a:solidFill>
                          <a:schemeClr val="dk1"/>
                        </a:solidFill>
                      </a:endParaRPr>
                    </a:p>
                  </a:txBody>
                  <a:tcPr marT="91425" marB="91425" marR="91425" marL="91425" anchor="ctr">
                    <a:lnT cap="flat" cmpd="sng" w="9525">
                      <a:solidFill>
                        <a:srgbClr val="9E9E9E"/>
                      </a:solidFill>
                      <a:prstDash val="solid"/>
                      <a:round/>
                      <a:headEnd len="sm" w="sm" type="none"/>
                      <a:tailEnd len="sm" w="sm" type="none"/>
                    </a:lnT>
                  </a:tcPr>
                </a:tc>
              </a:tr>
              <a:tr h="347200">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2nd</a:t>
                      </a:r>
                      <a:endParaRPr b="1" sz="1200">
                        <a:solidFill>
                          <a:schemeClr val="lt1"/>
                        </a:solidFill>
                        <a:latin typeface="Roboto"/>
                        <a:ea typeface="Roboto"/>
                        <a:cs typeface="Roboto"/>
                        <a:sym typeface="Roboto"/>
                      </a:endParaRPr>
                    </a:p>
                  </a:txBody>
                  <a:tcPr marT="91425" marB="91425" marR="91425" marL="91425" anchor="ctr">
                    <a:solidFill>
                      <a:srgbClr val="006FC0"/>
                    </a:solidFill>
                  </a:tcPr>
                </a:tc>
                <a:tc>
                  <a:txBody>
                    <a:bodyPr/>
                    <a:lstStyle/>
                    <a:p>
                      <a:pPr indent="0" lvl="0" marL="0" rtl="0" algn="l">
                        <a:lnSpc>
                          <a:spcPct val="70000"/>
                        </a:lnSpc>
                        <a:spcBef>
                          <a:spcPts val="0"/>
                        </a:spcBef>
                        <a:spcAft>
                          <a:spcPts val="0"/>
                        </a:spcAft>
                        <a:buClr>
                          <a:schemeClr val="dk1"/>
                        </a:buClr>
                        <a:buSzPts val="1100"/>
                        <a:buFont typeface="Arial"/>
                        <a:buNone/>
                      </a:pPr>
                      <a:r>
                        <a:rPr b="1" lang="en-US" sz="1200">
                          <a:solidFill>
                            <a:schemeClr val="lt1"/>
                          </a:solidFill>
                          <a:latin typeface="Roboto"/>
                          <a:ea typeface="Roboto"/>
                          <a:cs typeface="Roboto"/>
                          <a:sym typeface="Roboto"/>
                        </a:rPr>
                        <a:t>tract population </a:t>
                      </a:r>
                      <a:endParaRPr b="1" sz="1200" u="none" cap="none" strike="noStrike">
                        <a:solidFill>
                          <a:schemeClr val="lt1"/>
                        </a:solidFill>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Clr>
                          <a:srgbClr val="000000"/>
                        </a:buClr>
                        <a:buSzPts val="1100"/>
                        <a:buFont typeface="Arial"/>
                        <a:buNone/>
                      </a:pPr>
                      <a:r>
                        <a:rPr b="1" lang="en-US" sz="1200">
                          <a:solidFill>
                            <a:schemeClr val="dk1"/>
                          </a:solidFill>
                          <a:latin typeface="Roboto"/>
                          <a:ea typeface="Roboto"/>
                          <a:cs typeface="Roboto"/>
                          <a:sym typeface="Roboto"/>
                        </a:rPr>
                        <a:t>-0.6241</a:t>
                      </a:r>
                      <a:endParaRPr b="1" sz="1200" u="none" cap="none" strike="noStrike">
                        <a:solidFill>
                          <a:schemeClr val="dk1"/>
                        </a:solidFill>
                      </a:endParaRPr>
                    </a:p>
                  </a:txBody>
                  <a:tcPr marT="91425" marB="91425" marR="91425" marL="91425" anchor="ctr"/>
                </a:tc>
                <a:tc>
                  <a:txBody>
                    <a:bodyPr/>
                    <a:lstStyle/>
                    <a:p>
                      <a:pPr indent="0" lvl="0" marL="0" rtl="0" algn="l">
                        <a:lnSpc>
                          <a:spcPct val="70000"/>
                        </a:lnSpc>
                        <a:spcBef>
                          <a:spcPts val="0"/>
                        </a:spcBef>
                        <a:spcAft>
                          <a:spcPts val="0"/>
                        </a:spcAft>
                        <a:buClr>
                          <a:schemeClr val="dk1"/>
                        </a:buClr>
                        <a:buSzPts val="1100"/>
                        <a:buFont typeface="Arial"/>
                        <a:buNone/>
                      </a:pPr>
                      <a:r>
                        <a:rPr b="1" lang="en-US" sz="1100">
                          <a:solidFill>
                            <a:schemeClr val="dk1"/>
                          </a:solidFill>
                        </a:rPr>
                        <a:t>0.00</a:t>
                      </a:r>
                      <a:endParaRPr b="1" sz="1100" u="none" cap="none" strike="noStrike">
                        <a:solidFill>
                          <a:schemeClr val="dk1"/>
                        </a:solidFill>
                      </a:endParaRPr>
                    </a:p>
                  </a:txBody>
                  <a:tcPr marT="91425" marB="91425" marR="91425" marL="91425" anchor="ctr"/>
                </a:tc>
              </a:tr>
              <a:tr h="433925">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3rd</a:t>
                      </a:r>
                      <a:endParaRPr b="1" sz="1200">
                        <a:solidFill>
                          <a:schemeClr val="lt1"/>
                        </a:solidFill>
                        <a:latin typeface="Roboto"/>
                        <a:ea typeface="Roboto"/>
                        <a:cs typeface="Roboto"/>
                        <a:sym typeface="Roboto"/>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tract owner occupied units</a:t>
                      </a:r>
                      <a:endParaRPr b="1" sz="1200" u="none" cap="none" strike="noStrike">
                        <a:solidFill>
                          <a:schemeClr val="lt1"/>
                        </a:solidFill>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dk1"/>
                          </a:solidFill>
                          <a:latin typeface="Roboto"/>
                          <a:ea typeface="Roboto"/>
                          <a:cs typeface="Roboto"/>
                          <a:sym typeface="Roboto"/>
                        </a:rPr>
                        <a:t>0.5593</a:t>
                      </a:r>
                      <a:endParaRPr b="1" sz="1200" u="none" cap="none" strike="noStrike">
                        <a:solidFill>
                          <a:schemeClr val="dk1"/>
                        </a:solidFill>
                      </a:endParaRPr>
                    </a:p>
                  </a:txBody>
                  <a:tcPr marT="91425" marB="91425" marR="91425" marL="91425" anchor="ctr"/>
                </a:tc>
                <a:tc>
                  <a:txBody>
                    <a:bodyPr/>
                    <a:lstStyle/>
                    <a:p>
                      <a:pPr indent="0" lvl="0" marL="0" rtl="0" algn="l">
                        <a:lnSpc>
                          <a:spcPct val="70000"/>
                        </a:lnSpc>
                        <a:spcBef>
                          <a:spcPts val="0"/>
                        </a:spcBef>
                        <a:spcAft>
                          <a:spcPts val="0"/>
                        </a:spcAft>
                        <a:buNone/>
                      </a:pPr>
                      <a:r>
                        <a:rPr b="1" lang="en-US" sz="1100">
                          <a:solidFill>
                            <a:schemeClr val="dk1"/>
                          </a:solidFill>
                        </a:rPr>
                        <a:t>0.00</a:t>
                      </a:r>
                      <a:endParaRPr b="1" sz="1100" u="none" cap="none" strike="noStrike">
                        <a:solidFill>
                          <a:schemeClr val="dk1"/>
                        </a:solidFill>
                      </a:endParaRPr>
                    </a:p>
                  </a:txBody>
                  <a:tcPr marT="91425" marB="91425" marR="91425" marL="91425" anchor="ctr"/>
                </a:tc>
              </a:tr>
              <a:tr h="347200">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4th</a:t>
                      </a:r>
                      <a:endParaRPr b="1" sz="1200">
                        <a:solidFill>
                          <a:schemeClr val="lt1"/>
                        </a:solidFill>
                        <a:latin typeface="Roboto"/>
                        <a:ea typeface="Roboto"/>
                        <a:cs typeface="Roboto"/>
                        <a:sym typeface="Roboto"/>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loan amount</a:t>
                      </a:r>
                      <a:endParaRPr b="1" sz="1200" u="none" cap="none" strike="noStrike">
                        <a:solidFill>
                          <a:schemeClr val="lt1"/>
                        </a:solidFill>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dk1"/>
                          </a:solidFill>
                          <a:latin typeface="Roboto"/>
                          <a:ea typeface="Roboto"/>
                          <a:cs typeface="Roboto"/>
                          <a:sym typeface="Roboto"/>
                        </a:rPr>
                        <a:t>-0.4348</a:t>
                      </a:r>
                      <a:endParaRPr b="1" sz="1200" u="none" cap="none" strike="noStrike">
                        <a:solidFill>
                          <a:schemeClr val="dk1"/>
                        </a:solidFill>
                      </a:endParaRPr>
                    </a:p>
                  </a:txBody>
                  <a:tcPr marT="91425" marB="91425" marR="91425" marL="91425" anchor="ctr"/>
                </a:tc>
                <a:tc>
                  <a:txBody>
                    <a:bodyPr/>
                    <a:lstStyle/>
                    <a:p>
                      <a:pPr indent="0" lvl="0" marL="0" rtl="0" algn="l">
                        <a:lnSpc>
                          <a:spcPct val="70000"/>
                        </a:lnSpc>
                        <a:spcBef>
                          <a:spcPts val="0"/>
                        </a:spcBef>
                        <a:spcAft>
                          <a:spcPts val="0"/>
                        </a:spcAft>
                        <a:buNone/>
                      </a:pPr>
                      <a:r>
                        <a:rPr b="1" lang="en-US" sz="1100">
                          <a:solidFill>
                            <a:schemeClr val="dk1"/>
                          </a:solidFill>
                        </a:rPr>
                        <a:t>0.00</a:t>
                      </a:r>
                      <a:endParaRPr b="1" sz="1100" u="none" cap="none" strike="noStrike">
                        <a:solidFill>
                          <a:schemeClr val="dk1"/>
                        </a:solidFill>
                      </a:endParaRPr>
                    </a:p>
                  </a:txBody>
                  <a:tcPr marT="91425" marB="91425" marR="91425" marL="91425" anchor="ctr"/>
                </a:tc>
              </a:tr>
              <a:tr h="347200">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5th</a:t>
                      </a:r>
                      <a:endParaRPr b="1" sz="1200">
                        <a:solidFill>
                          <a:schemeClr val="lt1"/>
                        </a:solidFill>
                        <a:latin typeface="Roboto"/>
                        <a:ea typeface="Roboto"/>
                        <a:cs typeface="Roboto"/>
                        <a:sym typeface="Roboto"/>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conventional</a:t>
                      </a:r>
                      <a:endParaRPr b="1" sz="1200" u="none" cap="none" strike="noStrike">
                        <a:solidFill>
                          <a:schemeClr val="lt1"/>
                        </a:solidFill>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dk1"/>
                          </a:solidFill>
                          <a:latin typeface="Roboto"/>
                          <a:ea typeface="Roboto"/>
                          <a:cs typeface="Roboto"/>
                          <a:sym typeface="Roboto"/>
                        </a:rPr>
                        <a:t>0.3537</a:t>
                      </a:r>
                      <a:endParaRPr b="1" sz="1200" u="none" cap="none" strike="noStrike">
                        <a:solidFill>
                          <a:schemeClr val="dk1"/>
                        </a:solidFill>
                      </a:endParaRPr>
                    </a:p>
                  </a:txBody>
                  <a:tcPr marT="91425" marB="91425" marR="91425" marL="91425" anchor="ctr"/>
                </a:tc>
                <a:tc>
                  <a:txBody>
                    <a:bodyPr/>
                    <a:lstStyle/>
                    <a:p>
                      <a:pPr indent="0" lvl="0" marL="0" rtl="0" algn="l">
                        <a:lnSpc>
                          <a:spcPct val="70000"/>
                        </a:lnSpc>
                        <a:spcBef>
                          <a:spcPts val="0"/>
                        </a:spcBef>
                        <a:spcAft>
                          <a:spcPts val="0"/>
                        </a:spcAft>
                        <a:buNone/>
                      </a:pPr>
                      <a:r>
                        <a:rPr b="1" lang="en-US" sz="1100">
                          <a:solidFill>
                            <a:schemeClr val="dk1"/>
                          </a:solidFill>
                        </a:rPr>
                        <a:t>0.00</a:t>
                      </a:r>
                      <a:endParaRPr b="1" sz="1100" u="none" cap="none" strike="noStrike">
                        <a:solidFill>
                          <a:schemeClr val="dk1"/>
                        </a:solidFill>
                      </a:endParaRPr>
                    </a:p>
                  </a:txBody>
                  <a:tcPr marT="91425" marB="91425" marR="91425" marL="91425" anchor="ctr"/>
                </a:tc>
              </a:tr>
              <a:tr h="347200">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6th</a:t>
                      </a:r>
                      <a:endParaRPr b="1" sz="1200">
                        <a:solidFill>
                          <a:schemeClr val="lt1"/>
                        </a:solidFill>
                        <a:latin typeface="Roboto"/>
                        <a:ea typeface="Roboto"/>
                        <a:cs typeface="Roboto"/>
                        <a:sym typeface="Roboto"/>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cltv</a:t>
                      </a:r>
                      <a:endParaRPr b="1" sz="1200" u="none" cap="none" strike="noStrike">
                        <a:solidFill>
                          <a:schemeClr val="lt1"/>
                        </a:solidFill>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dk1"/>
                          </a:solidFill>
                          <a:latin typeface="Roboto"/>
                          <a:ea typeface="Roboto"/>
                          <a:cs typeface="Roboto"/>
                          <a:sym typeface="Roboto"/>
                        </a:rPr>
                        <a:t>0.2582</a:t>
                      </a:r>
                      <a:endParaRPr b="1" sz="1200" u="none" cap="none" strike="noStrike">
                        <a:solidFill>
                          <a:schemeClr val="dk1"/>
                        </a:solidFill>
                      </a:endParaRPr>
                    </a:p>
                  </a:txBody>
                  <a:tcPr marT="91425" marB="91425" marR="91425" marL="91425" anchor="ctr"/>
                </a:tc>
                <a:tc>
                  <a:txBody>
                    <a:bodyPr/>
                    <a:lstStyle/>
                    <a:p>
                      <a:pPr indent="0" lvl="0" marL="0" rtl="0" algn="l">
                        <a:lnSpc>
                          <a:spcPct val="70000"/>
                        </a:lnSpc>
                        <a:spcBef>
                          <a:spcPts val="0"/>
                        </a:spcBef>
                        <a:spcAft>
                          <a:spcPts val="0"/>
                        </a:spcAft>
                        <a:buNone/>
                      </a:pPr>
                      <a:r>
                        <a:rPr b="1" lang="en-US" sz="1100">
                          <a:solidFill>
                            <a:schemeClr val="dk1"/>
                          </a:solidFill>
                        </a:rPr>
                        <a:t>0.00</a:t>
                      </a:r>
                      <a:endParaRPr b="1" sz="1100" u="none" cap="none" strike="noStrike">
                        <a:solidFill>
                          <a:schemeClr val="dk1"/>
                        </a:solidFill>
                      </a:endParaRPr>
                    </a:p>
                  </a:txBody>
                  <a:tcPr marT="91425" marB="91425" marR="91425" marL="91425" anchor="ctr"/>
                </a:tc>
              </a:tr>
              <a:tr h="347200">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7th</a:t>
                      </a:r>
                      <a:endParaRPr b="1" sz="1200">
                        <a:solidFill>
                          <a:schemeClr val="lt1"/>
                        </a:solidFill>
                        <a:latin typeface="Roboto"/>
                        <a:ea typeface="Roboto"/>
                        <a:cs typeface="Roboto"/>
                        <a:sym typeface="Roboto"/>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fha</a:t>
                      </a:r>
                      <a:endParaRPr b="1" sz="1200" u="none" cap="none" strike="noStrike">
                        <a:solidFill>
                          <a:schemeClr val="lt1"/>
                        </a:solidFill>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dk1"/>
                          </a:solidFill>
                          <a:latin typeface="Roboto"/>
                          <a:ea typeface="Roboto"/>
                          <a:cs typeface="Roboto"/>
                          <a:sym typeface="Roboto"/>
                        </a:rPr>
                        <a:t>0.2424</a:t>
                      </a:r>
                      <a:endParaRPr b="1" sz="1200" u="none" cap="none" strike="noStrike">
                        <a:solidFill>
                          <a:schemeClr val="dk1"/>
                        </a:solidFill>
                      </a:endParaRPr>
                    </a:p>
                  </a:txBody>
                  <a:tcPr marT="91425" marB="91425" marR="91425" marL="91425" anchor="ctr"/>
                </a:tc>
                <a:tc>
                  <a:txBody>
                    <a:bodyPr/>
                    <a:lstStyle/>
                    <a:p>
                      <a:pPr indent="0" lvl="0" marL="0" rtl="0" algn="l">
                        <a:lnSpc>
                          <a:spcPct val="70000"/>
                        </a:lnSpc>
                        <a:spcBef>
                          <a:spcPts val="0"/>
                        </a:spcBef>
                        <a:spcAft>
                          <a:spcPts val="0"/>
                        </a:spcAft>
                        <a:buNone/>
                      </a:pPr>
                      <a:r>
                        <a:rPr b="1" lang="en-US" sz="1100">
                          <a:solidFill>
                            <a:schemeClr val="dk1"/>
                          </a:solidFill>
                        </a:rPr>
                        <a:t>0.00</a:t>
                      </a:r>
                      <a:endParaRPr b="1" sz="1100" u="none" cap="none" strike="noStrike">
                        <a:solidFill>
                          <a:schemeClr val="dk1"/>
                        </a:solidFill>
                      </a:endParaRPr>
                    </a:p>
                  </a:txBody>
                  <a:tcPr marT="91425" marB="91425" marR="91425" marL="91425" anchor="ctr"/>
                </a:tc>
              </a:tr>
              <a:tr h="433925">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8th</a:t>
                      </a:r>
                      <a:endParaRPr b="1" sz="1200">
                        <a:solidFill>
                          <a:schemeClr val="lt1"/>
                        </a:solidFill>
                        <a:latin typeface="Roboto"/>
                        <a:ea typeface="Roboto"/>
                        <a:cs typeface="Roboto"/>
                        <a:sym typeface="Roboto"/>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tract median age of housing unit</a:t>
                      </a:r>
                      <a:endParaRPr b="1" sz="1200" u="none" cap="none" strike="noStrike">
                        <a:solidFill>
                          <a:schemeClr val="lt1"/>
                        </a:solidFill>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dk1"/>
                          </a:solidFill>
                          <a:latin typeface="Roboto"/>
                          <a:ea typeface="Roboto"/>
                          <a:cs typeface="Roboto"/>
                          <a:sym typeface="Roboto"/>
                        </a:rPr>
                        <a:t>0.2394</a:t>
                      </a:r>
                      <a:endParaRPr b="1" sz="1200" u="none" cap="none" strike="noStrike">
                        <a:solidFill>
                          <a:schemeClr val="dk1"/>
                        </a:solidFill>
                      </a:endParaRPr>
                    </a:p>
                  </a:txBody>
                  <a:tcPr marT="91425" marB="91425" marR="91425" marL="91425" anchor="ctr"/>
                </a:tc>
                <a:tc>
                  <a:txBody>
                    <a:bodyPr/>
                    <a:lstStyle/>
                    <a:p>
                      <a:pPr indent="0" lvl="0" marL="0" rtl="0" algn="l">
                        <a:lnSpc>
                          <a:spcPct val="70000"/>
                        </a:lnSpc>
                        <a:spcBef>
                          <a:spcPts val="0"/>
                        </a:spcBef>
                        <a:spcAft>
                          <a:spcPts val="0"/>
                        </a:spcAft>
                        <a:buNone/>
                      </a:pPr>
                      <a:r>
                        <a:rPr b="1" lang="en-US" sz="1100">
                          <a:solidFill>
                            <a:schemeClr val="dk1"/>
                          </a:solidFill>
                        </a:rPr>
                        <a:t>0.00</a:t>
                      </a:r>
                      <a:endParaRPr b="1" sz="1100" u="none" cap="none" strike="noStrike">
                        <a:solidFill>
                          <a:schemeClr val="dk1"/>
                        </a:solidFill>
                      </a:endParaRPr>
                    </a:p>
                  </a:txBody>
                  <a:tcPr marT="91425" marB="91425" marR="91425" marL="91425" anchor="ctr"/>
                </a:tc>
              </a:tr>
              <a:tr h="347200">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9th</a:t>
                      </a:r>
                      <a:endParaRPr b="1" sz="1200">
                        <a:solidFill>
                          <a:schemeClr val="lt1"/>
                        </a:solidFill>
                        <a:latin typeface="Roboto"/>
                        <a:ea typeface="Roboto"/>
                        <a:cs typeface="Roboto"/>
                        <a:sym typeface="Roboto"/>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va </a:t>
                      </a:r>
                      <a:endParaRPr b="1" sz="1200" u="none" cap="none" strike="noStrike">
                        <a:solidFill>
                          <a:schemeClr val="lt1"/>
                        </a:solidFill>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dk1"/>
                          </a:solidFill>
                          <a:latin typeface="Roboto"/>
                          <a:ea typeface="Roboto"/>
                          <a:cs typeface="Roboto"/>
                          <a:sym typeface="Roboto"/>
                        </a:rPr>
                        <a:t>0.2147</a:t>
                      </a:r>
                      <a:endParaRPr b="1" sz="1200" u="none" cap="none" strike="noStrike">
                        <a:solidFill>
                          <a:schemeClr val="dk1"/>
                        </a:solidFill>
                      </a:endParaRPr>
                    </a:p>
                  </a:txBody>
                  <a:tcPr marT="91425" marB="91425" marR="91425" marL="91425" anchor="ctr"/>
                </a:tc>
                <a:tc>
                  <a:txBody>
                    <a:bodyPr/>
                    <a:lstStyle/>
                    <a:p>
                      <a:pPr indent="0" lvl="0" marL="0" rtl="0" algn="l">
                        <a:lnSpc>
                          <a:spcPct val="70000"/>
                        </a:lnSpc>
                        <a:spcBef>
                          <a:spcPts val="0"/>
                        </a:spcBef>
                        <a:spcAft>
                          <a:spcPts val="0"/>
                        </a:spcAft>
                        <a:buNone/>
                      </a:pPr>
                      <a:r>
                        <a:rPr b="1" lang="en-US" sz="1100">
                          <a:solidFill>
                            <a:schemeClr val="dk1"/>
                          </a:solidFill>
                        </a:rPr>
                        <a:t>0.00</a:t>
                      </a:r>
                      <a:endParaRPr b="1" sz="1100" u="none" cap="none" strike="noStrike">
                        <a:solidFill>
                          <a:schemeClr val="dk1"/>
                        </a:solidFill>
                      </a:endParaRPr>
                    </a:p>
                  </a:txBody>
                  <a:tcPr marT="91425" marB="91425" marR="91425" marL="91425" anchor="ctr"/>
                </a:tc>
              </a:tr>
              <a:tr h="542075">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10th</a:t>
                      </a:r>
                      <a:endParaRPr b="1" sz="1200">
                        <a:solidFill>
                          <a:schemeClr val="lt1"/>
                        </a:solidFill>
                        <a:latin typeface="Roboto"/>
                        <a:ea typeface="Roboto"/>
                        <a:cs typeface="Roboto"/>
                        <a:sym typeface="Roboto"/>
                      </a:endParaRPr>
                    </a:p>
                  </a:txBody>
                  <a:tcPr marT="91425" marB="91425" marR="91425" marL="91425" anchor="ctr">
                    <a:solidFill>
                      <a:srgbClr val="006FC0"/>
                    </a:solidFill>
                  </a:tcPr>
                </a:tc>
                <a:tc>
                  <a:txBody>
                    <a:bodyPr/>
                    <a:lstStyle/>
                    <a:p>
                      <a:pPr indent="0" lvl="0" marL="0" rtl="0" algn="l">
                        <a:lnSpc>
                          <a:spcPct val="70000"/>
                        </a:lnSpc>
                        <a:spcBef>
                          <a:spcPts val="0"/>
                        </a:spcBef>
                        <a:spcAft>
                          <a:spcPts val="0"/>
                        </a:spcAft>
                        <a:buNone/>
                      </a:pPr>
                      <a:r>
                        <a:rPr b="1" lang="en-US" sz="1200">
                          <a:solidFill>
                            <a:schemeClr val="lt1"/>
                          </a:solidFill>
                          <a:latin typeface="Roboto"/>
                          <a:ea typeface="Roboto"/>
                          <a:cs typeface="Roboto"/>
                          <a:sym typeface="Roboto"/>
                        </a:rPr>
                        <a:t> ffiec msa md </a:t>
                      </a:r>
                      <a:endParaRPr b="1" sz="1200">
                        <a:solidFill>
                          <a:schemeClr val="lt1"/>
                        </a:solidFill>
                        <a:latin typeface="Roboto"/>
                        <a:ea typeface="Roboto"/>
                        <a:cs typeface="Roboto"/>
                        <a:sym typeface="Roboto"/>
                      </a:endParaRPr>
                    </a:p>
                    <a:p>
                      <a:pPr indent="0" lvl="0" marL="0" rtl="0" algn="l">
                        <a:lnSpc>
                          <a:spcPct val="70000"/>
                        </a:lnSpc>
                        <a:spcBef>
                          <a:spcPts val="0"/>
                        </a:spcBef>
                        <a:spcAft>
                          <a:spcPts val="0"/>
                        </a:spcAft>
                        <a:buNone/>
                      </a:pPr>
                      <a:r>
                        <a:rPr b="1" lang="en-US" sz="1200">
                          <a:solidFill>
                            <a:schemeClr val="lt1"/>
                          </a:solidFill>
                          <a:latin typeface="Roboto"/>
                          <a:ea typeface="Roboto"/>
                          <a:cs typeface="Roboto"/>
                          <a:sym typeface="Roboto"/>
                        </a:rPr>
                        <a:t>median family incom</a:t>
                      </a:r>
                      <a:endParaRPr b="1" sz="1200">
                        <a:solidFill>
                          <a:schemeClr val="lt1"/>
                        </a:solidFill>
                        <a:latin typeface="Roboto"/>
                        <a:ea typeface="Roboto"/>
                        <a:cs typeface="Roboto"/>
                        <a:sym typeface="Roboto"/>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dk1"/>
                          </a:solidFill>
                          <a:latin typeface="Roboto"/>
                          <a:ea typeface="Roboto"/>
                          <a:cs typeface="Roboto"/>
                          <a:sym typeface="Roboto"/>
                        </a:rPr>
                        <a:t>0.1623</a:t>
                      </a:r>
                      <a:endParaRPr b="1" sz="1200" u="none" cap="none" strike="noStrike">
                        <a:solidFill>
                          <a:schemeClr val="dk1"/>
                        </a:solidFill>
                      </a:endParaRPr>
                    </a:p>
                  </a:txBody>
                  <a:tcPr marT="91425" marB="91425" marR="91425" marL="91425" anchor="ctr"/>
                </a:tc>
                <a:tc>
                  <a:txBody>
                    <a:bodyPr/>
                    <a:lstStyle/>
                    <a:p>
                      <a:pPr indent="0" lvl="0" marL="0" rtl="0" algn="l">
                        <a:lnSpc>
                          <a:spcPct val="70000"/>
                        </a:lnSpc>
                        <a:spcBef>
                          <a:spcPts val="0"/>
                        </a:spcBef>
                        <a:spcAft>
                          <a:spcPts val="0"/>
                        </a:spcAft>
                        <a:buNone/>
                      </a:pPr>
                      <a:r>
                        <a:rPr b="1" lang="en-US" sz="1100">
                          <a:solidFill>
                            <a:schemeClr val="dk1"/>
                          </a:solidFill>
                        </a:rPr>
                        <a:t>0.00</a:t>
                      </a:r>
                      <a:endParaRPr b="1" sz="1100" u="none" cap="none" strike="noStrike">
                        <a:solidFill>
                          <a:schemeClr val="dk1"/>
                        </a:solidFill>
                      </a:endParaRPr>
                    </a:p>
                  </a:txBody>
                  <a:tcPr marT="91425" marB="91425" marR="91425" marL="91425" anchor="ctr"/>
                </a:tc>
              </a:tr>
              <a:tr h="347200">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11th</a:t>
                      </a:r>
                      <a:endParaRPr b="1" sz="1200">
                        <a:solidFill>
                          <a:schemeClr val="lt1"/>
                        </a:solidFill>
                        <a:latin typeface="Roboto"/>
                        <a:ea typeface="Roboto"/>
                        <a:cs typeface="Roboto"/>
                        <a:sym typeface="Roboto"/>
                      </a:endParaRPr>
                    </a:p>
                  </a:txBody>
                  <a:tcPr marT="91425" marB="91425" marR="91425" marL="91425" anchor="ctr">
                    <a:solidFill>
                      <a:srgbClr val="006FC0"/>
                    </a:solidFill>
                  </a:tcPr>
                </a:tc>
                <a:tc>
                  <a:txBody>
                    <a:bodyPr/>
                    <a:lstStyle/>
                    <a:p>
                      <a:pPr indent="0" lvl="0" marL="0" rtl="0" algn="l">
                        <a:lnSpc>
                          <a:spcPct val="70000"/>
                        </a:lnSpc>
                        <a:spcBef>
                          <a:spcPts val="0"/>
                        </a:spcBef>
                        <a:spcAft>
                          <a:spcPts val="0"/>
                        </a:spcAft>
                        <a:buNone/>
                      </a:pPr>
                      <a:r>
                        <a:rPr b="1" lang="en-US" sz="1200">
                          <a:solidFill>
                            <a:schemeClr val="lt1"/>
                          </a:solidFill>
                          <a:latin typeface="Roboto"/>
                          <a:ea typeface="Roboto"/>
                          <a:cs typeface="Roboto"/>
                          <a:sym typeface="Roboto"/>
                        </a:rPr>
                        <a:t>site</a:t>
                      </a:r>
                      <a:endParaRPr b="1" sz="1200" u="none" cap="none" strike="noStrike">
                        <a:solidFill>
                          <a:schemeClr val="lt1"/>
                        </a:solidFill>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dk1"/>
                          </a:solidFill>
                          <a:latin typeface="Roboto"/>
                          <a:ea typeface="Roboto"/>
                          <a:cs typeface="Roboto"/>
                          <a:sym typeface="Roboto"/>
                        </a:rPr>
                        <a:t>0.0981</a:t>
                      </a:r>
                      <a:endParaRPr b="1" sz="1200" u="none" cap="none" strike="noStrike">
                        <a:solidFill>
                          <a:schemeClr val="dk1"/>
                        </a:solidFill>
                      </a:endParaRPr>
                    </a:p>
                  </a:txBody>
                  <a:tcPr marT="91425" marB="91425" marR="91425" marL="91425" anchor="ctr"/>
                </a:tc>
                <a:tc>
                  <a:txBody>
                    <a:bodyPr/>
                    <a:lstStyle/>
                    <a:p>
                      <a:pPr indent="0" lvl="0" marL="0" rtl="0" algn="l">
                        <a:lnSpc>
                          <a:spcPct val="70000"/>
                        </a:lnSpc>
                        <a:spcBef>
                          <a:spcPts val="0"/>
                        </a:spcBef>
                        <a:spcAft>
                          <a:spcPts val="0"/>
                        </a:spcAft>
                        <a:buNone/>
                      </a:pPr>
                      <a:r>
                        <a:rPr b="1" lang="en-US" sz="1100">
                          <a:solidFill>
                            <a:schemeClr val="dk1"/>
                          </a:solidFill>
                        </a:rPr>
                        <a:t>0.00</a:t>
                      </a:r>
                      <a:endParaRPr b="1" sz="1100" u="none" cap="none" strike="noStrike">
                        <a:solidFill>
                          <a:schemeClr val="dk1"/>
                        </a:solidFill>
                      </a:endParaRPr>
                    </a:p>
                  </a:txBody>
                  <a:tcPr marT="91425" marB="91425" marR="91425" marL="91425" anchor="ctr"/>
                </a:tc>
              </a:tr>
              <a:tr h="347200">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12th</a:t>
                      </a:r>
                      <a:endParaRPr b="1" sz="1200">
                        <a:solidFill>
                          <a:schemeClr val="lt1"/>
                        </a:solidFill>
                        <a:latin typeface="Roboto"/>
                        <a:ea typeface="Roboto"/>
                        <a:cs typeface="Roboto"/>
                        <a:sym typeface="Roboto"/>
                      </a:endParaRPr>
                    </a:p>
                  </a:txBody>
                  <a:tcPr marT="91425" marB="91425" marR="91425" marL="91425" anchor="ctr">
                    <a:solidFill>
                      <a:srgbClr val="006FC0"/>
                    </a:solidFill>
                  </a:tcPr>
                </a:tc>
                <a:tc>
                  <a:txBody>
                    <a:bodyPr/>
                    <a:lstStyle/>
                    <a:p>
                      <a:pPr indent="0" lvl="0" marL="0" rtl="0" algn="l">
                        <a:lnSpc>
                          <a:spcPct val="70000"/>
                        </a:lnSpc>
                        <a:spcBef>
                          <a:spcPts val="0"/>
                        </a:spcBef>
                        <a:spcAft>
                          <a:spcPts val="0"/>
                        </a:spcAft>
                        <a:buNone/>
                      </a:pPr>
                      <a:r>
                        <a:rPr b="1" lang="en-US" sz="1200">
                          <a:solidFill>
                            <a:schemeClr val="lt1"/>
                          </a:solidFill>
                          <a:latin typeface="Roboto"/>
                          <a:ea typeface="Roboto"/>
                          <a:cs typeface="Roboto"/>
                          <a:sym typeface="Roboto"/>
                        </a:rPr>
                        <a:t>total units</a:t>
                      </a:r>
                      <a:endParaRPr b="1" sz="1200" u="none" cap="none" strike="noStrike">
                        <a:solidFill>
                          <a:schemeClr val="lt1"/>
                        </a:solidFill>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dk1"/>
                          </a:solidFill>
                          <a:latin typeface="Roboto"/>
                          <a:ea typeface="Roboto"/>
                          <a:cs typeface="Roboto"/>
                          <a:sym typeface="Roboto"/>
                        </a:rPr>
                        <a:t>0.0966</a:t>
                      </a:r>
                      <a:endParaRPr b="1" sz="1200" u="none" cap="none" strike="noStrike">
                        <a:solidFill>
                          <a:schemeClr val="dk1"/>
                        </a:solidFill>
                      </a:endParaRPr>
                    </a:p>
                  </a:txBody>
                  <a:tcPr marT="91425" marB="91425" marR="91425" marL="91425" anchor="ctr"/>
                </a:tc>
                <a:tc>
                  <a:txBody>
                    <a:bodyPr/>
                    <a:lstStyle/>
                    <a:p>
                      <a:pPr indent="0" lvl="0" marL="0" rtl="0" algn="l">
                        <a:lnSpc>
                          <a:spcPct val="70000"/>
                        </a:lnSpc>
                        <a:spcBef>
                          <a:spcPts val="0"/>
                        </a:spcBef>
                        <a:spcAft>
                          <a:spcPts val="0"/>
                        </a:spcAft>
                        <a:buNone/>
                      </a:pPr>
                      <a:r>
                        <a:rPr b="1" lang="en-US" sz="1100">
                          <a:solidFill>
                            <a:schemeClr val="dk1"/>
                          </a:solidFill>
                        </a:rPr>
                        <a:t>0.00</a:t>
                      </a:r>
                      <a:endParaRPr b="1" sz="1100" u="none" cap="none" strike="noStrike">
                        <a:solidFill>
                          <a:schemeClr val="dk1"/>
                        </a:solidFill>
                      </a:endParaRPr>
                    </a:p>
                  </a:txBody>
                  <a:tcPr marT="91425" marB="91425" marR="91425" marL="91425" anchor="ctr"/>
                </a:tc>
              </a:tr>
              <a:tr h="347200">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13th</a:t>
                      </a:r>
                      <a:endParaRPr b="1" sz="1200">
                        <a:solidFill>
                          <a:schemeClr val="lt1"/>
                        </a:solidFill>
                        <a:latin typeface="Roboto"/>
                        <a:ea typeface="Roboto"/>
                        <a:cs typeface="Roboto"/>
                        <a:sym typeface="Roboto"/>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income</a:t>
                      </a:r>
                      <a:endParaRPr b="1" sz="1200" u="none" cap="none" strike="noStrike">
                        <a:solidFill>
                          <a:schemeClr val="lt1"/>
                        </a:solidFill>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dk1"/>
                          </a:solidFill>
                          <a:latin typeface="Roboto"/>
                          <a:ea typeface="Roboto"/>
                          <a:cs typeface="Roboto"/>
                          <a:sym typeface="Roboto"/>
                        </a:rPr>
                        <a:t>0.0870</a:t>
                      </a:r>
                      <a:endParaRPr b="1" sz="1200" u="none" cap="none" strike="noStrike">
                        <a:solidFill>
                          <a:schemeClr val="dk1"/>
                        </a:solidFill>
                      </a:endParaRPr>
                    </a:p>
                  </a:txBody>
                  <a:tcPr marT="91425" marB="91425" marR="91425" marL="91425" anchor="ctr"/>
                </a:tc>
                <a:tc>
                  <a:txBody>
                    <a:bodyPr/>
                    <a:lstStyle/>
                    <a:p>
                      <a:pPr indent="0" lvl="0" marL="0" rtl="0" algn="l">
                        <a:lnSpc>
                          <a:spcPct val="70000"/>
                        </a:lnSpc>
                        <a:spcBef>
                          <a:spcPts val="0"/>
                        </a:spcBef>
                        <a:spcAft>
                          <a:spcPts val="0"/>
                        </a:spcAft>
                        <a:buNone/>
                      </a:pPr>
                      <a:r>
                        <a:rPr b="1" lang="en-US" sz="1100">
                          <a:solidFill>
                            <a:schemeClr val="dk1"/>
                          </a:solidFill>
                        </a:rPr>
                        <a:t>0.00</a:t>
                      </a:r>
                      <a:endParaRPr b="1" sz="1100" u="none" cap="none" strike="noStrike">
                        <a:solidFill>
                          <a:schemeClr val="dk1"/>
                        </a:solidFill>
                      </a:endParaRPr>
                    </a:p>
                  </a:txBody>
                  <a:tcPr marT="91425" marB="91425" marR="91425" marL="91425" anchor="ctr"/>
                </a:tc>
              </a:tr>
              <a:tr h="347200">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a:t>
                      </a:r>
                      <a:endParaRPr b="1" sz="1200">
                        <a:solidFill>
                          <a:schemeClr val="lt1"/>
                        </a:solidFill>
                        <a:latin typeface="Roboto"/>
                        <a:ea typeface="Roboto"/>
                        <a:cs typeface="Roboto"/>
                        <a:sym typeface="Roboto"/>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a:t>
                      </a:r>
                      <a:endParaRPr b="1" sz="1200">
                        <a:solidFill>
                          <a:schemeClr val="lt1"/>
                        </a:solidFill>
                        <a:latin typeface="Roboto"/>
                        <a:ea typeface="Roboto"/>
                        <a:cs typeface="Roboto"/>
                        <a:sym typeface="Roboto"/>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dk1"/>
                          </a:solidFill>
                          <a:latin typeface="Roboto"/>
                          <a:ea typeface="Roboto"/>
                          <a:cs typeface="Roboto"/>
                          <a:sym typeface="Roboto"/>
                        </a:rPr>
                        <a:t>…</a:t>
                      </a:r>
                      <a:endParaRPr b="1" sz="1200">
                        <a:solidFill>
                          <a:schemeClr val="dk1"/>
                        </a:solidFill>
                        <a:latin typeface="Roboto"/>
                        <a:ea typeface="Roboto"/>
                        <a:cs typeface="Roboto"/>
                        <a:sym typeface="Roboto"/>
                      </a:endParaRPr>
                    </a:p>
                  </a:txBody>
                  <a:tcPr marT="91425" marB="91425" marR="91425" marL="91425" anchor="ctr"/>
                </a:tc>
                <a:tc>
                  <a:txBody>
                    <a:bodyPr/>
                    <a:lstStyle/>
                    <a:p>
                      <a:pPr indent="0" lvl="0" marL="0" rtl="0" algn="l">
                        <a:lnSpc>
                          <a:spcPct val="70000"/>
                        </a:lnSpc>
                        <a:spcBef>
                          <a:spcPts val="0"/>
                        </a:spcBef>
                        <a:spcAft>
                          <a:spcPts val="0"/>
                        </a:spcAft>
                        <a:buNone/>
                      </a:pPr>
                      <a:r>
                        <a:rPr b="1" lang="en-US" sz="1100">
                          <a:solidFill>
                            <a:schemeClr val="dk1"/>
                          </a:solidFill>
                        </a:rPr>
                        <a:t>…</a:t>
                      </a:r>
                      <a:endParaRPr b="1" sz="1100">
                        <a:solidFill>
                          <a:schemeClr val="dk1"/>
                        </a:solidFill>
                      </a:endParaRPr>
                    </a:p>
                  </a:txBody>
                  <a:tcPr marT="91425" marB="91425" marR="91425" marL="91425" anchor="ctr"/>
                </a:tc>
              </a:tr>
            </a:tbl>
          </a:graphicData>
        </a:graphic>
      </p:graphicFrame>
      <p:graphicFrame>
        <p:nvGraphicFramePr>
          <p:cNvPr id="2045" name="Google Shape;2045;g21a26d0088d_1_297"/>
          <p:cNvGraphicFramePr/>
          <p:nvPr/>
        </p:nvGraphicFramePr>
        <p:xfrm>
          <a:off x="5441738" y="712563"/>
          <a:ext cx="3000000" cy="3000000"/>
        </p:xfrm>
        <a:graphic>
          <a:graphicData uri="http://schemas.openxmlformats.org/drawingml/2006/table">
            <a:tbl>
              <a:tblPr>
                <a:noFill/>
                <a:tableStyleId>{BE699092-9A77-4C85-9C48-A77FD11CDAB5}</a:tableStyleId>
              </a:tblPr>
              <a:tblGrid>
                <a:gridCol w="1699975"/>
                <a:gridCol w="1021250"/>
                <a:gridCol w="749300"/>
              </a:tblGrid>
              <a:tr h="396200">
                <a:tc>
                  <a:txBody>
                    <a:bodyPr/>
                    <a:lstStyle/>
                    <a:p>
                      <a:pPr indent="0" lvl="0" marL="0" marR="0" rtl="0" algn="l">
                        <a:lnSpc>
                          <a:spcPct val="60000"/>
                        </a:lnSpc>
                        <a:spcBef>
                          <a:spcPts val="0"/>
                        </a:spcBef>
                        <a:spcAft>
                          <a:spcPts val="0"/>
                        </a:spcAft>
                        <a:buClr>
                          <a:srgbClr val="000000"/>
                        </a:buClr>
                        <a:buSzPts val="1400"/>
                        <a:buFont typeface="Arial"/>
                        <a:buNone/>
                      </a:pPr>
                      <a:r>
                        <a:rPr b="1" lang="en-US"/>
                        <a:t>Top 10 Variables</a:t>
                      </a:r>
                      <a:endParaRPr b="1"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marR="0" rtl="0" algn="l">
                        <a:lnSpc>
                          <a:spcPct val="70000"/>
                        </a:lnSpc>
                        <a:spcBef>
                          <a:spcPts val="0"/>
                        </a:spcBef>
                        <a:spcAft>
                          <a:spcPts val="0"/>
                        </a:spcAft>
                        <a:buClr>
                          <a:srgbClr val="000000"/>
                        </a:buClr>
                        <a:buSzPts val="1200"/>
                        <a:buFont typeface="Arial"/>
                        <a:buNone/>
                      </a:pPr>
                      <a:r>
                        <a:rPr b="1" lang="en-US" sz="1200">
                          <a:solidFill>
                            <a:schemeClr val="lt1"/>
                          </a:solidFill>
                        </a:rPr>
                        <a:t>Coefficient</a:t>
                      </a:r>
                      <a:endParaRPr b="1" sz="1200" u="none" cap="none" strike="noStrike">
                        <a:solidFill>
                          <a:schemeClr val="lt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6FC0"/>
                    </a:solidFill>
                  </a:tcPr>
                </a:tc>
                <a:tc>
                  <a:txBody>
                    <a:bodyPr/>
                    <a:lstStyle/>
                    <a:p>
                      <a:pPr indent="0" lvl="0" marL="0" marR="0" rtl="0" algn="l">
                        <a:lnSpc>
                          <a:spcPct val="70000"/>
                        </a:lnSpc>
                        <a:spcBef>
                          <a:spcPts val="0"/>
                        </a:spcBef>
                        <a:spcAft>
                          <a:spcPts val="0"/>
                        </a:spcAft>
                        <a:buClr>
                          <a:srgbClr val="000000"/>
                        </a:buClr>
                        <a:buSzPts val="1200"/>
                        <a:buFont typeface="Arial"/>
                        <a:buNone/>
                      </a:pPr>
                      <a:r>
                        <a:rPr b="1" lang="en-US" sz="1200" u="none" cap="none" strike="noStrike">
                          <a:solidFill>
                            <a:schemeClr val="lt1"/>
                          </a:solidFill>
                        </a:rPr>
                        <a:t>P</a:t>
                      </a:r>
                      <a:r>
                        <a:rPr b="1" lang="en-US" sz="1200">
                          <a:solidFill>
                            <a:schemeClr val="lt1"/>
                          </a:solidFill>
                        </a:rPr>
                        <a:t>-value</a:t>
                      </a:r>
                      <a:endParaRPr b="1" sz="1200" u="none" cap="none" strike="noStrike">
                        <a:solidFill>
                          <a:schemeClr val="lt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6FC0"/>
                    </a:solidFill>
                  </a:tcPr>
                </a:tc>
              </a:tr>
              <a:tr h="381000">
                <a:tc>
                  <a:txBody>
                    <a:bodyPr/>
                    <a:lstStyle/>
                    <a:p>
                      <a:pPr indent="0" lvl="0" marL="0" rtl="0" algn="l">
                        <a:lnSpc>
                          <a:spcPct val="70000"/>
                        </a:lnSpc>
                        <a:spcBef>
                          <a:spcPts val="0"/>
                        </a:spcBef>
                        <a:spcAft>
                          <a:spcPts val="0"/>
                        </a:spcAft>
                        <a:buClr>
                          <a:schemeClr val="dk1"/>
                        </a:buClr>
                        <a:buSzPts val="1100"/>
                        <a:buFont typeface="Arial"/>
                        <a:buNone/>
                      </a:pPr>
                      <a:r>
                        <a:rPr b="1" lang="en-US" sz="1200">
                          <a:solidFill>
                            <a:schemeClr val="lt1"/>
                          </a:solidFill>
                        </a:rPr>
                        <a:t>tract one to four </a:t>
                      </a:r>
                      <a:endParaRPr b="1" sz="1200">
                        <a:solidFill>
                          <a:schemeClr val="lt1"/>
                        </a:solidFill>
                      </a:endParaRPr>
                    </a:p>
                    <a:p>
                      <a:pPr indent="0" lvl="0" marL="0" rtl="0" algn="l">
                        <a:lnSpc>
                          <a:spcPct val="70000"/>
                        </a:lnSpc>
                        <a:spcBef>
                          <a:spcPts val="0"/>
                        </a:spcBef>
                        <a:spcAft>
                          <a:spcPts val="0"/>
                        </a:spcAft>
                        <a:buClr>
                          <a:schemeClr val="dk1"/>
                        </a:buClr>
                        <a:buSzPts val="1100"/>
                        <a:buFont typeface="Arial"/>
                        <a:buNone/>
                      </a:pPr>
                      <a:r>
                        <a:rPr b="1" lang="en-US" sz="1200">
                          <a:solidFill>
                            <a:schemeClr val="lt1"/>
                          </a:solidFill>
                        </a:rPr>
                        <a:t>family homes</a:t>
                      </a:r>
                      <a:endParaRPr b="1" sz="1200" cap="none" strike="noStrike">
                        <a:solidFill>
                          <a:schemeClr val="lt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6FC0"/>
                    </a:solidFill>
                  </a:tcPr>
                </a:tc>
                <a:tc>
                  <a:txBody>
                    <a:bodyPr/>
                    <a:lstStyle/>
                    <a:p>
                      <a:pPr indent="0" lvl="0" marL="0" marR="0" rtl="0" algn="l">
                        <a:lnSpc>
                          <a:spcPct val="70000"/>
                        </a:lnSpc>
                        <a:spcBef>
                          <a:spcPts val="0"/>
                        </a:spcBef>
                        <a:spcAft>
                          <a:spcPts val="0"/>
                        </a:spcAft>
                        <a:buClr>
                          <a:srgbClr val="000000"/>
                        </a:buClr>
                        <a:buSzPts val="1100"/>
                        <a:buFont typeface="Arial"/>
                        <a:buNone/>
                      </a:pPr>
                      <a:r>
                        <a:rPr b="1" lang="en-US" sz="1200">
                          <a:solidFill>
                            <a:schemeClr val="dk1"/>
                          </a:solidFill>
                          <a:latin typeface="Roboto"/>
                          <a:ea typeface="Roboto"/>
                          <a:cs typeface="Roboto"/>
                          <a:sym typeface="Roboto"/>
                        </a:rPr>
                        <a:t>-0.7675</a:t>
                      </a:r>
                      <a:endParaRPr b="1" sz="1200" u="none" cap="none" strike="noStrike">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70000"/>
                        </a:lnSpc>
                        <a:spcBef>
                          <a:spcPts val="0"/>
                        </a:spcBef>
                        <a:spcAft>
                          <a:spcPts val="0"/>
                        </a:spcAft>
                        <a:buClr>
                          <a:schemeClr val="dk1"/>
                        </a:buClr>
                        <a:buSzPts val="1100"/>
                        <a:buFont typeface="Arial"/>
                        <a:buNone/>
                      </a:pPr>
                      <a:r>
                        <a:rPr b="1" lang="en-US" sz="1100">
                          <a:solidFill>
                            <a:schemeClr val="dk1"/>
                          </a:solidFill>
                        </a:rPr>
                        <a:t>0.00</a:t>
                      </a:r>
                      <a:endParaRPr b="1" sz="1100" u="none" cap="none" strike="noStrike">
                        <a:solidFill>
                          <a:schemeClr val="dk1"/>
                        </a:solidFill>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r>
              <a:tr h="381000">
                <a:tc>
                  <a:txBody>
                    <a:bodyPr/>
                    <a:lstStyle/>
                    <a:p>
                      <a:pPr indent="0" lvl="0" marL="0" rtl="0" algn="l">
                        <a:lnSpc>
                          <a:spcPct val="70000"/>
                        </a:lnSpc>
                        <a:spcBef>
                          <a:spcPts val="0"/>
                        </a:spcBef>
                        <a:spcAft>
                          <a:spcPts val="0"/>
                        </a:spcAft>
                        <a:buClr>
                          <a:schemeClr val="dk1"/>
                        </a:buClr>
                        <a:buSzPts val="1100"/>
                        <a:buFont typeface="Arial"/>
                        <a:buNone/>
                      </a:pPr>
                      <a:r>
                        <a:rPr b="1" lang="en-US" sz="1200">
                          <a:solidFill>
                            <a:schemeClr val="lt1"/>
                          </a:solidFill>
                          <a:latin typeface="Roboto"/>
                          <a:ea typeface="Roboto"/>
                          <a:cs typeface="Roboto"/>
                          <a:sym typeface="Roboto"/>
                        </a:rPr>
                        <a:t>tract population </a:t>
                      </a:r>
                      <a:endParaRPr b="1" sz="1200" u="none" cap="none" strike="noStrike">
                        <a:solidFill>
                          <a:schemeClr val="lt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6FC0"/>
                    </a:solidFill>
                  </a:tcPr>
                </a:tc>
                <a:tc>
                  <a:txBody>
                    <a:bodyPr/>
                    <a:lstStyle/>
                    <a:p>
                      <a:pPr indent="0" lvl="0" marL="0" marR="0" rtl="0" algn="l">
                        <a:lnSpc>
                          <a:spcPct val="70000"/>
                        </a:lnSpc>
                        <a:spcBef>
                          <a:spcPts val="0"/>
                        </a:spcBef>
                        <a:spcAft>
                          <a:spcPts val="0"/>
                        </a:spcAft>
                        <a:buClr>
                          <a:srgbClr val="000000"/>
                        </a:buClr>
                        <a:buSzPts val="1100"/>
                        <a:buFont typeface="Arial"/>
                        <a:buNone/>
                      </a:pPr>
                      <a:r>
                        <a:rPr b="1" lang="en-US" sz="1200">
                          <a:solidFill>
                            <a:schemeClr val="dk1"/>
                          </a:solidFill>
                          <a:latin typeface="Roboto"/>
                          <a:ea typeface="Roboto"/>
                          <a:cs typeface="Roboto"/>
                          <a:sym typeface="Roboto"/>
                        </a:rPr>
                        <a:t>-0.6354</a:t>
                      </a:r>
                      <a:endParaRPr b="1" sz="1200" u="none" cap="none" strike="noStrike">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70000"/>
                        </a:lnSpc>
                        <a:spcBef>
                          <a:spcPts val="0"/>
                        </a:spcBef>
                        <a:spcAft>
                          <a:spcPts val="0"/>
                        </a:spcAft>
                        <a:buClr>
                          <a:schemeClr val="dk1"/>
                        </a:buClr>
                        <a:buSzPts val="1100"/>
                        <a:buFont typeface="Arial"/>
                        <a:buNone/>
                      </a:pPr>
                      <a:r>
                        <a:rPr b="1" lang="en-US" sz="1100">
                          <a:solidFill>
                            <a:schemeClr val="dk1"/>
                          </a:solidFill>
                        </a:rPr>
                        <a:t>0.00</a:t>
                      </a:r>
                      <a:endParaRPr b="1" sz="1100" u="none" cap="none" strike="noStrike">
                        <a:solidFill>
                          <a:schemeClr val="dk1"/>
                        </a:solidFill>
                      </a:endParaRPr>
                    </a:p>
                  </a:txBody>
                  <a:tcPr marT="91425" marB="91425" marR="91425" marL="91425" anchor="ctr">
                    <a:lnL cap="flat" cmpd="sng" w="9525">
                      <a:solidFill>
                        <a:srgbClr val="9E9E9E"/>
                      </a:solidFill>
                      <a:prstDash val="solid"/>
                      <a:round/>
                      <a:headEnd len="sm" w="sm" type="none"/>
                      <a:tailEnd len="sm" w="sm" type="none"/>
                    </a:lnL>
                  </a:tcPr>
                </a:tc>
              </a:tr>
              <a:tr h="381000">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tract owner occupied units</a:t>
                      </a:r>
                      <a:endParaRPr b="1" sz="1200" u="none" cap="none" strike="noStrike">
                        <a:solidFill>
                          <a:schemeClr val="lt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dk1"/>
                          </a:solidFill>
                          <a:latin typeface="Roboto"/>
                          <a:ea typeface="Roboto"/>
                          <a:cs typeface="Roboto"/>
                          <a:sym typeface="Roboto"/>
                        </a:rPr>
                        <a:t>0.6239</a:t>
                      </a:r>
                      <a:endParaRPr b="1" sz="1200" u="none" cap="none" strike="noStrike">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70000"/>
                        </a:lnSpc>
                        <a:spcBef>
                          <a:spcPts val="0"/>
                        </a:spcBef>
                        <a:spcAft>
                          <a:spcPts val="0"/>
                        </a:spcAft>
                        <a:buNone/>
                      </a:pPr>
                      <a:r>
                        <a:rPr b="1" lang="en-US" sz="1100">
                          <a:solidFill>
                            <a:schemeClr val="dk1"/>
                          </a:solidFill>
                        </a:rPr>
                        <a:t>0.00</a:t>
                      </a:r>
                      <a:endParaRPr b="1" sz="1100" u="none" cap="none" strike="noStrike">
                        <a:solidFill>
                          <a:schemeClr val="dk1"/>
                        </a:solidFill>
                      </a:endParaRPr>
                    </a:p>
                  </a:txBody>
                  <a:tcPr marT="91425" marB="91425" marR="91425" marL="91425" anchor="ctr">
                    <a:lnL cap="flat" cmpd="sng" w="9525">
                      <a:solidFill>
                        <a:srgbClr val="9E9E9E"/>
                      </a:solidFill>
                      <a:prstDash val="solid"/>
                      <a:round/>
                      <a:headEnd len="sm" w="sm" type="none"/>
                      <a:tailEnd len="sm" w="sm" type="none"/>
                    </a:lnL>
                  </a:tcPr>
                </a:tc>
              </a:tr>
              <a:tr h="381000">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loan amount</a:t>
                      </a:r>
                      <a:endParaRPr b="1" sz="1200" u="none" cap="none" strike="noStrike">
                        <a:solidFill>
                          <a:schemeClr val="lt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dk1"/>
                          </a:solidFill>
                          <a:latin typeface="Roboto"/>
                          <a:ea typeface="Roboto"/>
                          <a:cs typeface="Roboto"/>
                          <a:sym typeface="Roboto"/>
                        </a:rPr>
                        <a:t>-0.3852</a:t>
                      </a:r>
                      <a:endParaRPr b="1" sz="1200" u="none" cap="none" strike="noStrike">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70000"/>
                        </a:lnSpc>
                        <a:spcBef>
                          <a:spcPts val="0"/>
                        </a:spcBef>
                        <a:spcAft>
                          <a:spcPts val="0"/>
                        </a:spcAft>
                        <a:buNone/>
                      </a:pPr>
                      <a:r>
                        <a:rPr b="1" lang="en-US" sz="1100">
                          <a:solidFill>
                            <a:schemeClr val="dk1"/>
                          </a:solidFill>
                        </a:rPr>
                        <a:t>0.00</a:t>
                      </a:r>
                      <a:endParaRPr b="1" sz="1100" u="none" cap="none" strike="noStrike">
                        <a:solidFill>
                          <a:schemeClr val="dk1"/>
                        </a:solidFill>
                      </a:endParaRPr>
                    </a:p>
                  </a:txBody>
                  <a:tcPr marT="91425" marB="91425" marR="91425" marL="91425" anchor="ctr">
                    <a:lnL cap="flat" cmpd="sng" w="9525">
                      <a:solidFill>
                        <a:srgbClr val="9E9E9E"/>
                      </a:solidFill>
                      <a:prstDash val="solid"/>
                      <a:round/>
                      <a:headEnd len="sm" w="sm" type="none"/>
                      <a:tailEnd len="sm" w="sm" type="none"/>
                    </a:lnL>
                  </a:tcPr>
                </a:tc>
              </a:tr>
              <a:tr h="381000">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conventional</a:t>
                      </a:r>
                      <a:endParaRPr b="1" sz="1200" u="none" cap="none" strike="noStrike">
                        <a:solidFill>
                          <a:schemeClr val="lt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dk1"/>
                          </a:solidFill>
                          <a:latin typeface="Roboto"/>
                          <a:ea typeface="Roboto"/>
                          <a:cs typeface="Roboto"/>
                          <a:sym typeface="Roboto"/>
                        </a:rPr>
                        <a:t>0.3620</a:t>
                      </a:r>
                      <a:endParaRPr b="1" sz="1200" u="none" cap="none" strike="noStrike">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70000"/>
                        </a:lnSpc>
                        <a:spcBef>
                          <a:spcPts val="0"/>
                        </a:spcBef>
                        <a:spcAft>
                          <a:spcPts val="0"/>
                        </a:spcAft>
                        <a:buNone/>
                      </a:pPr>
                      <a:r>
                        <a:rPr b="1" lang="en-US" sz="1100">
                          <a:solidFill>
                            <a:schemeClr val="dk1"/>
                          </a:solidFill>
                        </a:rPr>
                        <a:t>0.00</a:t>
                      </a:r>
                      <a:endParaRPr b="1" sz="1100" u="none" cap="none" strike="noStrike">
                        <a:solidFill>
                          <a:schemeClr val="dk1"/>
                        </a:solidFill>
                      </a:endParaRPr>
                    </a:p>
                  </a:txBody>
                  <a:tcPr marT="91425" marB="91425" marR="91425" marL="91425" anchor="ctr">
                    <a:lnL cap="flat" cmpd="sng" w="9525">
                      <a:solidFill>
                        <a:srgbClr val="9E9E9E"/>
                      </a:solidFill>
                      <a:prstDash val="solid"/>
                      <a:round/>
                      <a:headEnd len="sm" w="sm" type="none"/>
                      <a:tailEnd len="sm" w="sm" type="none"/>
                    </a:lnL>
                  </a:tcPr>
                </a:tc>
              </a:tr>
              <a:tr h="381000">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tract median age of housing unit</a:t>
                      </a:r>
                      <a:endParaRPr b="1" sz="1200" u="none" cap="none" strike="noStrike">
                        <a:solidFill>
                          <a:schemeClr val="lt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dk1"/>
                          </a:solidFill>
                          <a:latin typeface="Roboto"/>
                          <a:ea typeface="Roboto"/>
                          <a:cs typeface="Roboto"/>
                          <a:sym typeface="Roboto"/>
                        </a:rPr>
                        <a:t>0.2572</a:t>
                      </a:r>
                      <a:endParaRPr b="1" sz="1200" u="none" cap="none" strike="noStrike">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70000"/>
                        </a:lnSpc>
                        <a:spcBef>
                          <a:spcPts val="0"/>
                        </a:spcBef>
                        <a:spcAft>
                          <a:spcPts val="0"/>
                        </a:spcAft>
                        <a:buNone/>
                      </a:pPr>
                      <a:r>
                        <a:rPr b="1" lang="en-US" sz="1100">
                          <a:solidFill>
                            <a:schemeClr val="dk1"/>
                          </a:solidFill>
                        </a:rPr>
                        <a:t>0.00</a:t>
                      </a:r>
                      <a:endParaRPr b="1" sz="1100" u="none" cap="none" strike="noStrike">
                        <a:solidFill>
                          <a:schemeClr val="dk1"/>
                        </a:solidFill>
                      </a:endParaRPr>
                    </a:p>
                  </a:txBody>
                  <a:tcPr marT="91425" marB="91425" marR="91425" marL="91425" anchor="ctr">
                    <a:lnL cap="flat" cmpd="sng" w="9525">
                      <a:solidFill>
                        <a:srgbClr val="9E9E9E"/>
                      </a:solidFill>
                      <a:prstDash val="solid"/>
                      <a:round/>
                      <a:headEnd len="sm" w="sm" type="none"/>
                      <a:tailEnd len="sm" w="sm" type="none"/>
                    </a:lnL>
                  </a:tcPr>
                </a:tc>
              </a:tr>
              <a:tr h="381000">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fha</a:t>
                      </a:r>
                      <a:endParaRPr b="1" sz="1200" u="none" cap="none" strike="noStrike">
                        <a:solidFill>
                          <a:schemeClr val="lt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dk1"/>
                          </a:solidFill>
                          <a:latin typeface="Roboto"/>
                          <a:ea typeface="Roboto"/>
                          <a:cs typeface="Roboto"/>
                          <a:sym typeface="Roboto"/>
                        </a:rPr>
                        <a:t>0.2562</a:t>
                      </a:r>
                      <a:endParaRPr b="1" sz="1200" u="none" cap="none" strike="noStrike">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70000"/>
                        </a:lnSpc>
                        <a:spcBef>
                          <a:spcPts val="0"/>
                        </a:spcBef>
                        <a:spcAft>
                          <a:spcPts val="0"/>
                        </a:spcAft>
                        <a:buNone/>
                      </a:pPr>
                      <a:r>
                        <a:rPr b="1" lang="en-US" sz="1100">
                          <a:solidFill>
                            <a:schemeClr val="dk1"/>
                          </a:solidFill>
                        </a:rPr>
                        <a:t>0.00</a:t>
                      </a:r>
                      <a:endParaRPr b="1" sz="1100" u="none" cap="none" strike="noStrike">
                        <a:solidFill>
                          <a:schemeClr val="dk1"/>
                        </a:solidFill>
                      </a:endParaRPr>
                    </a:p>
                  </a:txBody>
                  <a:tcPr marT="91425" marB="91425" marR="91425" marL="91425" anchor="ctr">
                    <a:lnL cap="flat" cmpd="sng" w="9525">
                      <a:solidFill>
                        <a:srgbClr val="9E9E9E"/>
                      </a:solidFill>
                      <a:prstDash val="solid"/>
                      <a:round/>
                      <a:headEnd len="sm" w="sm" type="none"/>
                      <a:tailEnd len="sm" w="sm" type="none"/>
                    </a:lnL>
                  </a:tcPr>
                </a:tc>
              </a:tr>
              <a:tr h="381000">
                <a:tc>
                  <a:txBody>
                    <a:bodyPr/>
                    <a:lstStyle/>
                    <a:p>
                      <a:pPr indent="0" lvl="0" marL="0" rtl="0" algn="l">
                        <a:lnSpc>
                          <a:spcPct val="70000"/>
                        </a:lnSpc>
                        <a:spcBef>
                          <a:spcPts val="0"/>
                        </a:spcBef>
                        <a:spcAft>
                          <a:spcPts val="0"/>
                        </a:spcAft>
                        <a:buNone/>
                      </a:pPr>
                      <a:r>
                        <a:rPr b="1" lang="en-US" sz="1200">
                          <a:solidFill>
                            <a:schemeClr val="lt1"/>
                          </a:solidFill>
                          <a:latin typeface="Roboto"/>
                          <a:ea typeface="Roboto"/>
                          <a:cs typeface="Roboto"/>
                          <a:sym typeface="Roboto"/>
                        </a:rPr>
                        <a:t>cltv </a:t>
                      </a:r>
                      <a:endParaRPr b="1" sz="1200" u="none" cap="none" strike="noStrike">
                        <a:solidFill>
                          <a:schemeClr val="lt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dk1"/>
                          </a:solidFill>
                          <a:latin typeface="Roboto"/>
                          <a:ea typeface="Roboto"/>
                          <a:cs typeface="Roboto"/>
                          <a:sym typeface="Roboto"/>
                        </a:rPr>
                        <a:t>0.2322</a:t>
                      </a:r>
                      <a:endParaRPr b="1" sz="1200" u="none" cap="none" strike="noStrike">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70000"/>
                        </a:lnSpc>
                        <a:spcBef>
                          <a:spcPts val="0"/>
                        </a:spcBef>
                        <a:spcAft>
                          <a:spcPts val="0"/>
                        </a:spcAft>
                        <a:buNone/>
                      </a:pPr>
                      <a:r>
                        <a:rPr b="1" lang="en-US" sz="1100">
                          <a:solidFill>
                            <a:schemeClr val="dk1"/>
                          </a:solidFill>
                        </a:rPr>
                        <a:t>0.00</a:t>
                      </a:r>
                      <a:endParaRPr b="1" sz="1100" u="none" cap="none" strike="noStrike">
                        <a:solidFill>
                          <a:schemeClr val="dk1"/>
                        </a:solidFill>
                      </a:endParaRPr>
                    </a:p>
                  </a:txBody>
                  <a:tcPr marT="91425" marB="91425" marR="91425" marL="91425" anchor="ctr">
                    <a:lnL cap="flat" cmpd="sng" w="9525">
                      <a:solidFill>
                        <a:srgbClr val="9E9E9E"/>
                      </a:solidFill>
                      <a:prstDash val="solid"/>
                      <a:round/>
                      <a:headEnd len="sm" w="sm" type="none"/>
                      <a:tailEnd len="sm" w="sm" type="none"/>
                    </a:lnL>
                  </a:tcPr>
                </a:tc>
              </a:tr>
              <a:tr h="381000">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va </a:t>
                      </a:r>
                      <a:endParaRPr b="1" sz="1200" u="none" cap="none" strike="noStrike">
                        <a:solidFill>
                          <a:schemeClr val="lt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dk1"/>
                          </a:solidFill>
                          <a:latin typeface="Roboto"/>
                          <a:ea typeface="Roboto"/>
                          <a:cs typeface="Roboto"/>
                          <a:sym typeface="Roboto"/>
                        </a:rPr>
                        <a:t>0.2185</a:t>
                      </a:r>
                      <a:endParaRPr b="1" sz="1200" u="none" cap="none" strike="noStrike">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70000"/>
                        </a:lnSpc>
                        <a:spcBef>
                          <a:spcPts val="0"/>
                        </a:spcBef>
                        <a:spcAft>
                          <a:spcPts val="0"/>
                        </a:spcAft>
                        <a:buNone/>
                      </a:pPr>
                      <a:r>
                        <a:rPr b="1" lang="en-US" sz="1100">
                          <a:solidFill>
                            <a:schemeClr val="dk1"/>
                          </a:solidFill>
                        </a:rPr>
                        <a:t>0.00</a:t>
                      </a:r>
                      <a:endParaRPr b="1" sz="1100" u="none" cap="none" strike="noStrike">
                        <a:solidFill>
                          <a:schemeClr val="dk1"/>
                        </a:solidFill>
                      </a:endParaRPr>
                    </a:p>
                  </a:txBody>
                  <a:tcPr marT="91425" marB="91425" marR="91425" marL="91425" anchor="ctr">
                    <a:lnL cap="flat" cmpd="sng" w="9525">
                      <a:solidFill>
                        <a:srgbClr val="9E9E9E"/>
                      </a:solidFill>
                      <a:prstDash val="solid"/>
                      <a:round/>
                      <a:headEnd len="sm" w="sm" type="none"/>
                      <a:tailEnd len="sm" w="sm" type="none"/>
                    </a:lnL>
                  </a:tcPr>
                </a:tc>
              </a:tr>
              <a:tr h="381000">
                <a:tc>
                  <a:txBody>
                    <a:bodyPr/>
                    <a:lstStyle/>
                    <a:p>
                      <a:pPr indent="0" lvl="0" marL="0" rtl="0" algn="l">
                        <a:lnSpc>
                          <a:spcPct val="70000"/>
                        </a:lnSpc>
                        <a:spcBef>
                          <a:spcPts val="0"/>
                        </a:spcBef>
                        <a:spcAft>
                          <a:spcPts val="0"/>
                        </a:spcAft>
                        <a:buNone/>
                      </a:pPr>
                      <a:r>
                        <a:rPr b="1" lang="en-US" sz="1200">
                          <a:solidFill>
                            <a:schemeClr val="lt1"/>
                          </a:solidFill>
                          <a:latin typeface="Roboto"/>
                          <a:ea typeface="Roboto"/>
                          <a:cs typeface="Roboto"/>
                          <a:sym typeface="Roboto"/>
                        </a:rPr>
                        <a:t> ffiec msa md </a:t>
                      </a:r>
                      <a:endParaRPr b="1" sz="1200">
                        <a:solidFill>
                          <a:schemeClr val="lt1"/>
                        </a:solidFill>
                        <a:latin typeface="Roboto"/>
                        <a:ea typeface="Roboto"/>
                        <a:cs typeface="Roboto"/>
                        <a:sym typeface="Roboto"/>
                      </a:endParaRPr>
                    </a:p>
                    <a:p>
                      <a:pPr indent="0" lvl="0" marL="0" rtl="0" algn="l">
                        <a:lnSpc>
                          <a:spcPct val="70000"/>
                        </a:lnSpc>
                        <a:spcBef>
                          <a:spcPts val="0"/>
                        </a:spcBef>
                        <a:spcAft>
                          <a:spcPts val="0"/>
                        </a:spcAft>
                        <a:buNone/>
                      </a:pPr>
                      <a:r>
                        <a:rPr b="1" lang="en-US" sz="1200">
                          <a:solidFill>
                            <a:schemeClr val="lt1"/>
                          </a:solidFill>
                          <a:latin typeface="Roboto"/>
                          <a:ea typeface="Roboto"/>
                          <a:cs typeface="Roboto"/>
                          <a:sym typeface="Roboto"/>
                        </a:rPr>
                        <a:t>median family incom</a:t>
                      </a:r>
                      <a:endParaRPr b="1" sz="1200">
                        <a:solidFill>
                          <a:schemeClr val="lt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dk1"/>
                          </a:solidFill>
                          <a:latin typeface="Roboto"/>
                          <a:ea typeface="Roboto"/>
                          <a:cs typeface="Roboto"/>
                          <a:sym typeface="Roboto"/>
                        </a:rPr>
                        <a:t>0.1350</a:t>
                      </a:r>
                      <a:endParaRPr b="1" sz="1200" u="none" cap="none" strike="noStrike">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70000"/>
                        </a:lnSpc>
                        <a:spcBef>
                          <a:spcPts val="0"/>
                        </a:spcBef>
                        <a:spcAft>
                          <a:spcPts val="0"/>
                        </a:spcAft>
                        <a:buNone/>
                      </a:pPr>
                      <a:r>
                        <a:rPr b="1" lang="en-US" sz="1100">
                          <a:solidFill>
                            <a:schemeClr val="dk1"/>
                          </a:solidFill>
                        </a:rPr>
                        <a:t>0.00</a:t>
                      </a:r>
                      <a:endParaRPr b="1" sz="1100" u="none" cap="none" strike="noStrike">
                        <a:solidFill>
                          <a:schemeClr val="dk1"/>
                        </a:solidFill>
                      </a:endParaRPr>
                    </a:p>
                  </a:txBody>
                  <a:tcPr marT="91425" marB="91425" marR="91425" marL="91425" anchor="ctr">
                    <a:lnL cap="flat" cmpd="sng" w="9525">
                      <a:solidFill>
                        <a:srgbClr val="9E9E9E"/>
                      </a:solidFill>
                      <a:prstDash val="solid"/>
                      <a:round/>
                      <a:headEnd len="sm" w="sm" type="none"/>
                      <a:tailEnd len="sm" w="sm" type="none"/>
                    </a:lnL>
                  </a:tcPr>
                </a:tc>
              </a:tr>
            </a:tbl>
          </a:graphicData>
        </a:graphic>
      </p:graphicFrame>
      <p:sp>
        <p:nvSpPr>
          <p:cNvPr id="2046" name="Google Shape;2046;g21a26d0088d_1_297"/>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sp>
        <p:nvSpPr>
          <p:cNvPr id="2047" name="Google Shape;2047;g21a26d0088d_1_297"/>
          <p:cNvSpPr txBox="1"/>
          <p:nvPr>
            <p:ph idx="12" type="sldNum"/>
          </p:nvPr>
        </p:nvSpPr>
        <p:spPr>
          <a:xfrm>
            <a:off x="8009501" y="6482075"/>
            <a:ext cx="9213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b="0">
              <a:solidFill>
                <a:srgbClr val="A1A0A0"/>
              </a:solidFill>
              <a:latin typeface="Lucida Sans"/>
              <a:ea typeface="Lucida Sans"/>
              <a:cs typeface="Lucida Sans"/>
              <a:sym typeface="Lucida Sans"/>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051" name="Shape 2051"/>
        <p:cNvGrpSpPr/>
        <p:nvPr/>
      </p:nvGrpSpPr>
      <p:grpSpPr>
        <a:xfrm>
          <a:off x="0" y="0"/>
          <a:ext cx="0" cy="0"/>
          <a:chOff x="0" y="0"/>
          <a:chExt cx="0" cy="0"/>
        </a:xfrm>
      </p:grpSpPr>
      <p:sp>
        <p:nvSpPr>
          <p:cNvPr id="2052" name="Google Shape;2052;g21a26d0088d_1_305"/>
          <p:cNvSpPr txBox="1"/>
          <p:nvPr>
            <p:ph type="title"/>
          </p:nvPr>
        </p:nvSpPr>
        <p:spPr>
          <a:xfrm>
            <a:off x="1143007" y="6100"/>
            <a:ext cx="7436700" cy="629700"/>
          </a:xfrm>
          <a:prstGeom prst="rect">
            <a:avLst/>
          </a:prstGeom>
          <a:noFill/>
          <a:ln>
            <a:noFill/>
          </a:ln>
        </p:spPr>
        <p:txBody>
          <a:bodyPr anchorCtr="0" anchor="t" bIns="0" lIns="0" spcFirstLastPara="1" rIns="0" wrap="square" tIns="318675">
            <a:spAutoFit/>
          </a:bodyPr>
          <a:lstStyle/>
          <a:p>
            <a:pPr indent="0" lvl="0" marL="0" rtl="0" algn="l">
              <a:lnSpc>
                <a:spcPct val="100000"/>
              </a:lnSpc>
              <a:spcBef>
                <a:spcPts val="0"/>
              </a:spcBef>
              <a:spcAft>
                <a:spcPts val="0"/>
              </a:spcAft>
              <a:buSzPts val="1400"/>
              <a:buNone/>
            </a:pPr>
            <a:r>
              <a:rPr b="1" lang="en-US"/>
              <a:t>Logistics </a:t>
            </a:r>
            <a:r>
              <a:rPr b="1" lang="en-US" u="sng"/>
              <a:t>ER</a:t>
            </a:r>
            <a:r>
              <a:rPr b="1" lang="en-US"/>
              <a:t> Bisection</a:t>
            </a:r>
            <a:endParaRPr b="1"/>
          </a:p>
        </p:txBody>
      </p:sp>
      <p:sp>
        <p:nvSpPr>
          <p:cNvPr id="2053" name="Google Shape;2053;g21a26d0088d_1_305"/>
          <p:cNvSpPr/>
          <p:nvPr/>
        </p:nvSpPr>
        <p:spPr>
          <a:xfrm>
            <a:off x="1143000" y="712575"/>
            <a:ext cx="7674609" cy="0"/>
          </a:xfrm>
          <a:custGeom>
            <a:rect b="b" l="l" r="r" t="t"/>
            <a:pathLst>
              <a:path extrusionOk="0" h="120000" w="7674609">
                <a:moveTo>
                  <a:pt x="0" y="0"/>
                </a:moveTo>
                <a:lnTo>
                  <a:pt x="7674483" y="0"/>
                </a:lnTo>
              </a:path>
            </a:pathLst>
          </a:custGeom>
          <a:noFill/>
          <a:ln cap="flat" cmpd="sng" w="12700">
            <a:solidFill>
              <a:srgbClr val="87BC45"/>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aphicFrame>
        <p:nvGraphicFramePr>
          <p:cNvPr id="2054" name="Google Shape;2054;g21a26d0088d_1_305"/>
          <p:cNvGraphicFramePr/>
          <p:nvPr/>
        </p:nvGraphicFramePr>
        <p:xfrm>
          <a:off x="1142988" y="712563"/>
          <a:ext cx="3000000" cy="3000000"/>
        </p:xfrm>
        <a:graphic>
          <a:graphicData uri="http://schemas.openxmlformats.org/drawingml/2006/table">
            <a:tbl>
              <a:tblPr>
                <a:noFill/>
                <a:tableStyleId>{BE699092-9A77-4C85-9C48-A77FD11CDAB5}</a:tableStyleId>
              </a:tblPr>
              <a:tblGrid>
                <a:gridCol w="616925"/>
                <a:gridCol w="1749075"/>
                <a:gridCol w="1050750"/>
                <a:gridCol w="797275"/>
              </a:tblGrid>
              <a:tr h="389350">
                <a:tc>
                  <a:txBody>
                    <a:bodyPr/>
                    <a:lstStyle/>
                    <a:p>
                      <a:pPr indent="0" lvl="0" marL="0" marR="0" rtl="0" algn="l">
                        <a:lnSpc>
                          <a:spcPct val="70000"/>
                        </a:lnSpc>
                        <a:spcBef>
                          <a:spcPts val="0"/>
                        </a:spcBef>
                        <a:spcAft>
                          <a:spcPts val="0"/>
                        </a:spcAft>
                        <a:buNone/>
                      </a:pPr>
                      <a:r>
                        <a:t/>
                      </a:r>
                      <a:endParaRPr/>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marR="0" rtl="0" algn="l">
                        <a:lnSpc>
                          <a:spcPct val="60000"/>
                        </a:lnSpc>
                        <a:spcBef>
                          <a:spcPts val="0"/>
                        </a:spcBef>
                        <a:spcAft>
                          <a:spcPts val="0"/>
                        </a:spcAft>
                        <a:buClr>
                          <a:srgbClr val="000000"/>
                        </a:buClr>
                        <a:buSzPts val="1400"/>
                        <a:buFont typeface="Arial"/>
                        <a:buNone/>
                      </a:pPr>
                      <a:r>
                        <a:rPr b="1" lang="en-US"/>
                        <a:t>All Variables</a:t>
                      </a:r>
                      <a:endParaRPr b="1"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marR="0" rtl="0" algn="l">
                        <a:lnSpc>
                          <a:spcPct val="70000"/>
                        </a:lnSpc>
                        <a:spcBef>
                          <a:spcPts val="0"/>
                        </a:spcBef>
                        <a:spcAft>
                          <a:spcPts val="0"/>
                        </a:spcAft>
                        <a:buClr>
                          <a:srgbClr val="000000"/>
                        </a:buClr>
                        <a:buSzPts val="1200"/>
                        <a:buFont typeface="Arial"/>
                        <a:buNone/>
                      </a:pPr>
                      <a:r>
                        <a:rPr b="1" lang="en-US" sz="1200">
                          <a:solidFill>
                            <a:schemeClr val="lt1"/>
                          </a:solidFill>
                        </a:rPr>
                        <a:t>Coefficient</a:t>
                      </a:r>
                      <a:endParaRPr b="1" sz="1200" u="none" cap="none" strike="noStrike">
                        <a:solidFill>
                          <a:schemeClr val="lt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6FC0"/>
                    </a:solidFill>
                  </a:tcPr>
                </a:tc>
                <a:tc>
                  <a:txBody>
                    <a:bodyPr/>
                    <a:lstStyle/>
                    <a:p>
                      <a:pPr indent="0" lvl="0" marL="0" marR="0" rtl="0" algn="l">
                        <a:lnSpc>
                          <a:spcPct val="70000"/>
                        </a:lnSpc>
                        <a:spcBef>
                          <a:spcPts val="0"/>
                        </a:spcBef>
                        <a:spcAft>
                          <a:spcPts val="0"/>
                        </a:spcAft>
                        <a:buClr>
                          <a:srgbClr val="000000"/>
                        </a:buClr>
                        <a:buSzPts val="1200"/>
                        <a:buFont typeface="Arial"/>
                        <a:buNone/>
                      </a:pPr>
                      <a:r>
                        <a:rPr b="1" lang="en-US" sz="1200" u="none" cap="none" strike="noStrike">
                          <a:solidFill>
                            <a:schemeClr val="lt1"/>
                          </a:solidFill>
                        </a:rPr>
                        <a:t>P</a:t>
                      </a:r>
                      <a:r>
                        <a:rPr b="1" lang="en-US" sz="1200">
                          <a:solidFill>
                            <a:schemeClr val="lt1"/>
                          </a:solidFill>
                        </a:rPr>
                        <a:t>-value</a:t>
                      </a:r>
                      <a:endParaRPr b="1" sz="1200" u="none" cap="none" strike="noStrike">
                        <a:solidFill>
                          <a:schemeClr val="lt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6FC0"/>
                    </a:solidFill>
                  </a:tcPr>
                </a:tc>
              </a:tr>
              <a:tr h="431275">
                <a:tc>
                  <a:txBody>
                    <a:bodyPr/>
                    <a:lstStyle/>
                    <a:p>
                      <a:pPr indent="0" lvl="0" marL="0" rtl="0" algn="l">
                        <a:lnSpc>
                          <a:spcPct val="70000"/>
                        </a:lnSpc>
                        <a:spcBef>
                          <a:spcPts val="0"/>
                        </a:spcBef>
                        <a:spcAft>
                          <a:spcPts val="0"/>
                        </a:spcAft>
                        <a:buNone/>
                      </a:pPr>
                      <a:r>
                        <a:rPr b="1" lang="en-US" sz="1200">
                          <a:solidFill>
                            <a:schemeClr val="lt1"/>
                          </a:solidFill>
                        </a:rPr>
                        <a:t>1st</a:t>
                      </a:r>
                      <a:endParaRPr b="1" sz="1200">
                        <a:solidFill>
                          <a:schemeClr val="lt1"/>
                        </a:solidFill>
                      </a:endParaRPr>
                    </a:p>
                  </a:txBody>
                  <a:tcPr marT="91425" marB="91425" marR="91425" marL="91425" anchor="ctr">
                    <a:solidFill>
                      <a:srgbClr val="006FC0"/>
                    </a:solidFill>
                  </a:tcPr>
                </a:tc>
                <a:tc>
                  <a:txBody>
                    <a:bodyPr/>
                    <a:lstStyle/>
                    <a:p>
                      <a:pPr indent="0" lvl="0" marL="0" rtl="0" algn="l">
                        <a:lnSpc>
                          <a:spcPct val="70000"/>
                        </a:lnSpc>
                        <a:spcBef>
                          <a:spcPts val="0"/>
                        </a:spcBef>
                        <a:spcAft>
                          <a:spcPts val="0"/>
                        </a:spcAft>
                        <a:buClr>
                          <a:schemeClr val="dk1"/>
                        </a:buClr>
                        <a:buSzPts val="1100"/>
                        <a:buFont typeface="Arial"/>
                        <a:buNone/>
                      </a:pPr>
                      <a:r>
                        <a:rPr b="1" lang="en-US" sz="1200">
                          <a:solidFill>
                            <a:schemeClr val="lt1"/>
                          </a:solidFill>
                        </a:rPr>
                        <a:t>tract one to four </a:t>
                      </a:r>
                      <a:endParaRPr b="1" sz="1200">
                        <a:solidFill>
                          <a:schemeClr val="lt1"/>
                        </a:solidFill>
                      </a:endParaRPr>
                    </a:p>
                    <a:p>
                      <a:pPr indent="0" lvl="0" marL="0" rtl="0" algn="l">
                        <a:lnSpc>
                          <a:spcPct val="70000"/>
                        </a:lnSpc>
                        <a:spcBef>
                          <a:spcPts val="0"/>
                        </a:spcBef>
                        <a:spcAft>
                          <a:spcPts val="0"/>
                        </a:spcAft>
                        <a:buClr>
                          <a:schemeClr val="dk1"/>
                        </a:buClr>
                        <a:buSzPts val="1100"/>
                        <a:buFont typeface="Arial"/>
                        <a:buNone/>
                      </a:pPr>
                      <a:r>
                        <a:rPr b="1" lang="en-US" sz="1200">
                          <a:solidFill>
                            <a:schemeClr val="lt1"/>
                          </a:solidFill>
                        </a:rPr>
                        <a:t>family homes</a:t>
                      </a:r>
                      <a:endParaRPr b="1" sz="1200" cap="none" strike="noStrike">
                        <a:solidFill>
                          <a:schemeClr val="lt1"/>
                        </a:solidFill>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Clr>
                          <a:srgbClr val="000000"/>
                        </a:buClr>
                        <a:buSzPts val="1100"/>
                        <a:buFont typeface="Arial"/>
                        <a:buNone/>
                      </a:pPr>
                      <a:r>
                        <a:rPr b="1" lang="en-US" sz="1200">
                          <a:solidFill>
                            <a:schemeClr val="dk1"/>
                          </a:solidFill>
                          <a:latin typeface="Roboto"/>
                          <a:ea typeface="Roboto"/>
                          <a:cs typeface="Roboto"/>
                          <a:sym typeface="Roboto"/>
                        </a:rPr>
                        <a:t>0.6815</a:t>
                      </a:r>
                      <a:endParaRPr b="1" sz="1200" u="none" cap="none" strike="noStrike">
                        <a:solidFill>
                          <a:schemeClr val="dk1"/>
                        </a:solidFill>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marR="0" rtl="0" algn="l">
                        <a:lnSpc>
                          <a:spcPct val="70000"/>
                        </a:lnSpc>
                        <a:spcBef>
                          <a:spcPts val="0"/>
                        </a:spcBef>
                        <a:spcAft>
                          <a:spcPts val="0"/>
                        </a:spcAft>
                        <a:buClr>
                          <a:schemeClr val="dk1"/>
                        </a:buClr>
                        <a:buSzPts val="1100"/>
                        <a:buFont typeface="Arial"/>
                        <a:buNone/>
                      </a:pPr>
                      <a:r>
                        <a:rPr b="1" lang="en-US" sz="1100">
                          <a:solidFill>
                            <a:schemeClr val="dk1"/>
                          </a:solidFill>
                        </a:rPr>
                        <a:t>0.00</a:t>
                      </a:r>
                      <a:endParaRPr b="1" sz="1100" u="none" cap="none" strike="noStrike">
                        <a:solidFill>
                          <a:schemeClr val="dk1"/>
                        </a:solidFill>
                      </a:endParaRPr>
                    </a:p>
                  </a:txBody>
                  <a:tcPr marT="91425" marB="91425" marR="91425" marL="91425" anchor="ctr">
                    <a:lnT cap="flat" cmpd="sng" w="9525">
                      <a:solidFill>
                        <a:srgbClr val="9E9E9E"/>
                      </a:solidFill>
                      <a:prstDash val="solid"/>
                      <a:round/>
                      <a:headEnd len="sm" w="sm" type="none"/>
                      <a:tailEnd len="sm" w="sm" type="none"/>
                    </a:lnT>
                  </a:tcPr>
                </a:tc>
              </a:tr>
              <a:tr h="356800">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2nd</a:t>
                      </a:r>
                      <a:endParaRPr b="1" sz="1200">
                        <a:solidFill>
                          <a:schemeClr val="lt1"/>
                        </a:solidFill>
                        <a:latin typeface="Roboto"/>
                        <a:ea typeface="Roboto"/>
                        <a:cs typeface="Roboto"/>
                        <a:sym typeface="Roboto"/>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Clr>
                          <a:srgbClr val="000000"/>
                        </a:buClr>
                        <a:buSzPts val="1200"/>
                        <a:buFont typeface="Arial"/>
                        <a:buNone/>
                      </a:pPr>
                      <a:r>
                        <a:rPr b="1" lang="en-US" sz="1200">
                          <a:solidFill>
                            <a:schemeClr val="lt1"/>
                          </a:solidFill>
                          <a:latin typeface="Roboto"/>
                          <a:ea typeface="Roboto"/>
                          <a:cs typeface="Roboto"/>
                          <a:sym typeface="Roboto"/>
                        </a:rPr>
                        <a:t>tract population</a:t>
                      </a:r>
                      <a:endParaRPr b="1" sz="1200" u="none" cap="none" strike="noStrike">
                        <a:solidFill>
                          <a:schemeClr val="lt1"/>
                        </a:solidFill>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Clr>
                          <a:srgbClr val="000000"/>
                        </a:buClr>
                        <a:buSzPts val="1100"/>
                        <a:buFont typeface="Arial"/>
                        <a:buNone/>
                      </a:pPr>
                      <a:r>
                        <a:rPr b="1" lang="en-US" sz="1200">
                          <a:solidFill>
                            <a:schemeClr val="dk1"/>
                          </a:solidFill>
                          <a:latin typeface="Roboto"/>
                          <a:ea typeface="Roboto"/>
                          <a:cs typeface="Roboto"/>
                          <a:sym typeface="Roboto"/>
                        </a:rPr>
                        <a:t>0.6166</a:t>
                      </a:r>
                      <a:endParaRPr b="1" sz="1200" u="none" cap="none" strike="noStrike">
                        <a:solidFill>
                          <a:schemeClr val="dk1"/>
                        </a:solidFill>
                      </a:endParaRPr>
                    </a:p>
                  </a:txBody>
                  <a:tcPr marT="91425" marB="91425" marR="91425" marL="91425" anchor="ctr"/>
                </a:tc>
                <a:tc>
                  <a:txBody>
                    <a:bodyPr/>
                    <a:lstStyle/>
                    <a:p>
                      <a:pPr indent="0" lvl="0" marL="0" rtl="0" algn="l">
                        <a:lnSpc>
                          <a:spcPct val="70000"/>
                        </a:lnSpc>
                        <a:spcBef>
                          <a:spcPts val="0"/>
                        </a:spcBef>
                        <a:spcAft>
                          <a:spcPts val="0"/>
                        </a:spcAft>
                        <a:buClr>
                          <a:schemeClr val="dk1"/>
                        </a:buClr>
                        <a:buSzPts val="1100"/>
                        <a:buFont typeface="Arial"/>
                        <a:buNone/>
                      </a:pPr>
                      <a:r>
                        <a:rPr b="1" lang="en-US" sz="1100">
                          <a:solidFill>
                            <a:schemeClr val="dk1"/>
                          </a:solidFill>
                        </a:rPr>
                        <a:t>0.00</a:t>
                      </a:r>
                      <a:endParaRPr b="1" sz="1100" u="none" cap="none" strike="noStrike">
                        <a:solidFill>
                          <a:schemeClr val="dk1"/>
                        </a:solidFill>
                      </a:endParaRPr>
                    </a:p>
                  </a:txBody>
                  <a:tcPr marT="91425" marB="91425" marR="91425" marL="91425" anchor="ctr"/>
                </a:tc>
              </a:tr>
              <a:tr h="431275">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3rd</a:t>
                      </a:r>
                      <a:endParaRPr b="1" sz="1200">
                        <a:solidFill>
                          <a:schemeClr val="lt1"/>
                        </a:solidFill>
                        <a:latin typeface="Roboto"/>
                        <a:ea typeface="Roboto"/>
                        <a:cs typeface="Roboto"/>
                        <a:sym typeface="Roboto"/>
                      </a:endParaRPr>
                    </a:p>
                  </a:txBody>
                  <a:tcPr marT="91425" marB="91425" marR="91425" marL="91425" anchor="ctr">
                    <a:solidFill>
                      <a:srgbClr val="006FC0"/>
                    </a:solidFill>
                  </a:tcPr>
                </a:tc>
                <a:tc>
                  <a:txBody>
                    <a:bodyPr/>
                    <a:lstStyle/>
                    <a:p>
                      <a:pPr indent="0" lvl="0" marL="0" rtl="0" algn="l">
                        <a:lnSpc>
                          <a:spcPct val="70000"/>
                        </a:lnSpc>
                        <a:spcBef>
                          <a:spcPts val="0"/>
                        </a:spcBef>
                        <a:spcAft>
                          <a:spcPts val="0"/>
                        </a:spcAft>
                        <a:buNone/>
                      </a:pPr>
                      <a:r>
                        <a:rPr b="1" lang="en-US" sz="1200">
                          <a:solidFill>
                            <a:schemeClr val="lt1"/>
                          </a:solidFill>
                          <a:latin typeface="Roboto"/>
                          <a:ea typeface="Roboto"/>
                          <a:cs typeface="Roboto"/>
                          <a:sym typeface="Roboto"/>
                        </a:rPr>
                        <a:t>tract owner occupied units </a:t>
                      </a:r>
                      <a:endParaRPr b="1" sz="1200" u="none" cap="none" strike="noStrike">
                        <a:solidFill>
                          <a:schemeClr val="lt1"/>
                        </a:solidFill>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dk1"/>
                          </a:solidFill>
                          <a:latin typeface="Roboto"/>
                          <a:ea typeface="Roboto"/>
                          <a:cs typeface="Roboto"/>
                          <a:sym typeface="Roboto"/>
                        </a:rPr>
                        <a:t>-0.5292</a:t>
                      </a:r>
                      <a:endParaRPr b="1" sz="1200" u="none" cap="none" strike="noStrike">
                        <a:solidFill>
                          <a:schemeClr val="dk1"/>
                        </a:solidFill>
                      </a:endParaRPr>
                    </a:p>
                  </a:txBody>
                  <a:tcPr marT="91425" marB="91425" marR="91425" marL="91425" anchor="ctr"/>
                </a:tc>
                <a:tc>
                  <a:txBody>
                    <a:bodyPr/>
                    <a:lstStyle/>
                    <a:p>
                      <a:pPr indent="0" lvl="0" marL="0" rtl="0" algn="l">
                        <a:lnSpc>
                          <a:spcPct val="70000"/>
                        </a:lnSpc>
                        <a:spcBef>
                          <a:spcPts val="0"/>
                        </a:spcBef>
                        <a:spcAft>
                          <a:spcPts val="0"/>
                        </a:spcAft>
                        <a:buNone/>
                      </a:pPr>
                      <a:r>
                        <a:rPr b="1" lang="en-US" sz="1100">
                          <a:solidFill>
                            <a:schemeClr val="dk1"/>
                          </a:solidFill>
                        </a:rPr>
                        <a:t>0.00</a:t>
                      </a:r>
                      <a:endParaRPr b="1" sz="1100" u="none" cap="none" strike="noStrike">
                        <a:solidFill>
                          <a:schemeClr val="dk1"/>
                        </a:solidFill>
                      </a:endParaRPr>
                    </a:p>
                  </a:txBody>
                  <a:tcPr marT="91425" marB="91425" marR="91425" marL="91425" anchor="ctr"/>
                </a:tc>
              </a:tr>
              <a:tr h="356800">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4th</a:t>
                      </a:r>
                      <a:endParaRPr b="1" sz="1200">
                        <a:solidFill>
                          <a:schemeClr val="lt1"/>
                        </a:solidFill>
                        <a:latin typeface="Roboto"/>
                        <a:ea typeface="Roboto"/>
                        <a:cs typeface="Roboto"/>
                        <a:sym typeface="Roboto"/>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loan amount</a:t>
                      </a:r>
                      <a:endParaRPr b="1" sz="1200" u="none" cap="none" strike="noStrike">
                        <a:solidFill>
                          <a:schemeClr val="lt1"/>
                        </a:solidFill>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dk1"/>
                          </a:solidFill>
                          <a:latin typeface="Roboto"/>
                          <a:ea typeface="Roboto"/>
                          <a:cs typeface="Roboto"/>
                          <a:sym typeface="Roboto"/>
                        </a:rPr>
                        <a:t>0.4342</a:t>
                      </a:r>
                      <a:endParaRPr b="1" sz="1200" u="none" cap="none" strike="noStrike">
                        <a:solidFill>
                          <a:schemeClr val="dk1"/>
                        </a:solidFill>
                      </a:endParaRPr>
                    </a:p>
                  </a:txBody>
                  <a:tcPr marT="91425" marB="91425" marR="91425" marL="91425" anchor="ctr"/>
                </a:tc>
                <a:tc>
                  <a:txBody>
                    <a:bodyPr/>
                    <a:lstStyle/>
                    <a:p>
                      <a:pPr indent="0" lvl="0" marL="0" rtl="0" algn="l">
                        <a:lnSpc>
                          <a:spcPct val="70000"/>
                        </a:lnSpc>
                        <a:spcBef>
                          <a:spcPts val="0"/>
                        </a:spcBef>
                        <a:spcAft>
                          <a:spcPts val="0"/>
                        </a:spcAft>
                        <a:buNone/>
                      </a:pPr>
                      <a:r>
                        <a:rPr b="1" lang="en-US" sz="1100">
                          <a:solidFill>
                            <a:schemeClr val="dk1"/>
                          </a:solidFill>
                        </a:rPr>
                        <a:t>0.00</a:t>
                      </a:r>
                      <a:endParaRPr b="1" sz="1100" u="none" cap="none" strike="noStrike">
                        <a:solidFill>
                          <a:schemeClr val="dk1"/>
                        </a:solidFill>
                      </a:endParaRPr>
                    </a:p>
                  </a:txBody>
                  <a:tcPr marT="91425" marB="91425" marR="91425" marL="91425" anchor="ctr"/>
                </a:tc>
              </a:tr>
              <a:tr h="356800">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5th</a:t>
                      </a:r>
                      <a:endParaRPr b="1" sz="1200">
                        <a:solidFill>
                          <a:schemeClr val="lt1"/>
                        </a:solidFill>
                        <a:latin typeface="Roboto"/>
                        <a:ea typeface="Roboto"/>
                        <a:cs typeface="Roboto"/>
                        <a:sym typeface="Roboto"/>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conventional</a:t>
                      </a:r>
                      <a:endParaRPr b="1" sz="1200" u="none" cap="none" strike="noStrike">
                        <a:solidFill>
                          <a:schemeClr val="lt1"/>
                        </a:solidFill>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dk1"/>
                          </a:solidFill>
                          <a:latin typeface="Roboto"/>
                          <a:ea typeface="Roboto"/>
                          <a:cs typeface="Roboto"/>
                          <a:sym typeface="Roboto"/>
                        </a:rPr>
                        <a:t>-0.3609</a:t>
                      </a:r>
                      <a:endParaRPr b="1" sz="1200" u="none" cap="none" strike="noStrike">
                        <a:solidFill>
                          <a:schemeClr val="dk1"/>
                        </a:solidFill>
                      </a:endParaRPr>
                    </a:p>
                  </a:txBody>
                  <a:tcPr marT="91425" marB="91425" marR="91425" marL="91425" anchor="ctr"/>
                </a:tc>
                <a:tc>
                  <a:txBody>
                    <a:bodyPr/>
                    <a:lstStyle/>
                    <a:p>
                      <a:pPr indent="0" lvl="0" marL="0" rtl="0" algn="l">
                        <a:lnSpc>
                          <a:spcPct val="70000"/>
                        </a:lnSpc>
                        <a:spcBef>
                          <a:spcPts val="0"/>
                        </a:spcBef>
                        <a:spcAft>
                          <a:spcPts val="0"/>
                        </a:spcAft>
                        <a:buNone/>
                      </a:pPr>
                      <a:r>
                        <a:rPr b="1" lang="en-US" sz="1100">
                          <a:solidFill>
                            <a:schemeClr val="dk1"/>
                          </a:solidFill>
                        </a:rPr>
                        <a:t>0.00</a:t>
                      </a:r>
                      <a:endParaRPr b="1" sz="1100" u="none" cap="none" strike="noStrike">
                        <a:solidFill>
                          <a:schemeClr val="dk1"/>
                        </a:solidFill>
                      </a:endParaRPr>
                    </a:p>
                  </a:txBody>
                  <a:tcPr marT="91425" marB="91425" marR="91425" marL="91425" anchor="ctr"/>
                </a:tc>
              </a:tr>
              <a:tr h="431275">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6th</a:t>
                      </a:r>
                      <a:endParaRPr b="1" sz="1200">
                        <a:solidFill>
                          <a:schemeClr val="lt1"/>
                        </a:solidFill>
                        <a:latin typeface="Roboto"/>
                        <a:ea typeface="Roboto"/>
                        <a:cs typeface="Roboto"/>
                        <a:sym typeface="Roboto"/>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tract median age of housing unit </a:t>
                      </a:r>
                      <a:endParaRPr b="1" sz="1200" u="none" cap="none" strike="noStrike">
                        <a:solidFill>
                          <a:schemeClr val="lt1"/>
                        </a:solidFill>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dk1"/>
                          </a:solidFill>
                          <a:latin typeface="Roboto"/>
                          <a:ea typeface="Roboto"/>
                          <a:cs typeface="Roboto"/>
                          <a:sym typeface="Roboto"/>
                        </a:rPr>
                        <a:t>-0.2840</a:t>
                      </a:r>
                      <a:endParaRPr b="1" sz="1200" u="none" cap="none" strike="noStrike">
                        <a:solidFill>
                          <a:schemeClr val="dk1"/>
                        </a:solidFill>
                      </a:endParaRPr>
                    </a:p>
                  </a:txBody>
                  <a:tcPr marT="91425" marB="91425" marR="91425" marL="91425" anchor="ctr"/>
                </a:tc>
                <a:tc>
                  <a:txBody>
                    <a:bodyPr/>
                    <a:lstStyle/>
                    <a:p>
                      <a:pPr indent="0" lvl="0" marL="0" rtl="0" algn="l">
                        <a:lnSpc>
                          <a:spcPct val="70000"/>
                        </a:lnSpc>
                        <a:spcBef>
                          <a:spcPts val="0"/>
                        </a:spcBef>
                        <a:spcAft>
                          <a:spcPts val="0"/>
                        </a:spcAft>
                        <a:buNone/>
                      </a:pPr>
                      <a:r>
                        <a:rPr b="1" lang="en-US" sz="1100">
                          <a:solidFill>
                            <a:schemeClr val="dk1"/>
                          </a:solidFill>
                        </a:rPr>
                        <a:t>0.00</a:t>
                      </a:r>
                      <a:endParaRPr b="1" sz="1100" u="none" cap="none" strike="noStrike">
                        <a:solidFill>
                          <a:schemeClr val="dk1"/>
                        </a:solidFill>
                      </a:endParaRPr>
                    </a:p>
                  </a:txBody>
                  <a:tcPr marT="91425" marB="91425" marR="91425" marL="91425" anchor="ctr"/>
                </a:tc>
              </a:tr>
              <a:tr h="356800">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7th</a:t>
                      </a:r>
                      <a:endParaRPr b="1" sz="1200">
                        <a:solidFill>
                          <a:schemeClr val="lt1"/>
                        </a:solidFill>
                        <a:latin typeface="Roboto"/>
                        <a:ea typeface="Roboto"/>
                        <a:cs typeface="Roboto"/>
                        <a:sym typeface="Roboto"/>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cltv </a:t>
                      </a:r>
                      <a:endParaRPr b="1" sz="1200" u="none" cap="none" strike="noStrike">
                        <a:solidFill>
                          <a:schemeClr val="lt1"/>
                        </a:solidFill>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dk1"/>
                          </a:solidFill>
                          <a:latin typeface="Roboto"/>
                          <a:ea typeface="Roboto"/>
                          <a:cs typeface="Roboto"/>
                          <a:sym typeface="Roboto"/>
                        </a:rPr>
                        <a:t>-0.2593</a:t>
                      </a:r>
                      <a:endParaRPr b="1" sz="1200" u="none" cap="none" strike="noStrike">
                        <a:solidFill>
                          <a:schemeClr val="dk1"/>
                        </a:solidFill>
                      </a:endParaRPr>
                    </a:p>
                  </a:txBody>
                  <a:tcPr marT="91425" marB="91425" marR="91425" marL="91425" anchor="ctr"/>
                </a:tc>
                <a:tc>
                  <a:txBody>
                    <a:bodyPr/>
                    <a:lstStyle/>
                    <a:p>
                      <a:pPr indent="0" lvl="0" marL="0" rtl="0" algn="l">
                        <a:lnSpc>
                          <a:spcPct val="70000"/>
                        </a:lnSpc>
                        <a:spcBef>
                          <a:spcPts val="0"/>
                        </a:spcBef>
                        <a:spcAft>
                          <a:spcPts val="0"/>
                        </a:spcAft>
                        <a:buNone/>
                      </a:pPr>
                      <a:r>
                        <a:rPr b="1" lang="en-US" sz="1100">
                          <a:solidFill>
                            <a:schemeClr val="dk1"/>
                          </a:solidFill>
                        </a:rPr>
                        <a:t>0.00</a:t>
                      </a:r>
                      <a:endParaRPr b="1" sz="1100" u="none" cap="none" strike="noStrike">
                        <a:solidFill>
                          <a:schemeClr val="dk1"/>
                        </a:solidFill>
                      </a:endParaRPr>
                    </a:p>
                  </a:txBody>
                  <a:tcPr marT="91425" marB="91425" marR="91425" marL="91425" anchor="ctr"/>
                </a:tc>
              </a:tr>
              <a:tr h="356800">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8th</a:t>
                      </a:r>
                      <a:endParaRPr b="1" sz="1200">
                        <a:solidFill>
                          <a:schemeClr val="lt1"/>
                        </a:solidFill>
                        <a:latin typeface="Roboto"/>
                        <a:ea typeface="Roboto"/>
                        <a:cs typeface="Roboto"/>
                        <a:sym typeface="Roboto"/>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fha</a:t>
                      </a:r>
                      <a:endParaRPr b="1" sz="1200" u="none" cap="none" strike="noStrike">
                        <a:solidFill>
                          <a:schemeClr val="lt1"/>
                        </a:solidFill>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dk1"/>
                          </a:solidFill>
                          <a:latin typeface="Roboto"/>
                          <a:ea typeface="Roboto"/>
                          <a:cs typeface="Roboto"/>
                          <a:sym typeface="Roboto"/>
                        </a:rPr>
                        <a:t>-0.2486</a:t>
                      </a:r>
                      <a:endParaRPr b="1" sz="1200" u="none" cap="none" strike="noStrike">
                        <a:solidFill>
                          <a:schemeClr val="dk1"/>
                        </a:solidFill>
                      </a:endParaRPr>
                    </a:p>
                  </a:txBody>
                  <a:tcPr marT="91425" marB="91425" marR="91425" marL="91425" anchor="ctr"/>
                </a:tc>
                <a:tc>
                  <a:txBody>
                    <a:bodyPr/>
                    <a:lstStyle/>
                    <a:p>
                      <a:pPr indent="0" lvl="0" marL="0" rtl="0" algn="l">
                        <a:lnSpc>
                          <a:spcPct val="70000"/>
                        </a:lnSpc>
                        <a:spcBef>
                          <a:spcPts val="0"/>
                        </a:spcBef>
                        <a:spcAft>
                          <a:spcPts val="0"/>
                        </a:spcAft>
                        <a:buNone/>
                      </a:pPr>
                      <a:r>
                        <a:rPr b="1" lang="en-US" sz="1100">
                          <a:solidFill>
                            <a:schemeClr val="dk1"/>
                          </a:solidFill>
                        </a:rPr>
                        <a:t>0.00</a:t>
                      </a:r>
                      <a:endParaRPr b="1" sz="1100" u="none" cap="none" strike="noStrike">
                        <a:solidFill>
                          <a:schemeClr val="dk1"/>
                        </a:solidFill>
                      </a:endParaRPr>
                    </a:p>
                  </a:txBody>
                  <a:tcPr marT="91425" marB="91425" marR="91425" marL="91425" anchor="ctr"/>
                </a:tc>
              </a:tr>
              <a:tr h="356800">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9th</a:t>
                      </a:r>
                      <a:endParaRPr b="1" sz="1200">
                        <a:solidFill>
                          <a:schemeClr val="lt1"/>
                        </a:solidFill>
                        <a:latin typeface="Roboto"/>
                        <a:ea typeface="Roboto"/>
                        <a:cs typeface="Roboto"/>
                        <a:sym typeface="Roboto"/>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va </a:t>
                      </a:r>
                      <a:endParaRPr b="1" sz="1200" u="none" cap="none" strike="noStrike">
                        <a:solidFill>
                          <a:schemeClr val="lt1"/>
                        </a:solidFill>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dk1"/>
                          </a:solidFill>
                          <a:latin typeface="Roboto"/>
                          <a:ea typeface="Roboto"/>
                          <a:cs typeface="Roboto"/>
                          <a:sym typeface="Roboto"/>
                        </a:rPr>
                        <a:t>-0.2175</a:t>
                      </a:r>
                      <a:endParaRPr b="1" sz="1200" u="none" cap="none" strike="noStrike">
                        <a:solidFill>
                          <a:schemeClr val="dk1"/>
                        </a:solidFill>
                      </a:endParaRPr>
                    </a:p>
                  </a:txBody>
                  <a:tcPr marT="91425" marB="91425" marR="91425" marL="91425" anchor="ctr"/>
                </a:tc>
                <a:tc>
                  <a:txBody>
                    <a:bodyPr/>
                    <a:lstStyle/>
                    <a:p>
                      <a:pPr indent="0" lvl="0" marL="0" rtl="0" algn="l">
                        <a:lnSpc>
                          <a:spcPct val="70000"/>
                        </a:lnSpc>
                        <a:spcBef>
                          <a:spcPts val="0"/>
                        </a:spcBef>
                        <a:spcAft>
                          <a:spcPts val="0"/>
                        </a:spcAft>
                        <a:buNone/>
                      </a:pPr>
                      <a:r>
                        <a:rPr b="1" lang="en-US" sz="1100">
                          <a:solidFill>
                            <a:schemeClr val="dk1"/>
                          </a:solidFill>
                        </a:rPr>
                        <a:t>0.00</a:t>
                      </a:r>
                      <a:endParaRPr b="1" sz="1100" u="none" cap="none" strike="noStrike">
                        <a:solidFill>
                          <a:schemeClr val="dk1"/>
                        </a:solidFill>
                      </a:endParaRPr>
                    </a:p>
                  </a:txBody>
                  <a:tcPr marT="91425" marB="91425" marR="91425" marL="91425" anchor="ctr"/>
                </a:tc>
              </a:tr>
              <a:tr h="431275">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10th</a:t>
                      </a:r>
                      <a:endParaRPr b="1" sz="1200">
                        <a:solidFill>
                          <a:schemeClr val="lt1"/>
                        </a:solidFill>
                        <a:latin typeface="Roboto"/>
                        <a:ea typeface="Roboto"/>
                        <a:cs typeface="Roboto"/>
                        <a:sym typeface="Roboto"/>
                      </a:endParaRPr>
                    </a:p>
                  </a:txBody>
                  <a:tcPr marT="91425" marB="91425" marR="91425" marL="91425" anchor="ctr">
                    <a:solidFill>
                      <a:srgbClr val="006FC0"/>
                    </a:solidFill>
                  </a:tcPr>
                </a:tc>
                <a:tc>
                  <a:txBody>
                    <a:bodyPr/>
                    <a:lstStyle/>
                    <a:p>
                      <a:pPr indent="0" lvl="0" marL="0" rtl="0" algn="l">
                        <a:lnSpc>
                          <a:spcPct val="70000"/>
                        </a:lnSpc>
                        <a:spcBef>
                          <a:spcPts val="0"/>
                        </a:spcBef>
                        <a:spcAft>
                          <a:spcPts val="0"/>
                        </a:spcAft>
                        <a:buNone/>
                      </a:pPr>
                      <a:r>
                        <a:rPr b="1" lang="en-US" sz="1200">
                          <a:solidFill>
                            <a:schemeClr val="lt1"/>
                          </a:solidFill>
                          <a:latin typeface="Roboto"/>
                          <a:ea typeface="Roboto"/>
                          <a:cs typeface="Roboto"/>
                          <a:sym typeface="Roboto"/>
                        </a:rPr>
                        <a:t>ffiec msa md </a:t>
                      </a:r>
                      <a:endParaRPr b="1" sz="1200">
                        <a:solidFill>
                          <a:schemeClr val="lt1"/>
                        </a:solidFill>
                        <a:latin typeface="Roboto"/>
                        <a:ea typeface="Roboto"/>
                        <a:cs typeface="Roboto"/>
                        <a:sym typeface="Roboto"/>
                      </a:endParaRPr>
                    </a:p>
                    <a:p>
                      <a:pPr indent="0" lvl="0" marL="0" rtl="0" algn="l">
                        <a:lnSpc>
                          <a:spcPct val="70000"/>
                        </a:lnSpc>
                        <a:spcBef>
                          <a:spcPts val="0"/>
                        </a:spcBef>
                        <a:spcAft>
                          <a:spcPts val="0"/>
                        </a:spcAft>
                        <a:buNone/>
                      </a:pPr>
                      <a:r>
                        <a:rPr b="1" lang="en-US" sz="1200">
                          <a:solidFill>
                            <a:schemeClr val="lt1"/>
                          </a:solidFill>
                          <a:latin typeface="Roboto"/>
                          <a:ea typeface="Roboto"/>
                          <a:cs typeface="Roboto"/>
                          <a:sym typeface="Roboto"/>
                        </a:rPr>
                        <a:t>median family incom</a:t>
                      </a:r>
                      <a:endParaRPr b="1" sz="1200">
                        <a:solidFill>
                          <a:schemeClr val="lt1"/>
                        </a:solidFill>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dk1"/>
                          </a:solidFill>
                          <a:latin typeface="Roboto"/>
                          <a:ea typeface="Roboto"/>
                          <a:cs typeface="Roboto"/>
                          <a:sym typeface="Roboto"/>
                        </a:rPr>
                        <a:t>-0.1997</a:t>
                      </a:r>
                      <a:endParaRPr b="1" sz="1200" u="none" cap="none" strike="noStrike">
                        <a:solidFill>
                          <a:schemeClr val="dk1"/>
                        </a:solidFill>
                      </a:endParaRPr>
                    </a:p>
                  </a:txBody>
                  <a:tcPr marT="91425" marB="91425" marR="91425" marL="91425" anchor="ctr"/>
                </a:tc>
                <a:tc>
                  <a:txBody>
                    <a:bodyPr/>
                    <a:lstStyle/>
                    <a:p>
                      <a:pPr indent="0" lvl="0" marL="0" rtl="0" algn="l">
                        <a:lnSpc>
                          <a:spcPct val="70000"/>
                        </a:lnSpc>
                        <a:spcBef>
                          <a:spcPts val="0"/>
                        </a:spcBef>
                        <a:spcAft>
                          <a:spcPts val="0"/>
                        </a:spcAft>
                        <a:buNone/>
                      </a:pPr>
                      <a:r>
                        <a:rPr b="1" lang="en-US" sz="1100">
                          <a:solidFill>
                            <a:schemeClr val="dk1"/>
                          </a:solidFill>
                        </a:rPr>
                        <a:t>0.00</a:t>
                      </a:r>
                      <a:endParaRPr b="1" sz="1100" u="none" cap="none" strike="noStrike">
                        <a:solidFill>
                          <a:schemeClr val="dk1"/>
                        </a:solidFill>
                      </a:endParaRPr>
                    </a:p>
                  </a:txBody>
                  <a:tcPr marT="91425" marB="91425" marR="91425" marL="91425" anchor="ctr"/>
                </a:tc>
              </a:tr>
              <a:tr h="356800">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11th</a:t>
                      </a:r>
                      <a:endParaRPr b="1" sz="1200">
                        <a:solidFill>
                          <a:schemeClr val="lt1"/>
                        </a:solidFill>
                        <a:latin typeface="Roboto"/>
                        <a:ea typeface="Roboto"/>
                        <a:cs typeface="Roboto"/>
                        <a:sym typeface="Roboto"/>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total units </a:t>
                      </a:r>
                      <a:endParaRPr b="1" sz="1200" u="none" cap="none" strike="noStrike">
                        <a:solidFill>
                          <a:schemeClr val="lt1"/>
                        </a:solidFill>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dk1"/>
                          </a:solidFill>
                          <a:latin typeface="Roboto"/>
                          <a:ea typeface="Roboto"/>
                          <a:cs typeface="Roboto"/>
                          <a:sym typeface="Roboto"/>
                        </a:rPr>
                        <a:t>-0.0983</a:t>
                      </a:r>
                      <a:endParaRPr b="1" sz="1200" u="none" cap="none" strike="noStrike">
                        <a:solidFill>
                          <a:schemeClr val="dk1"/>
                        </a:solidFill>
                      </a:endParaRPr>
                    </a:p>
                  </a:txBody>
                  <a:tcPr marT="91425" marB="91425" marR="91425" marL="91425" anchor="ctr"/>
                </a:tc>
                <a:tc>
                  <a:txBody>
                    <a:bodyPr/>
                    <a:lstStyle/>
                    <a:p>
                      <a:pPr indent="0" lvl="0" marL="0" rtl="0" algn="l">
                        <a:lnSpc>
                          <a:spcPct val="70000"/>
                        </a:lnSpc>
                        <a:spcBef>
                          <a:spcPts val="0"/>
                        </a:spcBef>
                        <a:spcAft>
                          <a:spcPts val="0"/>
                        </a:spcAft>
                        <a:buNone/>
                      </a:pPr>
                      <a:r>
                        <a:rPr b="1" lang="en-US" sz="1100">
                          <a:solidFill>
                            <a:schemeClr val="dk1"/>
                          </a:solidFill>
                        </a:rPr>
                        <a:t>0.00</a:t>
                      </a:r>
                      <a:endParaRPr b="1" sz="1100" u="none" cap="none" strike="noStrike">
                        <a:solidFill>
                          <a:schemeClr val="dk1"/>
                        </a:solidFill>
                      </a:endParaRPr>
                    </a:p>
                  </a:txBody>
                  <a:tcPr marT="91425" marB="91425" marR="91425" marL="91425" anchor="ctr"/>
                </a:tc>
              </a:tr>
              <a:tr h="356800">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12th</a:t>
                      </a:r>
                      <a:endParaRPr b="1" sz="1200">
                        <a:solidFill>
                          <a:schemeClr val="lt1"/>
                        </a:solidFill>
                        <a:latin typeface="Roboto"/>
                        <a:ea typeface="Roboto"/>
                        <a:cs typeface="Roboto"/>
                        <a:sym typeface="Roboto"/>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site</a:t>
                      </a:r>
                      <a:endParaRPr b="1" sz="1200" u="none" cap="none" strike="noStrike">
                        <a:solidFill>
                          <a:schemeClr val="lt1"/>
                        </a:solidFill>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dk1"/>
                          </a:solidFill>
                          <a:latin typeface="Roboto"/>
                          <a:ea typeface="Roboto"/>
                          <a:cs typeface="Roboto"/>
                          <a:sym typeface="Roboto"/>
                        </a:rPr>
                        <a:t>-0.0957</a:t>
                      </a:r>
                      <a:endParaRPr b="1" sz="1200" u="none" cap="none" strike="noStrike">
                        <a:solidFill>
                          <a:schemeClr val="dk1"/>
                        </a:solidFill>
                      </a:endParaRPr>
                    </a:p>
                  </a:txBody>
                  <a:tcPr marT="91425" marB="91425" marR="91425" marL="91425" anchor="ctr"/>
                </a:tc>
                <a:tc>
                  <a:txBody>
                    <a:bodyPr/>
                    <a:lstStyle/>
                    <a:p>
                      <a:pPr indent="0" lvl="0" marL="0" rtl="0" algn="l">
                        <a:lnSpc>
                          <a:spcPct val="70000"/>
                        </a:lnSpc>
                        <a:spcBef>
                          <a:spcPts val="0"/>
                        </a:spcBef>
                        <a:spcAft>
                          <a:spcPts val="0"/>
                        </a:spcAft>
                        <a:buNone/>
                      </a:pPr>
                      <a:r>
                        <a:rPr b="1" lang="en-US" sz="1100">
                          <a:solidFill>
                            <a:schemeClr val="dk1"/>
                          </a:solidFill>
                        </a:rPr>
                        <a:t>0.00</a:t>
                      </a:r>
                      <a:endParaRPr b="1" sz="1100" u="none" cap="none" strike="noStrike">
                        <a:solidFill>
                          <a:schemeClr val="dk1"/>
                        </a:solidFill>
                      </a:endParaRPr>
                    </a:p>
                  </a:txBody>
                  <a:tcPr marT="91425" marB="91425" marR="91425" marL="91425" anchor="ctr"/>
                </a:tc>
              </a:tr>
              <a:tr h="356800">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13th</a:t>
                      </a:r>
                      <a:endParaRPr b="1" sz="1200">
                        <a:solidFill>
                          <a:schemeClr val="lt1"/>
                        </a:solidFill>
                        <a:latin typeface="Roboto"/>
                        <a:ea typeface="Roboto"/>
                        <a:cs typeface="Roboto"/>
                        <a:sym typeface="Roboto"/>
                      </a:endParaRPr>
                    </a:p>
                  </a:txBody>
                  <a:tcPr marT="91425" marB="91425" marR="91425" marL="91425" anchor="ctr">
                    <a:solidFill>
                      <a:srgbClr val="006FC0"/>
                    </a:solidFill>
                  </a:tcPr>
                </a:tc>
                <a:tc>
                  <a:txBody>
                    <a:bodyPr/>
                    <a:lstStyle/>
                    <a:p>
                      <a:pPr indent="0" lvl="0" marL="0" rtl="0" algn="l">
                        <a:lnSpc>
                          <a:spcPct val="70000"/>
                        </a:lnSpc>
                        <a:spcBef>
                          <a:spcPts val="0"/>
                        </a:spcBef>
                        <a:spcAft>
                          <a:spcPts val="0"/>
                        </a:spcAft>
                        <a:buNone/>
                      </a:pPr>
                      <a:r>
                        <a:rPr b="1" lang="en-US" sz="1200">
                          <a:solidFill>
                            <a:schemeClr val="lt1"/>
                          </a:solidFill>
                          <a:latin typeface="Roboto"/>
                          <a:ea typeface="Roboto"/>
                          <a:cs typeface="Roboto"/>
                          <a:sym typeface="Roboto"/>
                        </a:rPr>
                        <a:t>income</a:t>
                      </a:r>
                      <a:endParaRPr b="1" sz="1200" u="none" cap="none" strike="noStrike">
                        <a:solidFill>
                          <a:schemeClr val="lt1"/>
                        </a:solidFill>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dk1"/>
                          </a:solidFill>
                          <a:latin typeface="Roboto"/>
                          <a:ea typeface="Roboto"/>
                          <a:cs typeface="Roboto"/>
                          <a:sym typeface="Roboto"/>
                        </a:rPr>
                        <a:t>-0.0889</a:t>
                      </a:r>
                      <a:endParaRPr b="1" sz="1200" u="none" cap="none" strike="noStrike">
                        <a:solidFill>
                          <a:schemeClr val="dk1"/>
                        </a:solidFill>
                      </a:endParaRPr>
                    </a:p>
                  </a:txBody>
                  <a:tcPr marT="91425" marB="91425" marR="91425" marL="91425" anchor="ctr"/>
                </a:tc>
                <a:tc>
                  <a:txBody>
                    <a:bodyPr/>
                    <a:lstStyle/>
                    <a:p>
                      <a:pPr indent="0" lvl="0" marL="0" rtl="0" algn="l">
                        <a:lnSpc>
                          <a:spcPct val="70000"/>
                        </a:lnSpc>
                        <a:spcBef>
                          <a:spcPts val="0"/>
                        </a:spcBef>
                        <a:spcAft>
                          <a:spcPts val="0"/>
                        </a:spcAft>
                        <a:buNone/>
                      </a:pPr>
                      <a:r>
                        <a:rPr b="1" lang="en-US" sz="1100">
                          <a:solidFill>
                            <a:schemeClr val="dk1"/>
                          </a:solidFill>
                        </a:rPr>
                        <a:t>0.00</a:t>
                      </a:r>
                      <a:endParaRPr b="1" sz="1100" u="none" cap="none" strike="noStrike">
                        <a:solidFill>
                          <a:schemeClr val="dk1"/>
                        </a:solidFill>
                      </a:endParaRPr>
                    </a:p>
                  </a:txBody>
                  <a:tcPr marT="91425" marB="91425" marR="91425" marL="91425" anchor="ctr"/>
                </a:tc>
              </a:tr>
              <a:tr h="356800">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a:t>
                      </a:r>
                      <a:endParaRPr b="1" sz="1200">
                        <a:solidFill>
                          <a:schemeClr val="lt1"/>
                        </a:solidFill>
                        <a:latin typeface="Roboto"/>
                        <a:ea typeface="Roboto"/>
                        <a:cs typeface="Roboto"/>
                        <a:sym typeface="Roboto"/>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a:t>
                      </a:r>
                      <a:endParaRPr b="1" sz="1200">
                        <a:solidFill>
                          <a:schemeClr val="lt1"/>
                        </a:solidFill>
                        <a:latin typeface="Roboto"/>
                        <a:ea typeface="Roboto"/>
                        <a:cs typeface="Roboto"/>
                        <a:sym typeface="Roboto"/>
                      </a:endParaRPr>
                    </a:p>
                  </a:txBody>
                  <a:tcPr marT="91425" marB="91425" marR="91425" marL="91425" anchor="ctr">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dk1"/>
                          </a:solidFill>
                          <a:latin typeface="Roboto"/>
                          <a:ea typeface="Roboto"/>
                          <a:cs typeface="Roboto"/>
                          <a:sym typeface="Roboto"/>
                        </a:rPr>
                        <a:t>…</a:t>
                      </a:r>
                      <a:endParaRPr b="1" sz="1200">
                        <a:solidFill>
                          <a:schemeClr val="dk1"/>
                        </a:solidFill>
                        <a:latin typeface="Roboto"/>
                        <a:ea typeface="Roboto"/>
                        <a:cs typeface="Roboto"/>
                        <a:sym typeface="Roboto"/>
                      </a:endParaRPr>
                    </a:p>
                  </a:txBody>
                  <a:tcPr marT="91425" marB="91425" marR="91425" marL="91425" anchor="ctr"/>
                </a:tc>
                <a:tc>
                  <a:txBody>
                    <a:bodyPr/>
                    <a:lstStyle/>
                    <a:p>
                      <a:pPr indent="0" lvl="0" marL="0" rtl="0" algn="l">
                        <a:lnSpc>
                          <a:spcPct val="70000"/>
                        </a:lnSpc>
                        <a:spcBef>
                          <a:spcPts val="0"/>
                        </a:spcBef>
                        <a:spcAft>
                          <a:spcPts val="0"/>
                        </a:spcAft>
                        <a:buNone/>
                      </a:pPr>
                      <a:r>
                        <a:rPr b="1" lang="en-US" sz="1100">
                          <a:solidFill>
                            <a:schemeClr val="dk1"/>
                          </a:solidFill>
                        </a:rPr>
                        <a:t>…</a:t>
                      </a:r>
                      <a:endParaRPr b="1" sz="1100">
                        <a:solidFill>
                          <a:schemeClr val="dk1"/>
                        </a:solidFill>
                      </a:endParaRPr>
                    </a:p>
                  </a:txBody>
                  <a:tcPr marT="91425" marB="91425" marR="91425" marL="91425" anchor="ctr"/>
                </a:tc>
              </a:tr>
            </a:tbl>
          </a:graphicData>
        </a:graphic>
      </p:graphicFrame>
      <p:graphicFrame>
        <p:nvGraphicFramePr>
          <p:cNvPr id="2055" name="Google Shape;2055;g21a26d0088d_1_305"/>
          <p:cNvGraphicFramePr/>
          <p:nvPr/>
        </p:nvGraphicFramePr>
        <p:xfrm>
          <a:off x="5441738" y="712563"/>
          <a:ext cx="3000000" cy="3000000"/>
        </p:xfrm>
        <a:graphic>
          <a:graphicData uri="http://schemas.openxmlformats.org/drawingml/2006/table">
            <a:tbl>
              <a:tblPr>
                <a:noFill/>
                <a:tableStyleId>{BE699092-9A77-4C85-9C48-A77FD11CDAB5}</a:tableStyleId>
              </a:tblPr>
              <a:tblGrid>
                <a:gridCol w="1699975"/>
                <a:gridCol w="1021250"/>
                <a:gridCol w="749300"/>
              </a:tblGrid>
              <a:tr h="396200">
                <a:tc>
                  <a:txBody>
                    <a:bodyPr/>
                    <a:lstStyle/>
                    <a:p>
                      <a:pPr indent="0" lvl="0" marL="0" marR="0" rtl="0" algn="l">
                        <a:lnSpc>
                          <a:spcPct val="60000"/>
                        </a:lnSpc>
                        <a:spcBef>
                          <a:spcPts val="0"/>
                        </a:spcBef>
                        <a:spcAft>
                          <a:spcPts val="0"/>
                        </a:spcAft>
                        <a:buClr>
                          <a:srgbClr val="000000"/>
                        </a:buClr>
                        <a:buSzPts val="1400"/>
                        <a:buFont typeface="Arial"/>
                        <a:buNone/>
                      </a:pPr>
                      <a:r>
                        <a:rPr b="1" lang="en-US"/>
                        <a:t>Top 10 Variables</a:t>
                      </a:r>
                      <a:endParaRPr b="1"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marR="0" rtl="0" algn="l">
                        <a:lnSpc>
                          <a:spcPct val="70000"/>
                        </a:lnSpc>
                        <a:spcBef>
                          <a:spcPts val="0"/>
                        </a:spcBef>
                        <a:spcAft>
                          <a:spcPts val="0"/>
                        </a:spcAft>
                        <a:buClr>
                          <a:srgbClr val="000000"/>
                        </a:buClr>
                        <a:buSzPts val="1200"/>
                        <a:buFont typeface="Arial"/>
                        <a:buNone/>
                      </a:pPr>
                      <a:r>
                        <a:rPr b="1" lang="en-US" sz="1200">
                          <a:solidFill>
                            <a:schemeClr val="lt1"/>
                          </a:solidFill>
                        </a:rPr>
                        <a:t>Coefficient</a:t>
                      </a:r>
                      <a:endParaRPr b="1" sz="1200" u="none" cap="none" strike="noStrike">
                        <a:solidFill>
                          <a:schemeClr val="lt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6FC0"/>
                    </a:solidFill>
                  </a:tcPr>
                </a:tc>
                <a:tc>
                  <a:txBody>
                    <a:bodyPr/>
                    <a:lstStyle/>
                    <a:p>
                      <a:pPr indent="0" lvl="0" marL="0" marR="0" rtl="0" algn="l">
                        <a:lnSpc>
                          <a:spcPct val="70000"/>
                        </a:lnSpc>
                        <a:spcBef>
                          <a:spcPts val="0"/>
                        </a:spcBef>
                        <a:spcAft>
                          <a:spcPts val="0"/>
                        </a:spcAft>
                        <a:buClr>
                          <a:srgbClr val="000000"/>
                        </a:buClr>
                        <a:buSzPts val="1200"/>
                        <a:buFont typeface="Arial"/>
                        <a:buNone/>
                      </a:pPr>
                      <a:r>
                        <a:rPr b="1" lang="en-US" sz="1200" u="none" cap="none" strike="noStrike">
                          <a:solidFill>
                            <a:schemeClr val="lt1"/>
                          </a:solidFill>
                        </a:rPr>
                        <a:t>P</a:t>
                      </a:r>
                      <a:r>
                        <a:rPr b="1" lang="en-US" sz="1200">
                          <a:solidFill>
                            <a:schemeClr val="lt1"/>
                          </a:solidFill>
                        </a:rPr>
                        <a:t>-value</a:t>
                      </a:r>
                      <a:endParaRPr b="1" sz="1200" u="none" cap="none" strike="noStrike">
                        <a:solidFill>
                          <a:schemeClr val="lt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6FC0"/>
                    </a:solidFill>
                  </a:tcPr>
                </a:tc>
              </a:tr>
              <a:tr h="381000">
                <a:tc>
                  <a:txBody>
                    <a:bodyPr/>
                    <a:lstStyle/>
                    <a:p>
                      <a:pPr indent="0" lvl="0" marL="0" rtl="0" algn="l">
                        <a:lnSpc>
                          <a:spcPct val="70000"/>
                        </a:lnSpc>
                        <a:spcBef>
                          <a:spcPts val="0"/>
                        </a:spcBef>
                        <a:spcAft>
                          <a:spcPts val="0"/>
                        </a:spcAft>
                        <a:buClr>
                          <a:schemeClr val="dk1"/>
                        </a:buClr>
                        <a:buSzPts val="1100"/>
                        <a:buFont typeface="Arial"/>
                        <a:buNone/>
                      </a:pPr>
                      <a:r>
                        <a:rPr b="1" lang="en-US" sz="1200">
                          <a:solidFill>
                            <a:schemeClr val="lt1"/>
                          </a:solidFill>
                        </a:rPr>
                        <a:t>tract one to four </a:t>
                      </a:r>
                      <a:endParaRPr b="1" sz="1200">
                        <a:solidFill>
                          <a:schemeClr val="lt1"/>
                        </a:solidFill>
                      </a:endParaRPr>
                    </a:p>
                    <a:p>
                      <a:pPr indent="0" lvl="0" marL="0" rtl="0" algn="l">
                        <a:lnSpc>
                          <a:spcPct val="70000"/>
                        </a:lnSpc>
                        <a:spcBef>
                          <a:spcPts val="0"/>
                        </a:spcBef>
                        <a:spcAft>
                          <a:spcPts val="0"/>
                        </a:spcAft>
                        <a:buClr>
                          <a:schemeClr val="dk1"/>
                        </a:buClr>
                        <a:buSzPts val="1100"/>
                        <a:buFont typeface="Arial"/>
                        <a:buNone/>
                      </a:pPr>
                      <a:r>
                        <a:rPr b="1" lang="en-US" sz="1200">
                          <a:solidFill>
                            <a:schemeClr val="lt1"/>
                          </a:solidFill>
                        </a:rPr>
                        <a:t>family homes</a:t>
                      </a:r>
                      <a:endParaRPr b="1" sz="1200" cap="none" strike="noStrike">
                        <a:solidFill>
                          <a:schemeClr val="lt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6FC0"/>
                    </a:solidFill>
                  </a:tcPr>
                </a:tc>
                <a:tc>
                  <a:txBody>
                    <a:bodyPr/>
                    <a:lstStyle/>
                    <a:p>
                      <a:pPr indent="0" lvl="0" marL="0" marR="0" rtl="0" algn="l">
                        <a:lnSpc>
                          <a:spcPct val="70000"/>
                        </a:lnSpc>
                        <a:spcBef>
                          <a:spcPts val="0"/>
                        </a:spcBef>
                        <a:spcAft>
                          <a:spcPts val="0"/>
                        </a:spcAft>
                        <a:buClr>
                          <a:srgbClr val="000000"/>
                        </a:buClr>
                        <a:buSzPts val="1100"/>
                        <a:buFont typeface="Arial"/>
                        <a:buNone/>
                      </a:pPr>
                      <a:r>
                        <a:rPr b="1" lang="en-US" sz="1200">
                          <a:solidFill>
                            <a:schemeClr val="dk1"/>
                          </a:solidFill>
                          <a:latin typeface="Roboto"/>
                          <a:ea typeface="Roboto"/>
                          <a:cs typeface="Roboto"/>
                          <a:sym typeface="Roboto"/>
                        </a:rPr>
                        <a:t>0.7341</a:t>
                      </a:r>
                      <a:endParaRPr b="1" sz="1200" u="none" cap="none" strike="noStrike">
                        <a:solidFill>
                          <a:schemeClr val="dk1"/>
                        </a:solidFill>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c>
                  <a:txBody>
                    <a:bodyPr/>
                    <a:lstStyle/>
                    <a:p>
                      <a:pPr indent="0" lvl="0" marL="0" marR="0" rtl="0" algn="l">
                        <a:lnSpc>
                          <a:spcPct val="70000"/>
                        </a:lnSpc>
                        <a:spcBef>
                          <a:spcPts val="0"/>
                        </a:spcBef>
                        <a:spcAft>
                          <a:spcPts val="0"/>
                        </a:spcAft>
                        <a:buClr>
                          <a:schemeClr val="dk1"/>
                        </a:buClr>
                        <a:buSzPts val="1100"/>
                        <a:buFont typeface="Arial"/>
                        <a:buNone/>
                      </a:pPr>
                      <a:r>
                        <a:rPr b="1" lang="en-US" sz="1100">
                          <a:solidFill>
                            <a:schemeClr val="dk1"/>
                          </a:solidFill>
                        </a:rPr>
                        <a:t>0.00</a:t>
                      </a:r>
                      <a:endParaRPr b="1" sz="1100" u="none" cap="none" strike="noStrike">
                        <a:solidFill>
                          <a:schemeClr val="dk1"/>
                        </a:solidFill>
                      </a:endParaRPr>
                    </a:p>
                  </a:txBody>
                  <a:tcPr marT="91425" marB="91425" marR="91425" marL="91425" anchor="ctr">
                    <a:lnT cap="flat" cmpd="sng" w="9525">
                      <a:solidFill>
                        <a:srgbClr val="9E9E9E"/>
                      </a:solidFill>
                      <a:prstDash val="solid"/>
                      <a:round/>
                      <a:headEnd len="sm" w="sm" type="none"/>
                      <a:tailEnd len="sm" w="sm" type="none"/>
                    </a:lnT>
                  </a:tcPr>
                </a:tc>
              </a:tr>
              <a:tr h="381000">
                <a:tc>
                  <a:txBody>
                    <a:bodyPr/>
                    <a:lstStyle/>
                    <a:p>
                      <a:pPr indent="0" lvl="0" marL="0" marR="0" rtl="0" algn="l">
                        <a:lnSpc>
                          <a:spcPct val="70000"/>
                        </a:lnSpc>
                        <a:spcBef>
                          <a:spcPts val="0"/>
                        </a:spcBef>
                        <a:spcAft>
                          <a:spcPts val="0"/>
                        </a:spcAft>
                        <a:buClr>
                          <a:srgbClr val="000000"/>
                        </a:buClr>
                        <a:buSzPts val="1200"/>
                        <a:buFont typeface="Arial"/>
                        <a:buNone/>
                      </a:pPr>
                      <a:r>
                        <a:rPr b="1" lang="en-US" sz="1200">
                          <a:solidFill>
                            <a:schemeClr val="lt1"/>
                          </a:solidFill>
                          <a:latin typeface="Roboto"/>
                          <a:ea typeface="Roboto"/>
                          <a:cs typeface="Roboto"/>
                          <a:sym typeface="Roboto"/>
                        </a:rPr>
                        <a:t>tract population</a:t>
                      </a:r>
                      <a:endParaRPr b="1" sz="1200" u="none" cap="none" strike="noStrike">
                        <a:solidFill>
                          <a:schemeClr val="lt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6FC0"/>
                    </a:solidFill>
                  </a:tcPr>
                </a:tc>
                <a:tc>
                  <a:txBody>
                    <a:bodyPr/>
                    <a:lstStyle/>
                    <a:p>
                      <a:pPr indent="0" lvl="0" marL="0" rtl="0" algn="l">
                        <a:lnSpc>
                          <a:spcPct val="70000"/>
                        </a:lnSpc>
                        <a:spcBef>
                          <a:spcPts val="0"/>
                        </a:spcBef>
                        <a:spcAft>
                          <a:spcPts val="0"/>
                        </a:spcAft>
                        <a:buClr>
                          <a:schemeClr val="dk1"/>
                        </a:buClr>
                        <a:buSzPts val="1100"/>
                        <a:buFont typeface="Arial"/>
                        <a:buNone/>
                      </a:pPr>
                      <a:r>
                        <a:rPr b="1" lang="en-US" sz="1200">
                          <a:solidFill>
                            <a:schemeClr val="dk1"/>
                          </a:solidFill>
                          <a:latin typeface="Roboto"/>
                          <a:ea typeface="Roboto"/>
                          <a:cs typeface="Roboto"/>
                          <a:sym typeface="Roboto"/>
                        </a:rPr>
                        <a:t>0.6305</a:t>
                      </a:r>
                      <a:endParaRPr b="1" sz="1200" u="none" cap="none" strike="noStrike">
                        <a:solidFill>
                          <a:schemeClr val="dk1"/>
                        </a:solidFill>
                      </a:endParaRPr>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l">
                        <a:lnSpc>
                          <a:spcPct val="70000"/>
                        </a:lnSpc>
                        <a:spcBef>
                          <a:spcPts val="0"/>
                        </a:spcBef>
                        <a:spcAft>
                          <a:spcPts val="0"/>
                        </a:spcAft>
                        <a:buClr>
                          <a:schemeClr val="dk1"/>
                        </a:buClr>
                        <a:buSzPts val="1100"/>
                        <a:buFont typeface="Arial"/>
                        <a:buNone/>
                      </a:pPr>
                      <a:r>
                        <a:rPr b="1" lang="en-US" sz="1100">
                          <a:solidFill>
                            <a:schemeClr val="dk1"/>
                          </a:solidFill>
                        </a:rPr>
                        <a:t>0.00</a:t>
                      </a:r>
                      <a:endParaRPr b="1" sz="1100" u="none" cap="none" strike="noStrike">
                        <a:solidFill>
                          <a:schemeClr val="dk1"/>
                        </a:solidFill>
                      </a:endParaRPr>
                    </a:p>
                  </a:txBody>
                  <a:tcPr marT="91425" marB="91425" marR="91425" marL="91425" anchor="ctr"/>
                </a:tc>
              </a:tr>
              <a:tr h="381000">
                <a:tc>
                  <a:txBody>
                    <a:bodyPr/>
                    <a:lstStyle/>
                    <a:p>
                      <a:pPr indent="0" lvl="0" marL="0" rtl="0" algn="l">
                        <a:lnSpc>
                          <a:spcPct val="70000"/>
                        </a:lnSpc>
                        <a:spcBef>
                          <a:spcPts val="0"/>
                        </a:spcBef>
                        <a:spcAft>
                          <a:spcPts val="0"/>
                        </a:spcAft>
                        <a:buNone/>
                      </a:pPr>
                      <a:r>
                        <a:rPr b="1" lang="en-US" sz="1200">
                          <a:solidFill>
                            <a:schemeClr val="lt1"/>
                          </a:solidFill>
                          <a:latin typeface="Roboto"/>
                          <a:ea typeface="Roboto"/>
                          <a:cs typeface="Roboto"/>
                          <a:sym typeface="Roboto"/>
                        </a:rPr>
                        <a:t>tract owner occupied units </a:t>
                      </a:r>
                      <a:endParaRPr b="1" sz="1200" u="none" cap="none" strike="noStrike">
                        <a:solidFill>
                          <a:schemeClr val="lt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dk1"/>
                          </a:solidFill>
                          <a:latin typeface="Roboto"/>
                          <a:ea typeface="Roboto"/>
                          <a:cs typeface="Roboto"/>
                          <a:sym typeface="Roboto"/>
                        </a:rPr>
                        <a:t>-0.6162</a:t>
                      </a:r>
                      <a:endParaRPr b="1" sz="1200" u="none" cap="none" strike="noStrike">
                        <a:solidFill>
                          <a:schemeClr val="dk1"/>
                        </a:solidFill>
                      </a:endParaRPr>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l">
                        <a:lnSpc>
                          <a:spcPct val="70000"/>
                        </a:lnSpc>
                        <a:spcBef>
                          <a:spcPts val="0"/>
                        </a:spcBef>
                        <a:spcAft>
                          <a:spcPts val="0"/>
                        </a:spcAft>
                        <a:buNone/>
                      </a:pPr>
                      <a:r>
                        <a:rPr b="1" lang="en-US" sz="1100">
                          <a:solidFill>
                            <a:schemeClr val="dk1"/>
                          </a:solidFill>
                        </a:rPr>
                        <a:t>0.00</a:t>
                      </a:r>
                      <a:endParaRPr b="1" sz="1100" u="none" cap="none" strike="noStrike">
                        <a:solidFill>
                          <a:schemeClr val="dk1"/>
                        </a:solidFill>
                      </a:endParaRPr>
                    </a:p>
                  </a:txBody>
                  <a:tcPr marT="91425" marB="91425" marR="91425" marL="91425" anchor="ctr"/>
                </a:tc>
              </a:tr>
              <a:tr h="381000">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loan amount</a:t>
                      </a:r>
                      <a:endParaRPr b="1" sz="1200" u="none" cap="none" strike="noStrike">
                        <a:solidFill>
                          <a:schemeClr val="lt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dk1"/>
                          </a:solidFill>
                          <a:latin typeface="Roboto"/>
                          <a:ea typeface="Roboto"/>
                          <a:cs typeface="Roboto"/>
                          <a:sym typeface="Roboto"/>
                        </a:rPr>
                        <a:t>0.3733</a:t>
                      </a:r>
                      <a:endParaRPr b="1" sz="1200" u="none" cap="none" strike="noStrike">
                        <a:solidFill>
                          <a:schemeClr val="dk1"/>
                        </a:solidFill>
                      </a:endParaRPr>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l">
                        <a:lnSpc>
                          <a:spcPct val="70000"/>
                        </a:lnSpc>
                        <a:spcBef>
                          <a:spcPts val="0"/>
                        </a:spcBef>
                        <a:spcAft>
                          <a:spcPts val="0"/>
                        </a:spcAft>
                        <a:buNone/>
                      </a:pPr>
                      <a:r>
                        <a:rPr b="1" lang="en-US" sz="1100">
                          <a:solidFill>
                            <a:schemeClr val="dk1"/>
                          </a:solidFill>
                        </a:rPr>
                        <a:t>0.00</a:t>
                      </a:r>
                      <a:endParaRPr b="1" sz="1100" u="none" cap="none" strike="noStrike">
                        <a:solidFill>
                          <a:schemeClr val="dk1"/>
                        </a:solidFill>
                      </a:endParaRPr>
                    </a:p>
                  </a:txBody>
                  <a:tcPr marT="91425" marB="91425" marR="91425" marL="91425" anchor="ctr"/>
                </a:tc>
              </a:tr>
              <a:tr h="381000">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conventional</a:t>
                      </a:r>
                      <a:endParaRPr b="1" sz="1200" u="none" cap="none" strike="noStrike">
                        <a:solidFill>
                          <a:schemeClr val="lt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dk1"/>
                          </a:solidFill>
                          <a:latin typeface="Roboto"/>
                          <a:ea typeface="Roboto"/>
                          <a:cs typeface="Roboto"/>
                          <a:sym typeface="Roboto"/>
                        </a:rPr>
                        <a:t>-0.3698</a:t>
                      </a:r>
                      <a:endParaRPr b="1" sz="1200" u="none" cap="none" strike="noStrike">
                        <a:solidFill>
                          <a:schemeClr val="dk1"/>
                        </a:solidFill>
                      </a:endParaRPr>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l">
                        <a:lnSpc>
                          <a:spcPct val="70000"/>
                        </a:lnSpc>
                        <a:spcBef>
                          <a:spcPts val="0"/>
                        </a:spcBef>
                        <a:spcAft>
                          <a:spcPts val="0"/>
                        </a:spcAft>
                        <a:buNone/>
                      </a:pPr>
                      <a:r>
                        <a:rPr b="1" lang="en-US" sz="1100">
                          <a:solidFill>
                            <a:schemeClr val="dk1"/>
                          </a:solidFill>
                        </a:rPr>
                        <a:t>0.00</a:t>
                      </a:r>
                      <a:endParaRPr b="1" sz="1100" u="none" cap="none" strike="noStrike">
                        <a:solidFill>
                          <a:schemeClr val="dk1"/>
                        </a:solidFill>
                      </a:endParaRPr>
                    </a:p>
                  </a:txBody>
                  <a:tcPr marT="91425" marB="91425" marR="91425" marL="91425" anchor="ctr"/>
                </a:tc>
              </a:tr>
              <a:tr h="381000">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tract median age of housing unit </a:t>
                      </a:r>
                      <a:endParaRPr b="1" sz="1200" u="none" cap="none" strike="noStrike">
                        <a:solidFill>
                          <a:schemeClr val="lt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dk1"/>
                          </a:solidFill>
                          <a:latin typeface="Roboto"/>
                          <a:ea typeface="Roboto"/>
                          <a:cs typeface="Roboto"/>
                          <a:sym typeface="Roboto"/>
                        </a:rPr>
                        <a:t>-0.2986</a:t>
                      </a:r>
                      <a:endParaRPr b="1" sz="1200" u="none" cap="none" strike="noStrike">
                        <a:solidFill>
                          <a:schemeClr val="dk1"/>
                        </a:solidFill>
                      </a:endParaRPr>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l">
                        <a:lnSpc>
                          <a:spcPct val="70000"/>
                        </a:lnSpc>
                        <a:spcBef>
                          <a:spcPts val="0"/>
                        </a:spcBef>
                        <a:spcAft>
                          <a:spcPts val="0"/>
                        </a:spcAft>
                        <a:buNone/>
                      </a:pPr>
                      <a:r>
                        <a:rPr b="1" lang="en-US" sz="1100">
                          <a:solidFill>
                            <a:schemeClr val="dk1"/>
                          </a:solidFill>
                        </a:rPr>
                        <a:t>0.00</a:t>
                      </a:r>
                      <a:endParaRPr b="1" sz="1100" u="none" cap="none" strike="noStrike">
                        <a:solidFill>
                          <a:schemeClr val="dk1"/>
                        </a:solidFill>
                      </a:endParaRPr>
                    </a:p>
                  </a:txBody>
                  <a:tcPr marT="91425" marB="91425" marR="91425" marL="91425" anchor="ctr"/>
                </a:tc>
              </a:tr>
              <a:tr h="381000">
                <a:tc>
                  <a:txBody>
                    <a:bodyPr/>
                    <a:lstStyle/>
                    <a:p>
                      <a:pPr indent="0" lvl="0" marL="0" rtl="0" algn="l">
                        <a:lnSpc>
                          <a:spcPct val="70000"/>
                        </a:lnSpc>
                        <a:spcBef>
                          <a:spcPts val="0"/>
                        </a:spcBef>
                        <a:spcAft>
                          <a:spcPts val="0"/>
                        </a:spcAft>
                        <a:buNone/>
                      </a:pPr>
                      <a:r>
                        <a:rPr b="1" lang="en-US" sz="1200">
                          <a:solidFill>
                            <a:schemeClr val="lt1"/>
                          </a:solidFill>
                          <a:latin typeface="Roboto"/>
                          <a:ea typeface="Roboto"/>
                          <a:cs typeface="Roboto"/>
                          <a:sym typeface="Roboto"/>
                        </a:rPr>
                        <a:t>fha</a:t>
                      </a:r>
                      <a:endParaRPr b="1" sz="1200" u="none" cap="none" strike="noStrike">
                        <a:solidFill>
                          <a:schemeClr val="lt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dk1"/>
                          </a:solidFill>
                          <a:latin typeface="Roboto"/>
                          <a:ea typeface="Roboto"/>
                          <a:cs typeface="Roboto"/>
                          <a:sym typeface="Roboto"/>
                        </a:rPr>
                        <a:t>-0.2643</a:t>
                      </a:r>
                      <a:endParaRPr b="1" sz="1200" u="none" cap="none" strike="noStrike">
                        <a:solidFill>
                          <a:schemeClr val="dk1"/>
                        </a:solidFill>
                      </a:endParaRPr>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l">
                        <a:lnSpc>
                          <a:spcPct val="70000"/>
                        </a:lnSpc>
                        <a:spcBef>
                          <a:spcPts val="0"/>
                        </a:spcBef>
                        <a:spcAft>
                          <a:spcPts val="0"/>
                        </a:spcAft>
                        <a:buNone/>
                      </a:pPr>
                      <a:r>
                        <a:rPr b="1" lang="en-US" sz="1100">
                          <a:solidFill>
                            <a:schemeClr val="dk1"/>
                          </a:solidFill>
                        </a:rPr>
                        <a:t>0.00</a:t>
                      </a:r>
                      <a:endParaRPr b="1" sz="1100" u="none" cap="none" strike="noStrike">
                        <a:solidFill>
                          <a:schemeClr val="dk1"/>
                        </a:solidFill>
                      </a:endParaRPr>
                    </a:p>
                  </a:txBody>
                  <a:tcPr marT="91425" marB="91425" marR="91425" marL="91425" anchor="ctr"/>
                </a:tc>
              </a:tr>
              <a:tr h="381000">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cltv </a:t>
                      </a:r>
                      <a:endParaRPr b="1" sz="1200" u="none" cap="none" strike="noStrike">
                        <a:solidFill>
                          <a:schemeClr val="lt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dk1"/>
                          </a:solidFill>
                          <a:latin typeface="Roboto"/>
                          <a:ea typeface="Roboto"/>
                          <a:cs typeface="Roboto"/>
                          <a:sym typeface="Roboto"/>
                        </a:rPr>
                        <a:t>-0.2266</a:t>
                      </a:r>
                      <a:endParaRPr b="1" sz="1200" u="none" cap="none" strike="noStrike">
                        <a:solidFill>
                          <a:schemeClr val="dk1"/>
                        </a:solidFill>
                      </a:endParaRPr>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l">
                        <a:lnSpc>
                          <a:spcPct val="70000"/>
                        </a:lnSpc>
                        <a:spcBef>
                          <a:spcPts val="0"/>
                        </a:spcBef>
                        <a:spcAft>
                          <a:spcPts val="0"/>
                        </a:spcAft>
                        <a:buNone/>
                      </a:pPr>
                      <a:r>
                        <a:rPr b="1" lang="en-US" sz="1100">
                          <a:solidFill>
                            <a:schemeClr val="dk1"/>
                          </a:solidFill>
                        </a:rPr>
                        <a:t>0.00</a:t>
                      </a:r>
                      <a:endParaRPr b="1" sz="1100" u="none" cap="none" strike="noStrike">
                        <a:solidFill>
                          <a:schemeClr val="dk1"/>
                        </a:solidFill>
                      </a:endParaRPr>
                    </a:p>
                  </a:txBody>
                  <a:tcPr marT="91425" marB="91425" marR="91425" marL="91425" anchor="ctr"/>
                </a:tc>
              </a:tr>
              <a:tr h="381000">
                <a:tc>
                  <a:txBody>
                    <a:bodyPr/>
                    <a:lstStyle/>
                    <a:p>
                      <a:pPr indent="0" lvl="0" marL="0" marR="0" rtl="0" algn="l">
                        <a:lnSpc>
                          <a:spcPct val="70000"/>
                        </a:lnSpc>
                        <a:spcBef>
                          <a:spcPts val="0"/>
                        </a:spcBef>
                        <a:spcAft>
                          <a:spcPts val="0"/>
                        </a:spcAft>
                        <a:buNone/>
                      </a:pPr>
                      <a:r>
                        <a:rPr b="1" lang="en-US" sz="1200">
                          <a:solidFill>
                            <a:schemeClr val="lt1"/>
                          </a:solidFill>
                          <a:latin typeface="Roboto"/>
                          <a:ea typeface="Roboto"/>
                          <a:cs typeface="Roboto"/>
                          <a:sym typeface="Roboto"/>
                        </a:rPr>
                        <a:t>va </a:t>
                      </a:r>
                      <a:endParaRPr b="1" sz="1200" u="none" cap="none" strike="noStrike">
                        <a:solidFill>
                          <a:schemeClr val="lt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dk1"/>
                          </a:solidFill>
                          <a:latin typeface="Roboto"/>
                          <a:ea typeface="Roboto"/>
                          <a:cs typeface="Roboto"/>
                          <a:sym typeface="Roboto"/>
                        </a:rPr>
                        <a:t>-0.2222</a:t>
                      </a:r>
                      <a:endParaRPr b="1" sz="1200" u="none" cap="none" strike="noStrike">
                        <a:solidFill>
                          <a:schemeClr val="dk1"/>
                        </a:solidFill>
                      </a:endParaRPr>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l">
                        <a:lnSpc>
                          <a:spcPct val="70000"/>
                        </a:lnSpc>
                        <a:spcBef>
                          <a:spcPts val="0"/>
                        </a:spcBef>
                        <a:spcAft>
                          <a:spcPts val="0"/>
                        </a:spcAft>
                        <a:buNone/>
                      </a:pPr>
                      <a:r>
                        <a:rPr b="1" lang="en-US" sz="1100">
                          <a:solidFill>
                            <a:schemeClr val="dk1"/>
                          </a:solidFill>
                        </a:rPr>
                        <a:t>0.00</a:t>
                      </a:r>
                      <a:endParaRPr b="1" sz="1100" u="none" cap="none" strike="noStrike">
                        <a:solidFill>
                          <a:schemeClr val="dk1"/>
                        </a:solidFill>
                      </a:endParaRPr>
                    </a:p>
                  </a:txBody>
                  <a:tcPr marT="91425" marB="91425" marR="91425" marL="91425" anchor="ctr"/>
                </a:tc>
              </a:tr>
              <a:tr h="381000">
                <a:tc>
                  <a:txBody>
                    <a:bodyPr/>
                    <a:lstStyle/>
                    <a:p>
                      <a:pPr indent="0" lvl="0" marL="0" rtl="0" algn="l">
                        <a:lnSpc>
                          <a:spcPct val="70000"/>
                        </a:lnSpc>
                        <a:spcBef>
                          <a:spcPts val="0"/>
                        </a:spcBef>
                        <a:spcAft>
                          <a:spcPts val="0"/>
                        </a:spcAft>
                        <a:buNone/>
                      </a:pPr>
                      <a:r>
                        <a:rPr b="1" lang="en-US" sz="1200">
                          <a:solidFill>
                            <a:schemeClr val="lt1"/>
                          </a:solidFill>
                          <a:latin typeface="Roboto"/>
                          <a:ea typeface="Roboto"/>
                          <a:cs typeface="Roboto"/>
                          <a:sym typeface="Roboto"/>
                        </a:rPr>
                        <a:t>ffiec msa md </a:t>
                      </a:r>
                      <a:endParaRPr b="1" sz="1200">
                        <a:solidFill>
                          <a:schemeClr val="lt1"/>
                        </a:solidFill>
                        <a:latin typeface="Roboto"/>
                        <a:ea typeface="Roboto"/>
                        <a:cs typeface="Roboto"/>
                        <a:sym typeface="Roboto"/>
                      </a:endParaRPr>
                    </a:p>
                    <a:p>
                      <a:pPr indent="0" lvl="0" marL="0" rtl="0" algn="l">
                        <a:lnSpc>
                          <a:spcPct val="70000"/>
                        </a:lnSpc>
                        <a:spcBef>
                          <a:spcPts val="0"/>
                        </a:spcBef>
                        <a:spcAft>
                          <a:spcPts val="0"/>
                        </a:spcAft>
                        <a:buNone/>
                      </a:pPr>
                      <a:r>
                        <a:rPr b="1" lang="en-US" sz="1200">
                          <a:solidFill>
                            <a:schemeClr val="lt1"/>
                          </a:solidFill>
                          <a:latin typeface="Roboto"/>
                          <a:ea typeface="Roboto"/>
                          <a:cs typeface="Roboto"/>
                          <a:sym typeface="Roboto"/>
                        </a:rPr>
                        <a:t>median family incom</a:t>
                      </a:r>
                      <a:endParaRPr b="1" sz="1200">
                        <a:solidFill>
                          <a:schemeClr val="lt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6FC0"/>
                    </a:solidFill>
                  </a:tcPr>
                </a:tc>
                <a:tc>
                  <a:txBody>
                    <a:bodyPr/>
                    <a:lstStyle/>
                    <a:p>
                      <a:pPr indent="0" lvl="0" marL="0" marR="0" rtl="0" algn="l">
                        <a:lnSpc>
                          <a:spcPct val="70000"/>
                        </a:lnSpc>
                        <a:spcBef>
                          <a:spcPts val="0"/>
                        </a:spcBef>
                        <a:spcAft>
                          <a:spcPts val="0"/>
                        </a:spcAft>
                        <a:buNone/>
                      </a:pPr>
                      <a:r>
                        <a:rPr b="1" lang="en-US" sz="1200">
                          <a:solidFill>
                            <a:schemeClr val="dk1"/>
                          </a:solidFill>
                          <a:latin typeface="Roboto"/>
                          <a:ea typeface="Roboto"/>
                          <a:cs typeface="Roboto"/>
                          <a:sym typeface="Roboto"/>
                        </a:rPr>
                        <a:t>-0.1660</a:t>
                      </a:r>
                      <a:endParaRPr b="1" sz="1200" u="none" cap="none" strike="noStrike">
                        <a:solidFill>
                          <a:schemeClr val="dk1"/>
                        </a:solidFill>
                      </a:endParaRPr>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l">
                        <a:lnSpc>
                          <a:spcPct val="70000"/>
                        </a:lnSpc>
                        <a:spcBef>
                          <a:spcPts val="0"/>
                        </a:spcBef>
                        <a:spcAft>
                          <a:spcPts val="0"/>
                        </a:spcAft>
                        <a:buNone/>
                      </a:pPr>
                      <a:r>
                        <a:rPr b="1" lang="en-US" sz="1100">
                          <a:solidFill>
                            <a:schemeClr val="dk1"/>
                          </a:solidFill>
                        </a:rPr>
                        <a:t>0.00</a:t>
                      </a:r>
                      <a:endParaRPr b="1" sz="1100" u="none" cap="none" strike="noStrike">
                        <a:solidFill>
                          <a:schemeClr val="dk1"/>
                        </a:solidFill>
                      </a:endParaRPr>
                    </a:p>
                  </a:txBody>
                  <a:tcPr marT="91425" marB="91425" marR="91425" marL="91425" anchor="ctr"/>
                </a:tc>
              </a:tr>
            </a:tbl>
          </a:graphicData>
        </a:graphic>
      </p:graphicFrame>
      <p:sp>
        <p:nvSpPr>
          <p:cNvPr id="2056" name="Google Shape;2056;g21a26d0088d_1_305"/>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lang="en-US" sz="900">
                <a:solidFill>
                  <a:srgbClr val="A1A0A0"/>
                </a:solidFill>
                <a:latin typeface="Trebuchet MS"/>
                <a:ea typeface="Trebuchet MS"/>
                <a:cs typeface="Trebuchet MS"/>
                <a:sym typeface="Trebuchet MS"/>
              </a:rPr>
              <a:t>Mortgage Climate Risk Report</a:t>
            </a:r>
            <a:endParaRPr sz="900">
              <a:solidFill>
                <a:srgbClr val="A1A0A0"/>
              </a:solidFill>
              <a:latin typeface="Trebuchet MS"/>
              <a:ea typeface="Trebuchet MS"/>
              <a:cs typeface="Trebuchet MS"/>
              <a:sym typeface="Trebuchet MS"/>
            </a:endParaRPr>
          </a:p>
        </p:txBody>
      </p:sp>
      <p:sp>
        <p:nvSpPr>
          <p:cNvPr id="2057" name="Google Shape;2057;g21a26d0088d_1_305"/>
          <p:cNvSpPr txBox="1"/>
          <p:nvPr>
            <p:ph idx="12" type="sldNum"/>
          </p:nvPr>
        </p:nvSpPr>
        <p:spPr>
          <a:xfrm>
            <a:off x="8009501" y="6482075"/>
            <a:ext cx="921300" cy="143700"/>
          </a:xfrm>
          <a:prstGeom prst="rect">
            <a:avLst/>
          </a:prstGeom>
          <a:noFill/>
          <a:ln>
            <a:noFill/>
          </a:ln>
        </p:spPr>
        <p:txBody>
          <a:bodyPr anchorCtr="0" anchor="t" bIns="0" lIns="0" spcFirstLastPara="1" rIns="0" wrap="square" tIns="5125">
            <a:spAutoFit/>
          </a:bodyPr>
          <a:lstStyle/>
          <a:p>
            <a:pPr indent="0" lvl="0" marL="12700" marR="0" rtl="0" algn="l">
              <a:lnSpc>
                <a:spcPct val="100000"/>
              </a:lnSpc>
              <a:spcBef>
                <a:spcPts val="0"/>
              </a:spcBef>
              <a:spcAft>
                <a:spcPts val="0"/>
              </a:spcAft>
              <a:buNone/>
            </a:pPr>
            <a:r>
              <a:rPr b="0" lang="en-US">
                <a:solidFill>
                  <a:srgbClr val="A1A0A0"/>
                </a:solidFill>
                <a:latin typeface="Lucida Sans"/>
                <a:ea typeface="Lucida Sans"/>
                <a:cs typeface="Lucida Sans"/>
                <a:sym typeface="Lucida Sans"/>
              </a:rPr>
              <a:t>Mar 2023 | </a:t>
            </a:r>
            <a:fld id="{00000000-1234-1234-1234-123412341234}" type="slidenum">
              <a:rPr b="0" lang="en-US">
                <a:solidFill>
                  <a:srgbClr val="A1A0A0"/>
                </a:solidFill>
                <a:latin typeface="Lucida Sans"/>
                <a:ea typeface="Lucida Sans"/>
                <a:cs typeface="Lucida Sans"/>
                <a:sym typeface="Lucida Sans"/>
              </a:rPr>
              <a:t>‹#›</a:t>
            </a:fld>
            <a:endParaRPr b="0">
              <a:solidFill>
                <a:srgbClr val="A1A0A0"/>
              </a:solidFill>
              <a:latin typeface="Lucida Sans"/>
              <a:ea typeface="Lucida Sans"/>
              <a:cs typeface="Lucida Sans"/>
              <a:sym typeface="Lucida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3" name="Shape 323"/>
        <p:cNvGrpSpPr/>
        <p:nvPr/>
      </p:nvGrpSpPr>
      <p:grpSpPr>
        <a:xfrm>
          <a:off x="0" y="0"/>
          <a:ext cx="0" cy="0"/>
          <a:chOff x="0" y="0"/>
          <a:chExt cx="0" cy="0"/>
        </a:xfrm>
      </p:grpSpPr>
      <p:grpSp>
        <p:nvGrpSpPr>
          <p:cNvPr id="324" name="Google Shape;324;g21953eb5a11_0_448"/>
          <p:cNvGrpSpPr/>
          <p:nvPr/>
        </p:nvGrpSpPr>
        <p:grpSpPr>
          <a:xfrm>
            <a:off x="0" y="0"/>
            <a:ext cx="9144091" cy="6271593"/>
            <a:chOff x="0" y="0"/>
            <a:chExt cx="10058400" cy="7107426"/>
          </a:xfrm>
        </p:grpSpPr>
        <p:sp>
          <p:nvSpPr>
            <p:cNvPr id="325" name="Google Shape;325;g21953eb5a11_0_448"/>
            <p:cNvSpPr/>
            <p:nvPr/>
          </p:nvSpPr>
          <p:spPr>
            <a:xfrm>
              <a:off x="461772" y="7107426"/>
              <a:ext cx="9139555" cy="0"/>
            </a:xfrm>
            <a:custGeom>
              <a:rect b="b" l="l" r="r" t="t"/>
              <a:pathLst>
                <a:path extrusionOk="0" h="120000" w="9139555">
                  <a:moveTo>
                    <a:pt x="0" y="0"/>
                  </a:moveTo>
                  <a:lnTo>
                    <a:pt x="9139428" y="0"/>
                  </a:lnTo>
                </a:path>
              </a:pathLst>
            </a:custGeom>
            <a:noFill/>
            <a:ln cap="flat" cmpd="sng" w="9525">
              <a:solidFill>
                <a:srgbClr val="A1A0A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300"/>
            </a:p>
          </p:txBody>
        </p:sp>
        <p:pic>
          <p:nvPicPr>
            <p:cNvPr id="326" name="Google Shape;326;g21953eb5a11_0_448"/>
            <p:cNvPicPr preferRelativeResize="0"/>
            <p:nvPr/>
          </p:nvPicPr>
          <p:blipFill rotWithShape="1">
            <a:blip r:embed="rId3">
              <a:alphaModFix/>
            </a:blip>
            <a:srcRect b="0" l="0" r="0" t="0"/>
            <a:stretch/>
          </p:blipFill>
          <p:spPr>
            <a:xfrm>
              <a:off x="9354311" y="425875"/>
              <a:ext cx="246888" cy="123285"/>
            </a:xfrm>
            <a:prstGeom prst="rect">
              <a:avLst/>
            </a:prstGeom>
            <a:noFill/>
            <a:ln>
              <a:noFill/>
            </a:ln>
          </p:spPr>
        </p:pic>
        <p:sp>
          <p:nvSpPr>
            <p:cNvPr id="327" name="Google Shape;327;g21953eb5a11_0_448"/>
            <p:cNvSpPr/>
            <p:nvPr/>
          </p:nvSpPr>
          <p:spPr>
            <a:xfrm>
              <a:off x="0" y="0"/>
              <a:ext cx="10058400" cy="179705"/>
            </a:xfrm>
            <a:custGeom>
              <a:rect b="b" l="l" r="r" t="t"/>
              <a:pathLst>
                <a:path extrusionOk="0" h="179705" w="10058400">
                  <a:moveTo>
                    <a:pt x="0" y="179324"/>
                  </a:moveTo>
                  <a:lnTo>
                    <a:pt x="10058400" y="179324"/>
                  </a:lnTo>
                  <a:lnTo>
                    <a:pt x="10058400" y="0"/>
                  </a:lnTo>
                  <a:lnTo>
                    <a:pt x="0" y="0"/>
                  </a:lnTo>
                  <a:lnTo>
                    <a:pt x="0" y="179324"/>
                  </a:lnTo>
                  <a:close/>
                </a:path>
              </a:pathLst>
            </a:custGeom>
            <a:solidFill>
              <a:srgbClr val="29B5E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300"/>
            </a:p>
          </p:txBody>
        </p:sp>
      </p:grpSp>
      <p:sp>
        <p:nvSpPr>
          <p:cNvPr id="328" name="Google Shape;328;g21953eb5a11_0_448"/>
          <p:cNvSpPr txBox="1"/>
          <p:nvPr>
            <p:ph idx="11" type="ftr"/>
          </p:nvPr>
        </p:nvSpPr>
        <p:spPr>
          <a:xfrm>
            <a:off x="404091" y="6482074"/>
            <a:ext cx="1772700" cy="143700"/>
          </a:xfrm>
          <a:prstGeom prst="rect">
            <a:avLst/>
          </a:prstGeom>
          <a:noFill/>
          <a:ln>
            <a:noFill/>
          </a:ln>
        </p:spPr>
        <p:txBody>
          <a:bodyPr anchorCtr="0" anchor="t" bIns="0" lIns="0" spcFirstLastPara="1" rIns="0" wrap="square" tIns="5125">
            <a:spAutoFit/>
          </a:bodyPr>
          <a:lstStyle/>
          <a:p>
            <a:pPr indent="0" lvl="0" marL="12700" rtl="0" algn="l">
              <a:lnSpc>
                <a:spcPct val="100000"/>
              </a:lnSpc>
              <a:spcBef>
                <a:spcPts val="0"/>
              </a:spcBef>
              <a:spcAft>
                <a:spcPts val="0"/>
              </a:spcAft>
              <a:buNone/>
            </a:pPr>
            <a:r>
              <a:rPr lang="en-US"/>
              <a:t>Mortgage Climate Risk Report</a:t>
            </a:r>
            <a:endParaRPr/>
          </a:p>
        </p:txBody>
      </p:sp>
      <p:sp>
        <p:nvSpPr>
          <p:cNvPr id="329" name="Google Shape;329;g21953eb5a11_0_448"/>
          <p:cNvSpPr txBox="1"/>
          <p:nvPr>
            <p:ph idx="12" type="sldNum"/>
          </p:nvPr>
        </p:nvSpPr>
        <p:spPr>
          <a:xfrm>
            <a:off x="8009493" y="6482074"/>
            <a:ext cx="765600" cy="143700"/>
          </a:xfrm>
          <a:prstGeom prst="rect">
            <a:avLst/>
          </a:prstGeom>
          <a:noFill/>
          <a:ln>
            <a:noFill/>
          </a:ln>
        </p:spPr>
        <p:txBody>
          <a:bodyPr anchorCtr="0" anchor="t" bIns="0" lIns="0" spcFirstLastPara="1" rIns="0" wrap="square" tIns="5125">
            <a:spAutoFit/>
          </a:bodyPr>
          <a:lstStyle/>
          <a:p>
            <a:pPr indent="0" lvl="0" marL="12700" rtl="0" algn="l">
              <a:lnSpc>
                <a:spcPct val="100000"/>
              </a:lnSpc>
              <a:spcBef>
                <a:spcPts val="0"/>
              </a:spcBef>
              <a:spcAft>
                <a:spcPts val="0"/>
              </a:spcAft>
              <a:buNone/>
            </a:pPr>
            <a:r>
              <a:rPr lang="en-US"/>
              <a:t>Mar 2023 | </a:t>
            </a:r>
            <a:fld id="{00000000-1234-1234-1234-123412341234}" type="slidenum">
              <a:rPr lang="en-US"/>
              <a:t>‹#›</a:t>
            </a:fld>
            <a:endParaRPr/>
          </a:p>
        </p:txBody>
      </p:sp>
      <p:pic>
        <p:nvPicPr>
          <p:cNvPr id="330" name="Google Shape;330;g21953eb5a11_0_448"/>
          <p:cNvPicPr preferRelativeResize="0"/>
          <p:nvPr/>
        </p:nvPicPr>
        <p:blipFill rotWithShape="1">
          <a:blip r:embed="rId4">
            <a:alphaModFix/>
          </a:blip>
          <a:srcRect b="0" l="0" r="0" t="0"/>
          <a:stretch/>
        </p:blipFill>
        <p:spPr>
          <a:xfrm>
            <a:off x="70447" y="1369614"/>
            <a:ext cx="161511" cy="209536"/>
          </a:xfrm>
          <a:prstGeom prst="rect">
            <a:avLst/>
          </a:prstGeom>
          <a:noFill/>
          <a:ln>
            <a:noFill/>
          </a:ln>
        </p:spPr>
      </p:pic>
      <p:sp>
        <p:nvSpPr>
          <p:cNvPr id="331" name="Google Shape;331;g21953eb5a11_0_448"/>
          <p:cNvSpPr txBox="1"/>
          <p:nvPr/>
        </p:nvSpPr>
        <p:spPr>
          <a:xfrm>
            <a:off x="242525" y="1252875"/>
            <a:ext cx="5485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rgbClr val="1FB5E8"/>
                </a:solidFill>
              </a:rPr>
              <a:t>Loan Application Data</a:t>
            </a:r>
            <a:r>
              <a:rPr b="1" lang="en-US" sz="1600">
                <a:solidFill>
                  <a:srgbClr val="1FB5E8"/>
                </a:solidFill>
              </a:rPr>
              <a:t>:</a:t>
            </a:r>
            <a:r>
              <a:rPr lang="en-US" sz="1600"/>
              <a:t> Obtained over </a:t>
            </a:r>
            <a:r>
              <a:rPr lang="en-US" sz="1600">
                <a:solidFill>
                  <a:srgbClr val="96CA57"/>
                </a:solidFill>
              </a:rPr>
              <a:t>26 million 2021</a:t>
            </a:r>
            <a:r>
              <a:rPr lang="en-US" sz="1600"/>
              <a:t> loan applications data from the FFIEC HMDA website. </a:t>
            </a:r>
            <a:endParaRPr sz="1600"/>
          </a:p>
        </p:txBody>
      </p:sp>
      <p:pic>
        <p:nvPicPr>
          <p:cNvPr id="332" name="Google Shape;332;g21953eb5a11_0_448"/>
          <p:cNvPicPr preferRelativeResize="0"/>
          <p:nvPr/>
        </p:nvPicPr>
        <p:blipFill rotWithShape="1">
          <a:blip r:embed="rId4">
            <a:alphaModFix/>
          </a:blip>
          <a:srcRect b="0" l="0" r="0" t="0"/>
          <a:stretch/>
        </p:blipFill>
        <p:spPr>
          <a:xfrm>
            <a:off x="70447" y="2958209"/>
            <a:ext cx="161511" cy="209536"/>
          </a:xfrm>
          <a:prstGeom prst="rect">
            <a:avLst/>
          </a:prstGeom>
          <a:noFill/>
          <a:ln>
            <a:noFill/>
          </a:ln>
        </p:spPr>
      </p:pic>
      <p:sp>
        <p:nvSpPr>
          <p:cNvPr id="333" name="Google Shape;333;g21953eb5a11_0_448"/>
          <p:cNvSpPr txBox="1"/>
          <p:nvPr/>
        </p:nvSpPr>
        <p:spPr>
          <a:xfrm>
            <a:off x="242536" y="2833082"/>
            <a:ext cx="5544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rgbClr val="1FB5E8"/>
                </a:solidFill>
              </a:rPr>
              <a:t>Risk Index</a:t>
            </a:r>
            <a:r>
              <a:rPr b="1" lang="en-US" sz="1600">
                <a:solidFill>
                  <a:srgbClr val="1FB5E8"/>
                </a:solidFill>
              </a:rPr>
              <a:t>:</a:t>
            </a:r>
            <a:r>
              <a:rPr lang="en-US" sz="1600"/>
              <a:t> </a:t>
            </a:r>
            <a:r>
              <a:rPr lang="en-US" sz="1600">
                <a:solidFill>
                  <a:schemeClr val="dk1"/>
                </a:solidFill>
              </a:rPr>
              <a:t>Obtained over </a:t>
            </a:r>
            <a:r>
              <a:rPr lang="en-US" sz="1600">
                <a:solidFill>
                  <a:srgbClr val="96CA57"/>
                </a:solidFill>
              </a:rPr>
              <a:t>70 thousand 2021 tract-level</a:t>
            </a:r>
            <a:r>
              <a:rPr lang="en-US" sz="1600">
                <a:solidFill>
                  <a:schemeClr val="dk1"/>
                </a:solidFill>
              </a:rPr>
              <a:t> risk indices from the FEMA NRI website.</a:t>
            </a:r>
            <a:endParaRPr sz="1600"/>
          </a:p>
        </p:txBody>
      </p:sp>
      <p:pic>
        <p:nvPicPr>
          <p:cNvPr id="334" name="Google Shape;334;g21953eb5a11_0_448"/>
          <p:cNvPicPr preferRelativeResize="0"/>
          <p:nvPr/>
        </p:nvPicPr>
        <p:blipFill rotWithShape="1">
          <a:blip r:embed="rId4">
            <a:alphaModFix/>
          </a:blip>
          <a:srcRect b="0" l="0" r="0" t="0"/>
          <a:stretch/>
        </p:blipFill>
        <p:spPr>
          <a:xfrm>
            <a:off x="70447" y="4546803"/>
            <a:ext cx="161511" cy="209536"/>
          </a:xfrm>
          <a:prstGeom prst="rect">
            <a:avLst/>
          </a:prstGeom>
          <a:noFill/>
          <a:ln>
            <a:noFill/>
          </a:ln>
        </p:spPr>
      </p:pic>
      <p:sp>
        <p:nvSpPr>
          <p:cNvPr id="335" name="Google Shape;335;g21953eb5a11_0_448"/>
          <p:cNvSpPr txBox="1"/>
          <p:nvPr/>
        </p:nvSpPr>
        <p:spPr>
          <a:xfrm>
            <a:off x="242536" y="4413276"/>
            <a:ext cx="5544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rgbClr val="1FB5E8"/>
                </a:solidFill>
              </a:rPr>
              <a:t>Geographical </a:t>
            </a:r>
            <a:r>
              <a:rPr b="1" lang="en-US" sz="1600">
                <a:solidFill>
                  <a:srgbClr val="1FB5E8"/>
                </a:solidFill>
              </a:rPr>
              <a:t>Shapefile</a:t>
            </a:r>
            <a:r>
              <a:rPr b="1" lang="en-US" sz="1600">
                <a:solidFill>
                  <a:srgbClr val="1FB5E8"/>
                </a:solidFill>
              </a:rPr>
              <a:t>:</a:t>
            </a:r>
            <a:r>
              <a:rPr lang="en-US" sz="1600"/>
              <a:t> </a:t>
            </a:r>
            <a:r>
              <a:rPr lang="en-US" sz="1600">
                <a:solidFill>
                  <a:schemeClr val="dk1"/>
                </a:solidFill>
              </a:rPr>
              <a:t>Obtained over </a:t>
            </a:r>
            <a:r>
              <a:rPr lang="en-US" sz="1600">
                <a:solidFill>
                  <a:srgbClr val="96CA57"/>
                </a:solidFill>
              </a:rPr>
              <a:t>70 thousand 2021 tract-level</a:t>
            </a:r>
            <a:r>
              <a:rPr lang="en-US" sz="1600">
                <a:solidFill>
                  <a:schemeClr val="dk1"/>
                </a:solidFill>
              </a:rPr>
              <a:t> Shapefile from the FEMA NRI website.</a:t>
            </a:r>
            <a:endParaRPr sz="1600"/>
          </a:p>
        </p:txBody>
      </p:sp>
      <p:pic>
        <p:nvPicPr>
          <p:cNvPr id="336" name="Google Shape;336;g21953eb5a11_0_448"/>
          <p:cNvPicPr preferRelativeResize="0"/>
          <p:nvPr/>
        </p:nvPicPr>
        <p:blipFill>
          <a:blip r:embed="rId5">
            <a:alphaModFix/>
          </a:blip>
          <a:stretch>
            <a:fillRect/>
          </a:stretch>
        </p:blipFill>
        <p:spPr>
          <a:xfrm>
            <a:off x="5728225" y="375800"/>
            <a:ext cx="3415776" cy="2561825"/>
          </a:xfrm>
          <a:prstGeom prst="rect">
            <a:avLst/>
          </a:prstGeom>
          <a:noFill/>
          <a:ln>
            <a:noFill/>
          </a:ln>
        </p:spPr>
      </p:pic>
      <p:pic>
        <p:nvPicPr>
          <p:cNvPr id="337" name="Google Shape;337;g21953eb5a11_0_448"/>
          <p:cNvPicPr preferRelativeResize="0"/>
          <p:nvPr/>
        </p:nvPicPr>
        <p:blipFill rotWithShape="1">
          <a:blip r:embed="rId3">
            <a:alphaModFix/>
          </a:blip>
          <a:srcRect b="0" l="0" r="0" t="0"/>
          <a:stretch/>
        </p:blipFill>
        <p:spPr>
          <a:xfrm>
            <a:off x="8504004" y="375792"/>
            <a:ext cx="224446" cy="108787"/>
          </a:xfrm>
          <a:prstGeom prst="rect">
            <a:avLst/>
          </a:prstGeom>
          <a:noFill/>
          <a:ln>
            <a:noFill/>
          </a:ln>
        </p:spPr>
      </p:pic>
      <p:pic>
        <p:nvPicPr>
          <p:cNvPr id="338" name="Google Shape;338;g21953eb5a11_0_448"/>
          <p:cNvPicPr preferRelativeResize="0"/>
          <p:nvPr/>
        </p:nvPicPr>
        <p:blipFill>
          <a:blip r:embed="rId6">
            <a:alphaModFix/>
          </a:blip>
          <a:stretch>
            <a:fillRect/>
          </a:stretch>
        </p:blipFill>
        <p:spPr>
          <a:xfrm>
            <a:off x="5547950" y="3472275"/>
            <a:ext cx="3776326" cy="1491650"/>
          </a:xfrm>
          <a:prstGeom prst="rect">
            <a:avLst/>
          </a:prstGeom>
          <a:noFill/>
          <a:ln>
            <a:noFill/>
          </a:ln>
        </p:spPr>
      </p:pic>
      <p:sp>
        <p:nvSpPr>
          <p:cNvPr id="339" name="Google Shape;339;g21953eb5a11_0_448"/>
          <p:cNvSpPr txBox="1"/>
          <p:nvPr>
            <p:ph type="title"/>
          </p:nvPr>
        </p:nvSpPr>
        <p:spPr>
          <a:xfrm>
            <a:off x="293730" y="165065"/>
            <a:ext cx="7578000" cy="381000"/>
          </a:xfrm>
          <a:prstGeom prst="rect">
            <a:avLst/>
          </a:prstGeom>
          <a:noFill/>
          <a:ln>
            <a:noFill/>
          </a:ln>
        </p:spPr>
        <p:txBody>
          <a:bodyPr anchorCtr="0" anchor="t" bIns="0" lIns="0" spcFirstLastPara="1" rIns="0" wrap="square" tIns="11425">
            <a:spAutoFit/>
          </a:bodyPr>
          <a:lstStyle/>
          <a:p>
            <a:pPr indent="0" lvl="0" marL="12700" rtl="0" algn="l">
              <a:spcBef>
                <a:spcPts val="0"/>
              </a:spcBef>
              <a:spcAft>
                <a:spcPts val="0"/>
              </a:spcAft>
              <a:buNone/>
            </a:pPr>
            <a:r>
              <a:rPr lang="en-US" sz="2400"/>
              <a:t>Data Gathering</a:t>
            </a:r>
            <a:endParaRPr sz="24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2023-02-05T19:43:18Z</dcterms:created>
  <dc:creator>Siddhesh Gore</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2023-01-05T00:00:00Z</vt:filetime>
  </property>
  <property fmtid="{D5CDD505-2E9C-101B-9397-08002B2CF9AE}" pid="3" name="LastSaved">
    <vt:filetime>2023-02-05T00:00:00Z</vt:filetime>
  </property>
</Properties>
</file>